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89" r:id="rId5"/>
    <p:sldId id="256" r:id="rId6"/>
    <p:sldId id="287" r:id="rId7"/>
    <p:sldId id="257" r:id="rId8"/>
    <p:sldId id="258" r:id="rId9"/>
    <p:sldId id="259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er Topp-Jørgensen" initials="ET" lastIdx="1" clrIdx="0">
    <p:extLst>
      <p:ext uri="{19B8F6BF-5375-455C-9EA6-DF929625EA0E}">
        <p15:presenceInfo xmlns:p15="http://schemas.microsoft.com/office/powerpoint/2012/main" userId="S-1-5-21-1647451481-3672502608-3803859085-51654" providerId="AD"/>
      </p:ext>
    </p:extLst>
  </p:cmAuthor>
  <p:cmAuthor id="2" name="Morten Rasch" initials="MR" lastIdx="1" clrIdx="1">
    <p:extLst>
      <p:ext uri="{19B8F6BF-5375-455C-9EA6-DF929625EA0E}">
        <p15:presenceInfo xmlns:p15="http://schemas.microsoft.com/office/powerpoint/2012/main" userId="S-1-5-21-1584078763-2279971399-3664282244-147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9FB"/>
    <a:srgbClr val="ACECF2"/>
    <a:srgbClr val="5B9BD5"/>
    <a:srgbClr val="D11F27"/>
    <a:srgbClr val="913B49"/>
    <a:srgbClr val="A15969"/>
    <a:srgbClr val="379DD8"/>
    <a:srgbClr val="EEEFF4"/>
    <a:srgbClr val="00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7" autoAdjust="0"/>
    <p:restoredTop sz="94694"/>
  </p:normalViewPr>
  <p:slideViewPr>
    <p:cSldViewPr snapToGrid="0">
      <p:cViewPr varScale="1">
        <p:scale>
          <a:sx n="90" d="100"/>
          <a:sy n="90" d="100"/>
        </p:scale>
        <p:origin x="514" y="67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FD28-4662-41A2-8625-053CE209460C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000A-6748-4EBA-94A1-C15E3B33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8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9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0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9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6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4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000A-6748-4EBA-94A1-C15E3B33C5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8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F81C-4D2A-4389-823E-B1FD7998E749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2744-4916-4AB4-96B3-E76888460D35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60B6-6AB0-46D1-9C6C-A7F962E9D754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C29D-7ACB-491A-A085-D4F621AE9090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C74-E748-474A-A467-CE647BAFBBBB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DC86-7882-4FFA-AF16-B4A51778D4EC}" type="datetime1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582A-1322-4DCD-920A-D88F0D777A2A}" type="datetime1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5D24-86C5-4005-AB48-0371E889A648}" type="datetime1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9CF9-6236-437E-BAC4-F9C11EC597DC}" type="datetime1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81E9-E3A4-4C47-A274-4256B1C8D826}" type="datetime1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4AD9-DE7A-481E-9836-12919336409C}" type="datetime1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2474-7A57-4295-B13B-29434CA93DEC}" type="datetime1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15E7C-E225-452D-950B-3C27D0A52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imate.nasa.gov/climate_resources/139/video-global-warming-from-1880-to-2021" TargetMode="External"/><Relationship Id="rId13" Type="http://schemas.openxmlformats.org/officeDocument/2006/relationships/hyperlink" Target="https://youtu.be/PtPsjl-yD5A" TargetMode="External"/><Relationship Id="rId3" Type="http://schemas.openxmlformats.org/officeDocument/2006/relationships/image" Target="../media/image19.emf"/><Relationship Id="rId7" Type="http://schemas.openxmlformats.org/officeDocument/2006/relationships/hyperlink" Target="https://interactsciencestories.org/" TargetMode="External"/><Relationship Id="rId12" Type="http://schemas.openxmlformats.org/officeDocument/2006/relationships/hyperlink" Target="https://youtu.be/VNgLJLPxL10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eu-interact.org/arctic-awareness/interact-educational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cklabe.com/climate-model-projections" TargetMode="External"/><Relationship Id="rId11" Type="http://schemas.openxmlformats.org/officeDocument/2006/relationships/hyperlink" Target="https://youtu.be/o6Ghk2ourW0" TargetMode="External"/><Relationship Id="rId5" Type="http://schemas.openxmlformats.org/officeDocument/2006/relationships/hyperlink" Target="https://www.youtube.com/watch?v=Vphz0HbbQVo" TargetMode="External"/><Relationship Id="rId15" Type="http://schemas.openxmlformats.org/officeDocument/2006/relationships/hyperlink" Target="https://youtu.be/AGhGoWxOMKU" TargetMode="External"/><Relationship Id="rId10" Type="http://schemas.openxmlformats.org/officeDocument/2006/relationships/hyperlink" Target="https://youtu.be/7L54vrsroQc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youtu.be/UZIoAmy3r8w" TargetMode="External"/><Relationship Id="rId14" Type="http://schemas.openxmlformats.org/officeDocument/2006/relationships/hyperlink" Target="https://youtu.be/fyqu1bZb8F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vs.gsfc.nasa.gov/5036" TargetMode="External"/><Relationship Id="rId13" Type="http://schemas.openxmlformats.org/officeDocument/2006/relationships/hyperlink" Target="https://www.usgs.gov/science/science-explorer/climate/coasts-storms-and-sea-level-rise" TargetMode="External"/><Relationship Id="rId18" Type="http://schemas.openxmlformats.org/officeDocument/2006/relationships/hyperlink" Target="https://sciencenordic.com/cultural-history-culture-denmark/greenlands-sled-dog-population-is-decreasing-rapidly/1448029" TargetMode="External"/><Relationship Id="rId26" Type="http://schemas.openxmlformats.org/officeDocument/2006/relationships/hyperlink" Target="10.1029/2006JF000547" TargetMode="External"/><Relationship Id="rId3" Type="http://schemas.openxmlformats.org/officeDocument/2006/relationships/image" Target="../media/image19.emf"/><Relationship Id="rId21" Type="http://schemas.openxmlformats.org/officeDocument/2006/relationships/hyperlink" Target="https://data.giss.nasa.gov/gistemp/maps/index_v4.html" TargetMode="External"/><Relationship Id="rId7" Type="http://schemas.openxmlformats.org/officeDocument/2006/relationships/hyperlink" Target="https://climate.esa.int/en/projects/sea-ice/news-and-events/news/simulations-suggest-ice-free-arctic-summers-2050" TargetMode="External"/><Relationship Id="rId12" Type="http://schemas.openxmlformats.org/officeDocument/2006/relationships/hyperlink" Target="https://onlinelibrary.wiley.com/doi/epdf/10.1111/ecog.02261" TargetMode="External"/><Relationship Id="rId17" Type="http://schemas.openxmlformats.org/officeDocument/2006/relationships/hyperlink" Target="https://doi.org/10.1038/s41558-022-01455-w" TargetMode="External"/><Relationship Id="rId25" Type="http://schemas.openxmlformats.org/officeDocument/2006/relationships/hyperlink" Target="http://www.columbia.edu/~mhs119/SeaLevel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nunataryuk.org/" TargetMode="External"/><Relationship Id="rId20" Type="http://schemas.openxmlformats.org/officeDocument/2006/relationships/hyperlink" Target="https://doi.org/10.1038/s43247-022-00498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mate.nasa.gov/vital-signs/arctic-sea-ice" TargetMode="External"/><Relationship Id="rId11" Type="http://schemas.openxmlformats.org/officeDocument/2006/relationships/hyperlink" Target="https://www.pame.is/images/03_Projects/MPA/ARIAS/Arctic_Invasive_Alien_%20%20Species_Strategy_and_Action_Plan_ARIAS.pdf" TargetMode="External"/><Relationship Id="rId24" Type="http://schemas.openxmlformats.org/officeDocument/2006/relationships/hyperlink" Target="https://doi.org/10.5194/tc-12-2249-2018" TargetMode="External"/><Relationship Id="rId5" Type="http://schemas.openxmlformats.org/officeDocument/2006/relationships/hyperlink" Target="https://zacklabe.com/climate-model-projections" TargetMode="External"/><Relationship Id="rId15" Type="http://schemas.openxmlformats.org/officeDocument/2006/relationships/hyperlink" Target="https://arctic-council.org/explore/topics/climate/wildland-fire" TargetMode="External"/><Relationship Id="rId23" Type="http://schemas.openxmlformats.org/officeDocument/2006/relationships/hyperlink" Target="https://youtu.be/yTFt6rh0uVg" TargetMode="External"/><Relationship Id="rId10" Type="http://schemas.openxmlformats.org/officeDocument/2006/relationships/hyperlink" Target="https://doi.org/10.1002/lno.11380" TargetMode="External"/><Relationship Id="rId19" Type="http://schemas.openxmlformats.org/officeDocument/2006/relationships/hyperlink" Target="https://nsidc.org/learn/parts-cryosphere/sea-ice/why-sea-ice-matter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hdl.handle.net/10037/6807" TargetMode="External"/><Relationship Id="rId14" Type="http://schemas.openxmlformats.org/officeDocument/2006/relationships/hyperlink" Target="https://link.springer.com/article/10.1007/s13280-011-0213-x" TargetMode="External"/><Relationship Id="rId22" Type="http://schemas.openxmlformats.org/officeDocument/2006/relationships/hyperlink" Target="https://www.ipcc.ch/" TargetMode="External"/><Relationship Id="rId27" Type="http://schemas.openxmlformats.org/officeDocument/2006/relationships/hyperlink" Target="https://aaca.amap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76F29F7F-85CB-1F46-8391-D3A6E7F8C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-337"/>
            <a:ext cx="12193200" cy="685867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A41C39B-8117-EC44-BDAE-277942D27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7BB8CB0D-E843-4343-8034-3B0136136E30}"/>
              </a:ext>
            </a:extLst>
          </p:cNvPr>
          <p:cNvSpPr txBox="1"/>
          <p:nvPr/>
        </p:nvSpPr>
        <p:spPr>
          <a:xfrm>
            <a:off x="995903" y="550830"/>
            <a:ext cx="55053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200" b="1" dirty="0">
                <a:solidFill>
                  <a:srgbClr val="004078"/>
                </a:solidFill>
                <a:effectLst/>
                <a:latin typeface="Arial Black" panose="020B0604020202020204" pitchFamily="34" charset="0"/>
              </a:rPr>
              <a:t>Slideshow </a:t>
            </a:r>
            <a:r>
              <a:rPr lang="da-DK" sz="2200" b="1" dirty="0" err="1">
                <a:solidFill>
                  <a:srgbClr val="004078"/>
                </a:solidFill>
                <a:effectLst/>
                <a:latin typeface="Arial Black" panose="020B0604020202020204" pitchFamily="34" charset="0"/>
              </a:rPr>
              <a:t>explanation</a:t>
            </a:r>
            <a:r>
              <a:rPr lang="da-DK" sz="2200" b="1" dirty="0">
                <a:solidFill>
                  <a:srgbClr val="004078"/>
                </a:solidFill>
                <a:effectLst/>
                <a:latin typeface="Arial Black" panose="020B0604020202020204" pitchFamily="34" charset="0"/>
              </a:rPr>
              <a:t> for stations</a:t>
            </a:r>
          </a:p>
        </p:txBody>
      </p:sp>
      <p:pic>
        <p:nvPicPr>
          <p:cNvPr id="20" name="Billede 19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2E37A28D-D426-104B-9A4D-AB6FCD18F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58" y="5736486"/>
            <a:ext cx="1449889" cy="828508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FFFC996C-7C93-E54D-A7E1-6703C13FE78B}"/>
              </a:ext>
            </a:extLst>
          </p:cNvPr>
          <p:cNvSpPr txBox="1"/>
          <p:nvPr/>
        </p:nvSpPr>
        <p:spPr>
          <a:xfrm>
            <a:off x="995903" y="1251303"/>
            <a:ext cx="65180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b="1" dirty="0">
                <a:effectLst/>
                <a:latin typeface="Arial Black" panose="020B0604020202020204" pitchFamily="34" charset="0"/>
              </a:rPr>
              <a:t>This slideshow has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been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made by the INTERACT Station Managers’ Forum and is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intended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for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use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at open station events.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r>
              <a:rPr lang="da-DK" sz="1000" b="1" dirty="0">
                <a:effectLst/>
                <a:latin typeface="Arial Black" panose="020B0604020202020204" pitchFamily="34" charset="0"/>
              </a:rPr>
              <a:t>The slideshow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can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be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shown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as a stand-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alone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slideshow or </a:t>
            </a:r>
            <a:r>
              <a:rPr lang="da-DK" sz="1000" b="1" dirty="0" err="1">
                <a:effectLst/>
                <a:latin typeface="Arial Black" panose="020B0604020202020204" pitchFamily="34" charset="0"/>
              </a:rPr>
              <a:t>presented</a:t>
            </a:r>
            <a:r>
              <a:rPr lang="da-DK" sz="1000" b="1" dirty="0">
                <a:effectLst/>
                <a:latin typeface="Arial Black" panose="020B0604020202020204" pitchFamily="34" charset="0"/>
              </a:rPr>
              <a:t> by </a:t>
            </a:r>
            <a:r>
              <a:rPr lang="da-DK" sz="1000" b="1" dirty="0">
                <a:latin typeface="Arial Black" panose="020B0604020202020204" pitchFamily="34" charset="0"/>
              </a:rPr>
              <a:t>station </a:t>
            </a:r>
            <a:r>
              <a:rPr lang="da-DK" sz="1000" b="1" dirty="0" err="1">
                <a:latin typeface="Arial Black" panose="020B0604020202020204" pitchFamily="34" charset="0"/>
              </a:rPr>
              <a:t>staff</a:t>
            </a:r>
            <a:r>
              <a:rPr lang="da-DK" sz="1000" b="1" dirty="0">
                <a:latin typeface="Arial Black" panose="020B0604020202020204" pitchFamily="34" charset="0"/>
              </a:rPr>
              <a:t>.</a:t>
            </a:r>
          </a:p>
          <a:p>
            <a:endParaRPr lang="da-DK" sz="1000" b="1" dirty="0">
              <a:effectLst/>
              <a:latin typeface="Arial Black" panose="020B0604020202020204" pitchFamily="34" charset="0"/>
            </a:endParaRPr>
          </a:p>
          <a:p>
            <a:r>
              <a:rPr lang="da-DK" sz="1000" b="1" dirty="0">
                <a:latin typeface="Arial Black" panose="020B0604020202020204" pitchFamily="34" charset="0"/>
              </a:rPr>
              <a:t>Stations </a:t>
            </a:r>
            <a:r>
              <a:rPr lang="da-DK" sz="1000" b="1" dirty="0" err="1">
                <a:latin typeface="Arial Black" panose="020B0604020202020204" pitchFamily="34" charset="0"/>
              </a:rPr>
              <a:t>can</a:t>
            </a:r>
            <a:r>
              <a:rPr lang="da-DK" sz="1000" b="1" dirty="0"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latin typeface="Arial Black" panose="020B0604020202020204" pitchFamily="34" charset="0"/>
              </a:rPr>
              <a:t>insert</a:t>
            </a:r>
            <a:r>
              <a:rPr lang="da-DK" sz="1000" b="1" dirty="0">
                <a:latin typeface="Arial Black" panose="020B0604020202020204" pitchFamily="34" charset="0"/>
              </a:rPr>
              <a:t> station/institution logo(s) on Slide 2.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r>
              <a:rPr lang="da-DK" sz="1000" b="1" dirty="0">
                <a:latin typeface="Arial Black" panose="020B0604020202020204" pitchFamily="34" charset="0"/>
              </a:rPr>
              <a:t>Stations </a:t>
            </a:r>
            <a:r>
              <a:rPr lang="da-DK" sz="1000" b="1" dirty="0" err="1">
                <a:latin typeface="Arial Black" panose="020B0604020202020204" pitchFamily="34" charset="0"/>
              </a:rPr>
              <a:t>can</a:t>
            </a:r>
            <a:r>
              <a:rPr lang="da-DK" sz="1000" b="1" dirty="0"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latin typeface="Arial Black" panose="020B0604020202020204" pitchFamily="34" charset="0"/>
              </a:rPr>
              <a:t>insert</a:t>
            </a:r>
            <a:r>
              <a:rPr lang="da-DK" sz="1000" b="1" dirty="0"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latin typeface="Arial Black" panose="020B0604020202020204" pitchFamily="34" charset="0"/>
              </a:rPr>
              <a:t>photos</a:t>
            </a:r>
            <a:r>
              <a:rPr lang="da-DK" sz="1000" b="1" dirty="0">
                <a:latin typeface="Arial Black" panose="020B0604020202020204" pitchFamily="34" charset="0"/>
              </a:rPr>
              <a:t> of the station and </a:t>
            </a:r>
            <a:r>
              <a:rPr lang="da-DK" sz="1000" b="1" dirty="0" err="1">
                <a:latin typeface="Arial Black" panose="020B0604020202020204" pitchFamily="34" charset="0"/>
              </a:rPr>
              <a:t>surroundings</a:t>
            </a:r>
            <a:r>
              <a:rPr lang="da-DK" sz="1000" b="1" dirty="0">
                <a:latin typeface="Arial Black" panose="020B0604020202020204" pitchFamily="34" charset="0"/>
              </a:rPr>
              <a:t> on Slides 2, 3, to </a:t>
            </a:r>
            <a:r>
              <a:rPr lang="da-DK" sz="1000" b="1" dirty="0" err="1">
                <a:latin typeface="Arial Black" panose="020B0604020202020204" pitchFamily="34" charset="0"/>
              </a:rPr>
              <a:t>make</a:t>
            </a:r>
            <a:r>
              <a:rPr lang="da-DK" sz="1000" b="1" dirty="0">
                <a:latin typeface="Arial Black" panose="020B0604020202020204" pitchFamily="34" charset="0"/>
              </a:rPr>
              <a:t> the slideshow </a:t>
            </a:r>
            <a:r>
              <a:rPr lang="da-DK" sz="1000" b="1" dirty="0" err="1">
                <a:latin typeface="Arial Black" panose="020B0604020202020204" pitchFamily="34" charset="0"/>
              </a:rPr>
              <a:t>locally</a:t>
            </a:r>
            <a:r>
              <a:rPr lang="da-DK" sz="1000" b="1" dirty="0">
                <a:latin typeface="Arial Black" panose="020B0604020202020204" pitchFamily="34" charset="0"/>
              </a:rPr>
              <a:t> relevant. </a:t>
            </a:r>
            <a:r>
              <a:rPr lang="da-DK" sz="1000" b="1" dirty="0" err="1">
                <a:latin typeface="Arial Black" panose="020B0604020202020204" pitchFamily="34" charset="0"/>
              </a:rPr>
              <a:t>Remember</a:t>
            </a:r>
            <a:r>
              <a:rPr lang="da-DK" sz="1000" b="1" dirty="0">
                <a:latin typeface="Arial Black" panose="020B0604020202020204" pitchFamily="34" charset="0"/>
              </a:rPr>
              <a:t> to </a:t>
            </a:r>
            <a:r>
              <a:rPr lang="da-DK" sz="1000" b="1" dirty="0" err="1">
                <a:latin typeface="Arial Black" panose="020B0604020202020204" pitchFamily="34" charset="0"/>
              </a:rPr>
              <a:t>insert</a:t>
            </a:r>
            <a:r>
              <a:rPr lang="da-DK" sz="1000" b="1" dirty="0">
                <a:latin typeface="Arial Black" panose="020B0604020202020204" pitchFamily="34" charset="0"/>
              </a:rPr>
              <a:t> new </a:t>
            </a:r>
            <a:r>
              <a:rPr lang="da-DK" sz="1000" b="1" dirty="0" err="1">
                <a:latin typeface="Arial Black" panose="020B0604020202020204" pitchFamily="34" charset="0"/>
              </a:rPr>
              <a:t>photo</a:t>
            </a:r>
            <a:r>
              <a:rPr lang="da-DK" sz="1000" b="1" dirty="0"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latin typeface="Arial Black" panose="020B0604020202020204" pitchFamily="34" charset="0"/>
              </a:rPr>
              <a:t>credits</a:t>
            </a:r>
            <a:r>
              <a:rPr lang="da-DK" sz="1000" b="1" dirty="0">
                <a:latin typeface="Arial Black" panose="020B0604020202020204" pitchFamily="34" charset="0"/>
              </a:rPr>
              <a:t>.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r>
              <a:rPr lang="da-DK" sz="1000" b="1" dirty="0">
                <a:latin typeface="Arial Black" panose="020B0604020202020204" pitchFamily="34" charset="0"/>
              </a:rPr>
              <a:t>The last </a:t>
            </a:r>
            <a:r>
              <a:rPr lang="da-DK" sz="1000" b="1" dirty="0" err="1">
                <a:latin typeface="Arial Black" panose="020B0604020202020204" pitchFamily="34" charset="0"/>
              </a:rPr>
              <a:t>two</a:t>
            </a:r>
            <a:r>
              <a:rPr lang="da-DK" sz="1000" b="1" dirty="0">
                <a:latin typeface="Arial Black" panose="020B0604020202020204" pitchFamily="34" charset="0"/>
              </a:rPr>
              <a:t> slides provide links to relevant INTERACT </a:t>
            </a:r>
            <a:r>
              <a:rPr lang="da-DK" sz="1000" b="1" dirty="0" err="1">
                <a:latin typeface="Arial Black" panose="020B0604020202020204" pitchFamily="34" charset="0"/>
              </a:rPr>
              <a:t>educational</a:t>
            </a:r>
            <a:r>
              <a:rPr lang="da-DK" sz="1000" b="1" dirty="0">
                <a:latin typeface="Arial Black" panose="020B0604020202020204" pitchFamily="34" charset="0"/>
              </a:rPr>
              <a:t> ressources and references to the slides.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r>
              <a:rPr lang="da-DK" sz="1000" b="1" dirty="0">
                <a:latin typeface="Arial Black" panose="020B0604020202020204" pitchFamily="34" charset="0"/>
              </a:rPr>
              <a:t>Make sure to </a:t>
            </a:r>
            <a:r>
              <a:rPr lang="da-DK" sz="1000" b="1" dirty="0" err="1">
                <a:latin typeface="Arial Black" panose="020B0604020202020204" pitchFamily="34" charset="0"/>
              </a:rPr>
              <a:t>hide</a:t>
            </a:r>
            <a:r>
              <a:rPr lang="da-DK" sz="1000" b="1" dirty="0">
                <a:latin typeface="Arial Black" panose="020B0604020202020204" pitchFamily="34" charset="0"/>
              </a:rPr>
              <a:t> or delete Slide 1, 7, </a:t>
            </a:r>
            <a:r>
              <a:rPr lang="da-DK" sz="1000" b="1">
                <a:latin typeface="Arial Black" panose="020B0604020202020204" pitchFamily="34" charset="0"/>
              </a:rPr>
              <a:t>8 before</a:t>
            </a:r>
            <a:r>
              <a:rPr lang="da-DK" sz="1000" b="1" dirty="0">
                <a:latin typeface="Arial Black" panose="020B0604020202020204" pitchFamily="34" charset="0"/>
              </a:rPr>
              <a:t> </a:t>
            </a:r>
            <a:r>
              <a:rPr lang="da-DK" sz="1000" b="1" dirty="0" err="1">
                <a:latin typeface="Arial Black" panose="020B0604020202020204" pitchFamily="34" charset="0"/>
              </a:rPr>
              <a:t>showing</a:t>
            </a:r>
            <a:r>
              <a:rPr lang="da-DK" sz="1000" b="1" dirty="0">
                <a:latin typeface="Arial Black" panose="020B0604020202020204" pitchFamily="34" charset="0"/>
              </a:rPr>
              <a:t> the slideshow.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r>
              <a:rPr lang="da-DK" sz="1000" b="1" dirty="0" err="1">
                <a:latin typeface="Arial Black" panose="020B0604020202020204" pitchFamily="34" charset="0"/>
              </a:rPr>
              <a:t>Let’s</a:t>
            </a:r>
            <a:r>
              <a:rPr lang="da-DK" sz="1000" b="1" dirty="0">
                <a:latin typeface="Arial Black" panose="020B0604020202020204" pitchFamily="34" charset="0"/>
              </a:rPr>
              <a:t> INTERACT!</a:t>
            </a:r>
          </a:p>
          <a:p>
            <a:endParaRPr lang="da-DK" sz="1000" b="1" dirty="0">
              <a:latin typeface="Arial Black" panose="020B0604020202020204" pitchFamily="34" charset="0"/>
            </a:endParaRPr>
          </a:p>
          <a:p>
            <a:endParaRPr lang="da-DK" sz="1000" b="1" dirty="0">
              <a:effectLst/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6">
            <a:extLst>
              <a:ext uri="{FF2B5EF4-FFF2-40B4-BE49-F238E27FC236}">
                <a16:creationId xmlns:a16="http://schemas.microsoft.com/office/drawing/2014/main" id="{BE4D39C9-B0ED-A748-A328-1186C9799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felt 21">
            <a:extLst>
              <a:ext uri="{FF2B5EF4-FFF2-40B4-BE49-F238E27FC236}">
                <a16:creationId xmlns:a16="http://schemas.microsoft.com/office/drawing/2014/main" id="{987ED70E-E5F4-C545-A9C6-34E855AB694A}"/>
              </a:ext>
            </a:extLst>
          </p:cNvPr>
          <p:cNvSpPr txBox="1"/>
          <p:nvPr/>
        </p:nvSpPr>
        <p:spPr>
          <a:xfrm>
            <a:off x="982132" y="3648944"/>
            <a:ext cx="8870784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da-DK" sz="46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INTERACT </a:t>
            </a:r>
            <a:br>
              <a:rPr lang="da-DK" sz="46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</a:br>
            <a:r>
              <a:rPr lang="da-DK" sz="46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Open Station Event</a:t>
            </a:r>
          </a:p>
        </p:txBody>
      </p:sp>
      <p:sp>
        <p:nvSpPr>
          <p:cNvPr id="13" name="Tekstfelt 5">
            <a:extLst>
              <a:ext uri="{FF2B5EF4-FFF2-40B4-BE49-F238E27FC236}">
                <a16:creationId xmlns:a16="http://schemas.microsoft.com/office/drawing/2014/main" id="{9905C14E-892A-6745-8950-8BD140916E6F}"/>
              </a:ext>
            </a:extLst>
          </p:cNvPr>
          <p:cNvSpPr txBox="1"/>
          <p:nvPr/>
        </p:nvSpPr>
        <p:spPr>
          <a:xfrm>
            <a:off x="994026" y="5152863"/>
            <a:ext cx="7608108" cy="55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40"/>
              </a:lnSpc>
            </a:pPr>
            <a:r>
              <a:rPr lang="da-DK" sz="25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Happening at research stations all over the </a:t>
            </a:r>
            <a:r>
              <a:rPr lang="da-DK" sz="25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Arctic</a:t>
            </a:r>
            <a:endParaRPr lang="da-DK" sz="25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Billede 1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6E4165A1-E168-8345-9EBB-76904121E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347" y="5460506"/>
            <a:ext cx="1764000" cy="1008000"/>
          </a:xfrm>
          <a:prstGeom prst="rect">
            <a:avLst/>
          </a:prstGeom>
        </p:spPr>
      </p:pic>
      <p:sp>
        <p:nvSpPr>
          <p:cNvPr id="16" name="Tekstfelt 10">
            <a:extLst>
              <a:ext uri="{FF2B5EF4-FFF2-40B4-BE49-F238E27FC236}">
                <a16:creationId xmlns:a16="http://schemas.microsoft.com/office/drawing/2014/main" id="{04C42C90-8FC9-704A-8C81-1FABD8518D24}"/>
              </a:ext>
            </a:extLst>
          </p:cNvPr>
          <p:cNvSpPr txBox="1"/>
          <p:nvPr/>
        </p:nvSpPr>
        <p:spPr>
          <a:xfrm rot="16200000">
            <a:off x="10841614" y="977219"/>
            <a:ext cx="2235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Photo: INTERACT stations</a:t>
            </a:r>
          </a:p>
        </p:txBody>
      </p:sp>
      <p:sp>
        <p:nvSpPr>
          <p:cNvPr id="17" name="Ellipse 10">
            <a:extLst>
              <a:ext uri="{FF2B5EF4-FFF2-40B4-BE49-F238E27FC236}">
                <a16:creationId xmlns:a16="http://schemas.microsoft.com/office/drawing/2014/main" id="{C15BADF3-640A-E549-929A-2359AB5F5664}"/>
              </a:ext>
            </a:extLst>
          </p:cNvPr>
          <p:cNvSpPr/>
          <p:nvPr/>
        </p:nvSpPr>
        <p:spPr>
          <a:xfrm>
            <a:off x="6451603" y="-1180197"/>
            <a:ext cx="5159532" cy="5159532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91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5" descr="Et billede, der indeholder udendørs, sne, sky, vinter&#10;&#10;Automatisk genereret beskrivelse">
            <a:extLst>
              <a:ext uri="{FF2B5EF4-FFF2-40B4-BE49-F238E27FC236}">
                <a16:creationId xmlns:a16="http://schemas.microsoft.com/office/drawing/2014/main" id="{EBBEBADF-31D2-FF46-B040-F21BC8C96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-337"/>
            <a:ext cx="12193200" cy="6858337"/>
          </a:xfrm>
          <a:prstGeom prst="rect">
            <a:avLst/>
          </a:prstGeom>
        </p:spPr>
      </p:pic>
      <p:sp>
        <p:nvSpPr>
          <p:cNvPr id="12" name="Tekstfelt 14">
            <a:extLst>
              <a:ext uri="{FF2B5EF4-FFF2-40B4-BE49-F238E27FC236}">
                <a16:creationId xmlns:a16="http://schemas.microsoft.com/office/drawing/2014/main" id="{9576B08B-5C67-FB4C-9FA5-60730966F090}"/>
              </a:ext>
            </a:extLst>
          </p:cNvPr>
          <p:cNvSpPr txBox="1"/>
          <p:nvPr/>
        </p:nvSpPr>
        <p:spPr>
          <a:xfrm>
            <a:off x="1250185" y="902896"/>
            <a:ext cx="352278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da-DK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The science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do at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our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station </a:t>
            </a:r>
            <a:r>
              <a:rPr lang="da-DK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is </a:t>
            </a:r>
            <a:r>
              <a:rPr lang="da-DK" sz="20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important</a:t>
            </a:r>
            <a:r>
              <a:rPr lang="da-DK" sz="2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lang="da-DK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changes</a:t>
            </a:r>
            <a:endParaRPr lang="da-DK" sz="2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ktangel 16">
            <a:extLst>
              <a:ext uri="{FF2B5EF4-FFF2-40B4-BE49-F238E27FC236}">
                <a16:creationId xmlns:a16="http://schemas.microsoft.com/office/drawing/2014/main" id="{E0019113-9AED-114C-B542-F4B3E9EC1011}"/>
              </a:ext>
            </a:extLst>
          </p:cNvPr>
          <p:cNvSpPr/>
          <p:nvPr/>
        </p:nvSpPr>
        <p:spPr>
          <a:xfrm>
            <a:off x="969642" y="-337"/>
            <a:ext cx="90684" cy="1806466"/>
          </a:xfrm>
          <a:prstGeom prst="rect">
            <a:avLst/>
          </a:prstGeom>
          <a:solidFill>
            <a:srgbClr val="004077"/>
          </a:solidFill>
          <a:ln>
            <a:solidFill>
              <a:srgbClr val="0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9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02C44CFF-F0F3-404B-B76A-1967BECB0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105" y="5737105"/>
            <a:ext cx="1456242" cy="832138"/>
          </a:xfrm>
          <a:prstGeom prst="rect">
            <a:avLst/>
          </a:prstGeom>
        </p:spPr>
      </p:pic>
      <p:sp>
        <p:nvSpPr>
          <p:cNvPr id="18" name="Tekstfelt 10">
            <a:extLst>
              <a:ext uri="{FF2B5EF4-FFF2-40B4-BE49-F238E27FC236}">
                <a16:creationId xmlns:a16="http://schemas.microsoft.com/office/drawing/2014/main" id="{6F2CAA07-7E03-8A42-8653-D77DBEC17D5B}"/>
              </a:ext>
            </a:extLst>
          </p:cNvPr>
          <p:cNvSpPr txBox="1"/>
          <p:nvPr/>
        </p:nvSpPr>
        <p:spPr>
          <a:xfrm rot="16200000">
            <a:off x="11199677" y="656017"/>
            <a:ext cx="15321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Photo: Christin Wild</a:t>
            </a:r>
          </a:p>
        </p:txBody>
      </p:sp>
      <p:sp>
        <p:nvSpPr>
          <p:cNvPr id="19" name="Tekstfelt 12">
            <a:extLst>
              <a:ext uri="{FF2B5EF4-FFF2-40B4-BE49-F238E27FC236}">
                <a16:creationId xmlns:a16="http://schemas.microsoft.com/office/drawing/2014/main" id="{E8287C55-A944-1D43-AAEB-DBC53A61D471}"/>
              </a:ext>
            </a:extLst>
          </p:cNvPr>
          <p:cNvSpPr txBox="1"/>
          <p:nvPr/>
        </p:nvSpPr>
        <p:spPr>
          <a:xfrm>
            <a:off x="10941050" y="6420018"/>
            <a:ext cx="854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2</a:t>
            </a:r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40659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80AF36A9-F38D-024B-8D46-373D303A8378}"/>
              </a:ext>
            </a:extLst>
          </p:cNvPr>
          <p:cNvSpPr>
            <a:spLocks noChangeAspect="1"/>
          </p:cNvSpPr>
          <p:nvPr/>
        </p:nvSpPr>
        <p:spPr>
          <a:xfrm>
            <a:off x="6401578" y="914737"/>
            <a:ext cx="5070289" cy="5070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3">
            <a:extLst>
              <a:ext uri="{FF2B5EF4-FFF2-40B4-BE49-F238E27FC236}">
                <a16:creationId xmlns:a16="http://schemas.microsoft.com/office/drawing/2014/main" id="{0771A036-81A6-8B4C-8CA9-2524B4E7D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F6E96AB8-BF71-C745-B672-36583C0B6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578" y="914737"/>
            <a:ext cx="5070289" cy="50702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6851" y="752989"/>
            <a:ext cx="5172123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a" sz="30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Our station is </a:t>
            </a:r>
            <a:r>
              <a:rPr lang="da" sz="30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part of a circum-arctic network</a:t>
            </a:r>
            <a:r>
              <a:rPr lang="da" sz="30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 of research stations </a:t>
            </a:r>
          </a:p>
          <a:p>
            <a:pPr>
              <a:lnSpc>
                <a:spcPts val="3400"/>
              </a:lnSpc>
            </a:pPr>
            <a:r>
              <a:rPr lang="da" sz="30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called </a:t>
            </a:r>
            <a:r>
              <a:rPr lang="da" sz="30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INTERACT</a:t>
            </a:r>
            <a:endParaRPr lang="en-GB" sz="3000" b="1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6852" y="2931974"/>
            <a:ext cx="4077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</a:pPr>
            <a:r>
              <a:rPr lang="da" dirty="0">
                <a:solidFill>
                  <a:schemeClr val="bg1"/>
                </a:solidFill>
                <a:latin typeface="Arial" panose="020B0604020202020204" pitchFamily="34" charset="0"/>
                <a:ea typeface="Roboto Medium"/>
                <a:cs typeface="Roboto Medium"/>
                <a:sym typeface="Roboto Medium"/>
              </a:rPr>
              <a:t>INTERACT</a:t>
            </a:r>
            <a:r>
              <a:rPr lang="da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da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brings together </a:t>
            </a:r>
          </a:p>
          <a:p>
            <a:pPr>
              <a:lnSpc>
                <a:spcPts val="2360"/>
              </a:lnSpc>
            </a:pPr>
            <a:r>
              <a:rPr lang="da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managers of arctic, northern boreal and alpine research stations</a:t>
            </a:r>
            <a:r>
              <a:rPr lang="da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 to exchange knowledge and improve the services offered to the scientific community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kstfelt 14">
            <a:extLst>
              <a:ext uri="{FF2B5EF4-FFF2-40B4-BE49-F238E27FC236}">
                <a16:creationId xmlns:a16="http://schemas.microsoft.com/office/drawing/2014/main" id="{947F059B-0364-2A4C-9920-515EF46F3168}"/>
              </a:ext>
            </a:extLst>
          </p:cNvPr>
          <p:cNvSpPr txBox="1"/>
          <p:nvPr/>
        </p:nvSpPr>
        <p:spPr>
          <a:xfrm>
            <a:off x="5378521" y="5681502"/>
            <a:ext cx="21171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Russian station participation </a:t>
            </a:r>
            <a:r>
              <a:rPr lang="da-DK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currently</a:t>
            </a:r>
            <a:r>
              <a:rPr lang="da-DK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on pause</a:t>
            </a:r>
          </a:p>
        </p:txBody>
      </p:sp>
      <p:pic>
        <p:nvPicPr>
          <p:cNvPr id="21" name="Billede 11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3E40D152-05D1-1548-9006-FEE3060DF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105" y="5737105"/>
            <a:ext cx="1456242" cy="832138"/>
          </a:xfrm>
          <a:prstGeom prst="rect">
            <a:avLst/>
          </a:prstGeom>
        </p:spPr>
      </p:pic>
      <p:sp>
        <p:nvSpPr>
          <p:cNvPr id="22" name="Tekstfelt 12">
            <a:extLst>
              <a:ext uri="{FF2B5EF4-FFF2-40B4-BE49-F238E27FC236}">
                <a16:creationId xmlns:a16="http://schemas.microsoft.com/office/drawing/2014/main" id="{95618B55-8499-AE4C-9191-76B38BD1AA3B}"/>
              </a:ext>
            </a:extLst>
          </p:cNvPr>
          <p:cNvSpPr txBox="1"/>
          <p:nvPr/>
        </p:nvSpPr>
        <p:spPr>
          <a:xfrm>
            <a:off x="10941050" y="6420018"/>
            <a:ext cx="854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solidFill>
                  <a:schemeClr val="bg1"/>
                </a:solidFill>
                <a:latin typeface="Arial Black" panose="020B0604020202020204" pitchFamily="34" charset="0"/>
              </a:rPr>
              <a:t>3</a:t>
            </a:r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27</a:t>
            </a:r>
          </a:p>
        </p:txBody>
      </p:sp>
      <p:sp>
        <p:nvSpPr>
          <p:cNvPr id="2" name="Oval 1"/>
          <p:cNvSpPr/>
          <p:nvPr/>
        </p:nvSpPr>
        <p:spPr>
          <a:xfrm>
            <a:off x="10782143" y="2872092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0963727" y="3501147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0590832" y="3587885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307920" y="3961589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225313" y="3747285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0204158" y="3874648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0013794" y="3901399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550920" y="4377244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9674137" y="4748517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9728607" y="3718031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9756463" y="3556807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0073128" y="3488690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214697" y="3183890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643254" y="2876956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593648" y="1649231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982426" y="2003480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261286" y="2382048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442869" y="2584455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9660989" y="2192741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0025954" y="2348263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0011362" y="2505526"/>
            <a:ext cx="52038" cy="487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6">
            <a:extLst>
              <a:ext uri="{FF2B5EF4-FFF2-40B4-BE49-F238E27FC236}">
                <a16:creationId xmlns:a16="http://schemas.microsoft.com/office/drawing/2014/main" id="{107DB54B-C597-284C-A3CA-9414DFCE5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kstfelt 32">
            <a:extLst>
              <a:ext uri="{FF2B5EF4-FFF2-40B4-BE49-F238E27FC236}">
                <a16:creationId xmlns:a16="http://schemas.microsoft.com/office/drawing/2014/main" id="{DF2D614E-F806-D244-9CE6-B8284387D005}"/>
              </a:ext>
            </a:extLst>
          </p:cNvPr>
          <p:cNvSpPr txBox="1"/>
          <p:nvPr/>
        </p:nvSpPr>
        <p:spPr>
          <a:xfrm>
            <a:off x="8632164" y="3011571"/>
            <a:ext cx="105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" sz="14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Local</a:t>
            </a:r>
            <a:endParaRPr lang="da-DK" sz="14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C2B4B5DA-5E9C-8046-AEB1-AE77D5735935}"/>
              </a:ext>
            </a:extLst>
          </p:cNvPr>
          <p:cNvSpPr txBox="1"/>
          <p:nvPr/>
        </p:nvSpPr>
        <p:spPr>
          <a:xfrm>
            <a:off x="8355051" y="3646024"/>
            <a:ext cx="1636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Landscape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AF8EC375-EF52-4F4E-A28B-7399695DA42B}"/>
              </a:ext>
            </a:extLst>
          </p:cNvPr>
          <p:cNvSpPr txBox="1"/>
          <p:nvPr/>
        </p:nvSpPr>
        <p:spPr>
          <a:xfrm>
            <a:off x="8615748" y="4275987"/>
            <a:ext cx="1107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" sz="14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National</a:t>
            </a:r>
            <a:endParaRPr lang="da-DK" sz="14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22789899-6146-AC46-B2AF-33AB32F0DEFD}"/>
              </a:ext>
            </a:extLst>
          </p:cNvPr>
          <p:cNvSpPr txBox="1"/>
          <p:nvPr/>
        </p:nvSpPr>
        <p:spPr>
          <a:xfrm>
            <a:off x="8143585" y="4916773"/>
            <a:ext cx="2052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Regional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716F8444-59D1-E045-B6C0-62DEC96A6E3D}"/>
              </a:ext>
            </a:extLst>
          </p:cNvPr>
          <p:cNvSpPr txBox="1"/>
          <p:nvPr/>
        </p:nvSpPr>
        <p:spPr>
          <a:xfrm>
            <a:off x="8565082" y="5543309"/>
            <a:ext cx="122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" sz="14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Global</a:t>
            </a:r>
            <a:endParaRPr lang="da-DK" sz="1400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B07A61D-C07C-3F4D-83B3-699DCA5E1C2D}"/>
              </a:ext>
            </a:extLst>
          </p:cNvPr>
          <p:cNvSpPr txBox="1"/>
          <p:nvPr/>
        </p:nvSpPr>
        <p:spPr>
          <a:xfrm rot="16200000">
            <a:off x="10841614" y="977219"/>
            <a:ext cx="2235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Photo: </a:t>
            </a:r>
            <a:r>
              <a:rPr lang="da-DK" sz="1000" dirty="0">
                <a:solidFill>
                  <a:schemeClr val="bg1"/>
                </a:solidFill>
                <a:latin typeface="Arial" panose="020B0604020202020204" pitchFamily="34" charset="0"/>
              </a:rPr>
              <a:t>INTERACT stations</a:t>
            </a:r>
            <a:endParaRPr lang="da-DK" sz="1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E817B93-F9FE-9746-A06E-3A88CD514C5F}"/>
              </a:ext>
            </a:extLst>
          </p:cNvPr>
          <p:cNvSpPr txBox="1"/>
          <p:nvPr/>
        </p:nvSpPr>
        <p:spPr>
          <a:xfrm>
            <a:off x="962726" y="5448057"/>
            <a:ext cx="11597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spc="5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Local </a:t>
            </a:r>
            <a:r>
              <a:rPr lang="da-DK" sz="1000" spc="5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scale</a:t>
            </a:r>
            <a:endParaRPr lang="da-DK" sz="1000" spc="5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7472D559-1991-B94E-A264-EE3FED2DD09B}"/>
              </a:ext>
            </a:extLst>
          </p:cNvPr>
          <p:cNvSpPr txBox="1"/>
          <p:nvPr/>
        </p:nvSpPr>
        <p:spPr>
          <a:xfrm>
            <a:off x="3278466" y="5765367"/>
            <a:ext cx="15444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spc="5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Arctic</a:t>
            </a:r>
            <a:r>
              <a:rPr lang="da-DK" sz="1000" spc="5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1000" spc="5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scale</a:t>
            </a:r>
            <a:endParaRPr lang="da-DK" sz="1000" spc="5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1DBD36A-A293-4A4B-81B8-DA73523F6C24}"/>
              </a:ext>
            </a:extLst>
          </p:cNvPr>
          <p:cNvSpPr txBox="1"/>
          <p:nvPr/>
        </p:nvSpPr>
        <p:spPr>
          <a:xfrm>
            <a:off x="4711389" y="6115139"/>
            <a:ext cx="12768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spc="5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Global </a:t>
            </a:r>
            <a:r>
              <a:rPr lang="da-DK" sz="1000" spc="5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scale</a:t>
            </a:r>
            <a:endParaRPr lang="da-DK" sz="1000" spc="5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B0154B59-1B75-AF46-A44B-6DDBEA20C144}"/>
              </a:ext>
            </a:extLst>
          </p:cNvPr>
          <p:cNvSpPr txBox="1"/>
          <p:nvPr/>
        </p:nvSpPr>
        <p:spPr>
          <a:xfrm>
            <a:off x="1994487" y="5956387"/>
            <a:ext cx="15444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spc="5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Landscape </a:t>
            </a:r>
            <a:r>
              <a:rPr lang="da-DK" sz="1000" spc="5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scale</a:t>
            </a:r>
            <a:endParaRPr lang="da-DK" sz="1000" spc="5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Billede 5" descr="Et billede, der indeholder planet, sfære/kugle, Jorden, kort&#10;&#10;Automatisk genereret beskrivelse">
            <a:extLst>
              <a:ext uri="{FF2B5EF4-FFF2-40B4-BE49-F238E27FC236}">
                <a16:creationId xmlns:a16="http://schemas.microsoft.com/office/drawing/2014/main" id="{4DAF359E-B4DF-E245-8248-74FBA5AB7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667" y="950523"/>
            <a:ext cx="5084094" cy="5084094"/>
          </a:xfrm>
          <a:prstGeom prst="rect">
            <a:avLst/>
          </a:prstGeom>
        </p:spPr>
      </p:pic>
      <p:sp>
        <p:nvSpPr>
          <p:cNvPr id="21" name="Ellipse 1">
            <a:extLst>
              <a:ext uri="{FF2B5EF4-FFF2-40B4-BE49-F238E27FC236}">
                <a16:creationId xmlns:a16="http://schemas.microsoft.com/office/drawing/2014/main" id="{E2B9AD61-3046-D34A-9303-C2CFE71F0C5C}"/>
              </a:ext>
            </a:extLst>
          </p:cNvPr>
          <p:cNvSpPr/>
          <p:nvPr/>
        </p:nvSpPr>
        <p:spPr>
          <a:xfrm>
            <a:off x="8132589" y="1516610"/>
            <a:ext cx="2044737" cy="2044737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ctangle 21"/>
          <p:cNvSpPr/>
          <p:nvPr/>
        </p:nvSpPr>
        <p:spPr>
          <a:xfrm>
            <a:off x="994891" y="711935"/>
            <a:ext cx="4632186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  <a:spcAft>
                <a:spcPts val="800"/>
              </a:spcAft>
              <a:buSzPts val="275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By providing our local data  to international scientific networks and organisations, data from our area is used to </a:t>
            </a:r>
            <a:r>
              <a:rPr lang="en-GB" sz="28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assess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 Black" panose="020B0604020202020204" pitchFamily="34" charset="0"/>
                <a:ea typeface="Roboto"/>
                <a:cs typeface="Roboto"/>
                <a:sym typeface="Roboto"/>
              </a:rPr>
              <a:t>climate and ecosystem change on a local to global scale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23" name="Billede 26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BDBEF90B-D325-F14B-99C0-5FA0742B2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105" y="5737105"/>
            <a:ext cx="1456242" cy="832138"/>
          </a:xfrm>
          <a:prstGeom prst="rect">
            <a:avLst/>
          </a:prstGeom>
        </p:spPr>
      </p:pic>
      <p:sp>
        <p:nvSpPr>
          <p:cNvPr id="24" name="Tekstfelt 28">
            <a:extLst>
              <a:ext uri="{FF2B5EF4-FFF2-40B4-BE49-F238E27FC236}">
                <a16:creationId xmlns:a16="http://schemas.microsoft.com/office/drawing/2014/main" id="{9E64869A-36B2-0149-94E9-1598BFD34D97}"/>
              </a:ext>
            </a:extLst>
          </p:cNvPr>
          <p:cNvSpPr txBox="1"/>
          <p:nvPr/>
        </p:nvSpPr>
        <p:spPr>
          <a:xfrm>
            <a:off x="10941050" y="6420018"/>
            <a:ext cx="854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solidFill>
                  <a:schemeClr val="bg1"/>
                </a:solidFill>
                <a:latin typeface="Arial Black" panose="020B0604020202020204" pitchFamily="34" charset="0"/>
              </a:rPr>
              <a:t>4</a:t>
            </a:r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22573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5;p27"/>
          <p:cNvSpPr txBox="1">
            <a:spLocks/>
          </p:cNvSpPr>
          <p:nvPr/>
        </p:nvSpPr>
        <p:spPr>
          <a:xfrm>
            <a:off x="616793" y="3717502"/>
            <a:ext cx="6831634" cy="75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891B96B-D276-FA45-9F6C-E45F28AC1C2A}"/>
              </a:ext>
            </a:extLst>
          </p:cNvPr>
          <p:cNvSpPr txBox="1"/>
          <p:nvPr/>
        </p:nvSpPr>
        <p:spPr>
          <a:xfrm>
            <a:off x="7229087" y="4656132"/>
            <a:ext cx="144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700" dirty="0">
                <a:solidFill>
                  <a:srgbClr val="BFD785"/>
                </a:solidFill>
                <a:effectLst/>
                <a:latin typeface="Arial" panose="020B0604020202020204" pitchFamily="34" charset="0"/>
              </a:rPr>
              <a:t>Science and Policy </a:t>
            </a:r>
            <a:br>
              <a:rPr lang="da-DK" sz="700" dirty="0">
                <a:solidFill>
                  <a:srgbClr val="BFD785"/>
                </a:solidFill>
                <a:effectLst/>
                <a:latin typeface="Arial" panose="020B0604020202020204" pitchFamily="34" charset="0"/>
              </a:rPr>
            </a:br>
            <a:r>
              <a:rPr lang="da-DK" sz="700" dirty="0">
                <a:solidFill>
                  <a:srgbClr val="BFD785"/>
                </a:solidFill>
                <a:effectLst/>
                <a:latin typeface="Arial" panose="020B0604020202020204" pitchFamily="34" charset="0"/>
              </a:rPr>
              <a:t>for People and Nature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A159AF9A-AE48-FD43-8EB9-2240C452E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lede 27">
            <a:extLst>
              <a:ext uri="{FF2B5EF4-FFF2-40B4-BE49-F238E27FC236}">
                <a16:creationId xmlns:a16="http://schemas.microsoft.com/office/drawing/2014/main" id="{8F5A5E76-086C-574B-817E-6AD0EDA15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02" y="66477"/>
            <a:ext cx="5641957" cy="39886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99790" y="898139"/>
            <a:ext cx="4494167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40"/>
              </a:lnSpc>
            </a:pPr>
            <a:r>
              <a:rPr lang="da-DK" sz="27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INTERACT stations </a:t>
            </a:r>
            <a:r>
              <a:rPr lang="da-DK" sz="27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contribute</a:t>
            </a:r>
            <a:r>
              <a:rPr lang="da-DK" sz="27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to an </a:t>
            </a:r>
            <a:r>
              <a:rPr lang="da-DK" sz="27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improved</a:t>
            </a:r>
            <a:r>
              <a:rPr lang="da-DK" sz="27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7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understanding</a:t>
            </a:r>
            <a:r>
              <a:rPr lang="da-DK" sz="27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of </a:t>
            </a:r>
          </a:p>
          <a:p>
            <a:pPr>
              <a:lnSpc>
                <a:spcPts val="3340"/>
              </a:lnSpc>
            </a:pPr>
            <a:r>
              <a:rPr lang="da-DK" sz="2700" b="1" dirty="0" err="1">
                <a:solidFill>
                  <a:schemeClr val="bg1"/>
                </a:solidFill>
                <a:latin typeface="Arial Black" panose="020B0604020202020204" pitchFamily="34" charset="0"/>
              </a:rPr>
              <a:t>c</a:t>
            </a:r>
            <a:r>
              <a:rPr lang="da-DK" sz="27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limate</a:t>
            </a:r>
            <a:r>
              <a:rPr lang="da-DK" sz="27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and </a:t>
            </a:r>
            <a:r>
              <a:rPr lang="da-DK" sz="27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ecosystem</a:t>
            </a:r>
            <a:r>
              <a:rPr lang="da-DK" sz="27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  <a:r>
              <a:rPr lang="da-DK" sz="27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change</a:t>
            </a:r>
            <a:endParaRPr lang="da-DK" sz="2700" b="1" dirty="0">
              <a:solidFill>
                <a:schemeClr val="bg1"/>
              </a:solidFill>
              <a:effectLst/>
              <a:latin typeface="Arial Black" panose="020B0604020202020204" pitchFamily="34" charset="0"/>
            </a:endParaRPr>
          </a:p>
        </p:txBody>
      </p:sp>
      <p:sp>
        <p:nvSpPr>
          <p:cNvPr id="33" name="Tekstfelt 14">
            <a:extLst>
              <a:ext uri="{FF2B5EF4-FFF2-40B4-BE49-F238E27FC236}">
                <a16:creationId xmlns:a16="http://schemas.microsoft.com/office/drawing/2014/main" id="{266FC0CF-89F7-A444-BCF5-F22475C4EE0E}"/>
              </a:ext>
            </a:extLst>
          </p:cNvPr>
          <p:cNvSpPr txBox="1"/>
          <p:nvPr/>
        </p:nvSpPr>
        <p:spPr>
          <a:xfrm>
            <a:off x="991839" y="3455853"/>
            <a:ext cx="41965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from INTERACT stations </a:t>
            </a: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by science organisations to  </a:t>
            </a:r>
          </a:p>
          <a:p>
            <a:pPr>
              <a:lnSpc>
                <a:spcPts val="2300"/>
              </a:lnSpc>
            </a:pPr>
            <a:r>
              <a:rPr lang="da-DK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address</a:t>
            </a: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  <a:r>
              <a:rPr lang="da-DK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societal</a:t>
            </a: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  <a:r>
              <a:rPr lang="da-DK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challenges</a:t>
            </a: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and </a:t>
            </a:r>
            <a:r>
              <a:rPr lang="da-DK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make</a:t>
            </a: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future </a:t>
            </a:r>
            <a:r>
              <a:rPr lang="da-DK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predictions</a:t>
            </a:r>
            <a:r>
              <a:rPr lang="da-DK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 </a:t>
            </a:r>
          </a:p>
          <a:p>
            <a:pPr>
              <a:lnSpc>
                <a:spcPts val="2300"/>
              </a:lnSpc>
            </a:pP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 decision </a:t>
            </a: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makers</a:t>
            </a: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locally</a:t>
            </a: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nationally</a:t>
            </a:r>
            <a:r>
              <a:rPr lang="da-DK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a-DK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globally</a:t>
            </a:r>
            <a:endParaRPr lang="da-DK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kstfelt 18">
            <a:extLst>
              <a:ext uri="{FF2B5EF4-FFF2-40B4-BE49-F238E27FC236}">
                <a16:creationId xmlns:a16="http://schemas.microsoft.com/office/drawing/2014/main" id="{02BB6A27-6C04-3041-A7D7-196807DB117B}"/>
              </a:ext>
            </a:extLst>
          </p:cNvPr>
          <p:cNvSpPr txBox="1"/>
          <p:nvPr/>
        </p:nvSpPr>
        <p:spPr>
          <a:xfrm>
            <a:off x="7468559" y="3868239"/>
            <a:ext cx="9014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Global</a:t>
            </a:r>
          </a:p>
        </p:txBody>
      </p:sp>
      <p:sp>
        <p:nvSpPr>
          <p:cNvPr id="37" name="Tekstfelt 19">
            <a:extLst>
              <a:ext uri="{FF2B5EF4-FFF2-40B4-BE49-F238E27FC236}">
                <a16:creationId xmlns:a16="http://schemas.microsoft.com/office/drawing/2014/main" id="{7DCB523A-5BDE-C54A-8B31-51130872E586}"/>
              </a:ext>
            </a:extLst>
          </p:cNvPr>
          <p:cNvSpPr txBox="1"/>
          <p:nvPr/>
        </p:nvSpPr>
        <p:spPr>
          <a:xfrm>
            <a:off x="10478873" y="3868239"/>
            <a:ext cx="10763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b="1" dirty="0" err="1">
                <a:solidFill>
                  <a:schemeClr val="bg1"/>
                </a:solidFill>
                <a:effectLst/>
                <a:latin typeface="Arial Black" panose="020B0604020202020204" pitchFamily="34" charset="0"/>
              </a:rPr>
              <a:t>Arctic</a:t>
            </a:r>
            <a:endParaRPr lang="da-DK" sz="1000" dirty="0"/>
          </a:p>
        </p:txBody>
      </p:sp>
      <p:sp>
        <p:nvSpPr>
          <p:cNvPr id="39" name="Tekstfelt 21">
            <a:extLst>
              <a:ext uri="{FF2B5EF4-FFF2-40B4-BE49-F238E27FC236}">
                <a16:creationId xmlns:a16="http://schemas.microsoft.com/office/drawing/2014/main" id="{2358DCD2-346E-7741-921F-746EB03AFF2B}"/>
              </a:ext>
            </a:extLst>
          </p:cNvPr>
          <p:cNvSpPr txBox="1"/>
          <p:nvPr/>
        </p:nvSpPr>
        <p:spPr>
          <a:xfrm>
            <a:off x="7459175" y="5018453"/>
            <a:ext cx="1483754" cy="74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40"/>
              </a:lnSpc>
            </a:pPr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Intergovernmental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Panel on </a:t>
            </a:r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Biodiversity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Ecosystem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Services</a:t>
            </a:r>
          </a:p>
        </p:txBody>
      </p:sp>
      <p:sp>
        <p:nvSpPr>
          <p:cNvPr id="40" name="Tekstfelt 22">
            <a:extLst>
              <a:ext uri="{FF2B5EF4-FFF2-40B4-BE49-F238E27FC236}">
                <a16:creationId xmlns:a16="http://schemas.microsoft.com/office/drawing/2014/main" id="{EA7FD293-2B8F-6049-8437-97C47DB67194}"/>
              </a:ext>
            </a:extLst>
          </p:cNvPr>
          <p:cNvSpPr txBox="1"/>
          <p:nvPr/>
        </p:nvSpPr>
        <p:spPr>
          <a:xfrm>
            <a:off x="9098724" y="5010502"/>
            <a:ext cx="14162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Intergovernmental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Panel on </a:t>
            </a:r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Change</a:t>
            </a:r>
          </a:p>
        </p:txBody>
      </p:sp>
      <p:sp>
        <p:nvSpPr>
          <p:cNvPr id="41" name="Tekstfelt 23">
            <a:extLst>
              <a:ext uri="{FF2B5EF4-FFF2-40B4-BE49-F238E27FC236}">
                <a16:creationId xmlns:a16="http://schemas.microsoft.com/office/drawing/2014/main" id="{9D152A9F-2D5B-CF4D-BAC8-8E00124B63C0}"/>
              </a:ext>
            </a:extLst>
          </p:cNvPr>
          <p:cNvSpPr txBox="1"/>
          <p:nvPr/>
        </p:nvSpPr>
        <p:spPr>
          <a:xfrm>
            <a:off x="10542708" y="5010502"/>
            <a:ext cx="1416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Arctic</a:t>
            </a:r>
            <a:r>
              <a:rPr lang="da-DK" sz="1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da-DK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Council</a:t>
            </a:r>
            <a:endParaRPr lang="da-DK" sz="1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Billede 31" descr="Et billede, der indeholder tekst, Font/skrifttype, logo, Grafik&#10;&#10;Automatisk genereret beskrivelse">
            <a:extLst>
              <a:ext uri="{FF2B5EF4-FFF2-40B4-BE49-F238E27FC236}">
                <a16:creationId xmlns:a16="http://schemas.microsoft.com/office/drawing/2014/main" id="{9F825C8B-A943-E744-A2C7-005AC6B177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844" y="4287794"/>
            <a:ext cx="1112466" cy="603910"/>
          </a:xfrm>
          <a:prstGeom prst="rect">
            <a:avLst/>
          </a:prstGeom>
        </p:spPr>
      </p:pic>
      <p:pic>
        <p:nvPicPr>
          <p:cNvPr id="43" name="Billede 33" descr="Et billede, der indeholder tegneserie, cirkel, Grafik, illustration/afbildning&#10;&#10;Automatisk genereret beskrivelse">
            <a:extLst>
              <a:ext uri="{FF2B5EF4-FFF2-40B4-BE49-F238E27FC236}">
                <a16:creationId xmlns:a16="http://schemas.microsoft.com/office/drawing/2014/main" id="{11A91830-4C88-BA4B-A774-17FCFB7308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374" y="4267806"/>
            <a:ext cx="913414" cy="627972"/>
          </a:xfrm>
          <a:prstGeom prst="rect">
            <a:avLst/>
          </a:prstGeom>
        </p:spPr>
      </p:pic>
      <p:cxnSp>
        <p:nvCxnSpPr>
          <p:cNvPr id="44" name="Lige forbindelse 35">
            <a:extLst>
              <a:ext uri="{FF2B5EF4-FFF2-40B4-BE49-F238E27FC236}">
                <a16:creationId xmlns:a16="http://schemas.microsoft.com/office/drawing/2014/main" id="{371D3C21-BEA6-2041-9F08-FFFDCBF78EC5}"/>
              </a:ext>
            </a:extLst>
          </p:cNvPr>
          <p:cNvCxnSpPr>
            <a:cxnSpLocks/>
          </p:cNvCxnSpPr>
          <p:nvPr/>
        </p:nvCxnSpPr>
        <p:spPr>
          <a:xfrm>
            <a:off x="9023612" y="4259857"/>
            <a:ext cx="0" cy="13876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37">
            <a:extLst>
              <a:ext uri="{FF2B5EF4-FFF2-40B4-BE49-F238E27FC236}">
                <a16:creationId xmlns:a16="http://schemas.microsoft.com/office/drawing/2014/main" id="{2816FF13-F152-EF47-B5E5-DE6FA6D6930F}"/>
              </a:ext>
            </a:extLst>
          </p:cNvPr>
          <p:cNvCxnSpPr>
            <a:cxnSpLocks/>
          </p:cNvCxnSpPr>
          <p:nvPr/>
        </p:nvCxnSpPr>
        <p:spPr>
          <a:xfrm>
            <a:off x="10585283" y="4259857"/>
            <a:ext cx="0" cy="13876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Billede 20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7AB25D0E-7492-E44B-BC31-9B99E7F3AD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105" y="5737105"/>
            <a:ext cx="1456242" cy="832138"/>
          </a:xfrm>
          <a:prstGeom prst="rect">
            <a:avLst/>
          </a:prstGeom>
        </p:spPr>
      </p:pic>
      <p:sp>
        <p:nvSpPr>
          <p:cNvPr id="47" name="Tekstfelt 24">
            <a:extLst>
              <a:ext uri="{FF2B5EF4-FFF2-40B4-BE49-F238E27FC236}">
                <a16:creationId xmlns:a16="http://schemas.microsoft.com/office/drawing/2014/main" id="{97DCCD20-E5D6-9845-A4E8-D0EFC6541D18}"/>
              </a:ext>
            </a:extLst>
          </p:cNvPr>
          <p:cNvSpPr txBox="1"/>
          <p:nvPr/>
        </p:nvSpPr>
        <p:spPr>
          <a:xfrm>
            <a:off x="10941050" y="6420018"/>
            <a:ext cx="854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solidFill>
                  <a:schemeClr val="bg1"/>
                </a:solidFill>
                <a:latin typeface="Arial Black" panose="020B0604020202020204" pitchFamily="34" charset="0"/>
              </a:rPr>
              <a:t>5</a:t>
            </a:r>
            <a:r>
              <a:rPr lang="da-DK" sz="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27</a:t>
            </a:r>
          </a:p>
        </p:txBody>
      </p:sp>
      <p:pic>
        <p:nvPicPr>
          <p:cNvPr id="48" name="Grafik 7">
            <a:extLst>
              <a:ext uri="{FF2B5EF4-FFF2-40B4-BE49-F238E27FC236}">
                <a16:creationId xmlns:a16="http://schemas.microsoft.com/office/drawing/2014/main" id="{8EEAC26B-89E9-7447-94BE-23612D4C34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6215" y="4287794"/>
            <a:ext cx="855849" cy="3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illede 9">
            <a:extLst>
              <a:ext uri="{FF2B5EF4-FFF2-40B4-BE49-F238E27FC236}">
                <a16:creationId xmlns:a16="http://schemas.microsoft.com/office/drawing/2014/main" id="{704D84D9-6D03-C844-B08B-9FE7F7532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5" name="Billede 10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0FD29E9D-E854-E947-9CA9-B1D54FB62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58" y="5736486"/>
            <a:ext cx="1449889" cy="828508"/>
          </a:xfrm>
          <a:prstGeom prst="rect">
            <a:avLst/>
          </a:prstGeom>
        </p:spPr>
      </p:pic>
      <p:sp>
        <p:nvSpPr>
          <p:cNvPr id="56" name="Tekstfelt 11">
            <a:extLst>
              <a:ext uri="{FF2B5EF4-FFF2-40B4-BE49-F238E27FC236}">
                <a16:creationId xmlns:a16="http://schemas.microsoft.com/office/drawing/2014/main" id="{D7DC19C2-BD5D-E744-B102-639AB6DDD08C}"/>
              </a:ext>
            </a:extLst>
          </p:cNvPr>
          <p:cNvSpPr txBox="1"/>
          <p:nvPr/>
        </p:nvSpPr>
        <p:spPr>
          <a:xfrm>
            <a:off x="10783874" y="6420018"/>
            <a:ext cx="10116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effectLst/>
                <a:latin typeface="Arial Black" panose="020B0604020202020204" pitchFamily="34" charset="0"/>
              </a:rPr>
              <a:t>26</a:t>
            </a:r>
            <a:r>
              <a:rPr lang="da-DK" sz="800" dirty="0">
                <a:effectLst/>
                <a:latin typeface="Arial" panose="020B0604020202020204" pitchFamily="34" charset="0"/>
              </a:rPr>
              <a:t> of 27</a:t>
            </a:r>
          </a:p>
        </p:txBody>
      </p:sp>
      <p:sp>
        <p:nvSpPr>
          <p:cNvPr id="57" name="Tekstfelt 13">
            <a:extLst>
              <a:ext uri="{FF2B5EF4-FFF2-40B4-BE49-F238E27FC236}">
                <a16:creationId xmlns:a16="http://schemas.microsoft.com/office/drawing/2014/main" id="{A0D045E9-36DF-E94B-B798-064EB027CB02}"/>
              </a:ext>
            </a:extLst>
          </p:cNvPr>
          <p:cNvSpPr txBox="1"/>
          <p:nvPr/>
        </p:nvSpPr>
        <p:spPr>
          <a:xfrm>
            <a:off x="995901" y="1131274"/>
            <a:ext cx="414859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300" b="1" dirty="0" err="1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Educational</a:t>
            </a:r>
            <a:r>
              <a:rPr lang="da-DK" sz="2300" b="1" dirty="0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 </a:t>
            </a:r>
            <a:r>
              <a:rPr lang="da-DK" sz="2300" b="1" dirty="0" err="1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resources</a:t>
            </a:r>
            <a:endParaRPr lang="da-DK" sz="2300" b="1" dirty="0">
              <a:solidFill>
                <a:srgbClr val="004077"/>
              </a:solidFill>
              <a:effectLst/>
              <a:latin typeface="Arial Black" panose="020B0604020202020204" pitchFamily="34" charset="0"/>
            </a:endParaRPr>
          </a:p>
        </p:txBody>
      </p:sp>
      <p:sp>
        <p:nvSpPr>
          <p:cNvPr id="58" name="Tekstfelt 14">
            <a:extLst>
              <a:ext uri="{FF2B5EF4-FFF2-40B4-BE49-F238E27FC236}">
                <a16:creationId xmlns:a16="http://schemas.microsoft.com/office/drawing/2014/main" id="{A8B5989A-BA18-664D-B65E-03F659382640}"/>
              </a:ext>
            </a:extLst>
          </p:cNvPr>
          <p:cNvSpPr txBox="1"/>
          <p:nvPr/>
        </p:nvSpPr>
        <p:spPr>
          <a:xfrm>
            <a:off x="6537956" y="1131274"/>
            <a:ext cx="414859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300" b="1" dirty="0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Station </a:t>
            </a:r>
            <a:r>
              <a:rPr lang="da-DK" sz="2300" b="1" dirty="0" err="1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movie</a:t>
            </a:r>
            <a:r>
              <a:rPr lang="da-DK" sz="2300" b="1" dirty="0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 links</a:t>
            </a:r>
          </a:p>
        </p:txBody>
      </p:sp>
      <p:sp>
        <p:nvSpPr>
          <p:cNvPr id="59" name="Tekstfelt 16">
            <a:extLst>
              <a:ext uri="{FF2B5EF4-FFF2-40B4-BE49-F238E27FC236}">
                <a16:creationId xmlns:a16="http://schemas.microsoft.com/office/drawing/2014/main" id="{5B901B33-60B6-0C4F-B995-F32065184EB4}"/>
              </a:ext>
            </a:extLst>
          </p:cNvPr>
          <p:cNvSpPr txBox="1"/>
          <p:nvPr/>
        </p:nvSpPr>
        <p:spPr>
          <a:xfrm>
            <a:off x="989177" y="2091467"/>
            <a:ext cx="4076309" cy="12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https://eu-interact.org/arctic-awareness/interact-educational-resources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Patterned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ground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slides 11, 15 and 21)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Permafrost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dynamics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slides 11, 15 and 21)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Analysis and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importance</a:t>
            </a:r>
            <a:r>
              <a:rPr lang="da-DK" sz="900" dirty="0">
                <a:effectLst/>
                <a:latin typeface="Arial" panose="020B0604020202020204" pitchFamily="34" charset="0"/>
              </a:rPr>
              <a:t> of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peatlands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slides 11, 15 and 21)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Secret</a:t>
            </a:r>
            <a:r>
              <a:rPr lang="da-DK" sz="900" dirty="0">
                <a:effectLst/>
                <a:latin typeface="Arial" panose="020B0604020202020204" pitchFamily="34" charset="0"/>
              </a:rPr>
              <a:t> of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dead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plants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slides 11, 15 and 21)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Glacier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dynamics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 13)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- Glaciation and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hanging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valleys</a:t>
            </a:r>
            <a:r>
              <a:rPr lang="da-DK" sz="900" dirty="0">
                <a:effectLst/>
                <a:latin typeface="Arial" panose="020B0604020202020204" pitchFamily="34" charset="0"/>
              </a:rPr>
              <a:t> formation (relevant for slide 13)</a:t>
            </a:r>
          </a:p>
        </p:txBody>
      </p:sp>
      <p:sp>
        <p:nvSpPr>
          <p:cNvPr id="60" name="Tekstfelt 18">
            <a:extLst>
              <a:ext uri="{FF2B5EF4-FFF2-40B4-BE49-F238E27FC236}">
                <a16:creationId xmlns:a16="http://schemas.microsoft.com/office/drawing/2014/main" id="{140CFD2C-E5BA-6143-971C-EE6976177CC4}"/>
              </a:ext>
            </a:extLst>
          </p:cNvPr>
          <p:cNvSpPr txBox="1"/>
          <p:nvPr/>
        </p:nvSpPr>
        <p:spPr>
          <a:xfrm>
            <a:off x="990037" y="1911513"/>
            <a:ext cx="290083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INTERACT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educational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resources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: </a:t>
            </a:r>
          </a:p>
        </p:txBody>
      </p:sp>
      <p:sp>
        <p:nvSpPr>
          <p:cNvPr id="61" name="Tekstfelt 19">
            <a:extLst>
              <a:ext uri="{FF2B5EF4-FFF2-40B4-BE49-F238E27FC236}">
                <a16:creationId xmlns:a16="http://schemas.microsoft.com/office/drawing/2014/main" id="{36DD9237-14C4-6A4F-AA29-3B1E7934C3F9}"/>
              </a:ext>
            </a:extLst>
          </p:cNvPr>
          <p:cNvSpPr txBox="1"/>
          <p:nvPr/>
        </p:nvSpPr>
        <p:spPr>
          <a:xfrm>
            <a:off x="990037" y="3427407"/>
            <a:ext cx="37416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 err="1">
                <a:effectLst/>
                <a:latin typeface="Arial Black" panose="020B0604020202020204" pitchFamily="34" charset="0"/>
              </a:rPr>
              <a:t>INTERACTive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edition of the Science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stories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book II</a:t>
            </a:r>
          </a:p>
        </p:txBody>
      </p:sp>
      <p:sp>
        <p:nvSpPr>
          <p:cNvPr id="62" name="Tekstfelt 23">
            <a:extLst>
              <a:ext uri="{FF2B5EF4-FFF2-40B4-BE49-F238E27FC236}">
                <a16:creationId xmlns:a16="http://schemas.microsoft.com/office/drawing/2014/main" id="{9C10FE81-1D51-9C43-A317-B79441AE04A2}"/>
              </a:ext>
            </a:extLst>
          </p:cNvPr>
          <p:cNvSpPr txBox="1"/>
          <p:nvPr/>
        </p:nvSpPr>
        <p:spPr>
          <a:xfrm>
            <a:off x="988577" y="3946395"/>
            <a:ext cx="21255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Global temperatures: </a:t>
            </a:r>
          </a:p>
        </p:txBody>
      </p:sp>
      <p:sp>
        <p:nvSpPr>
          <p:cNvPr id="63" name="Tekstfelt 25">
            <a:extLst>
              <a:ext uri="{FF2B5EF4-FFF2-40B4-BE49-F238E27FC236}">
                <a16:creationId xmlns:a16="http://schemas.microsoft.com/office/drawing/2014/main" id="{FD046E41-C2E1-5F4C-8AE6-8251734787C6}"/>
              </a:ext>
            </a:extLst>
          </p:cNvPr>
          <p:cNvSpPr txBox="1"/>
          <p:nvPr/>
        </p:nvSpPr>
        <p:spPr>
          <a:xfrm>
            <a:off x="989177" y="4118575"/>
            <a:ext cx="449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Historic</a:t>
            </a:r>
            <a:r>
              <a:rPr lang="da-DK" sz="900" dirty="0">
                <a:effectLst/>
                <a:latin typeface="Arial" panose="020B0604020202020204" pitchFamily="34" charset="0"/>
              </a:rPr>
              <a:t> (relevant for slide 8):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climate.nasa.gov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climate_resources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/139/video-global-warming-from-1880-to-2021</a:t>
            </a:r>
          </a:p>
          <a:p>
            <a:r>
              <a:rPr lang="da-DK" sz="900" dirty="0" err="1">
                <a:effectLst/>
                <a:latin typeface="Arial" panose="020B0604020202020204" pitchFamily="34" charset="0"/>
              </a:rPr>
              <a:t>Projection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towards</a:t>
            </a:r>
            <a:r>
              <a:rPr lang="da-DK" sz="900" dirty="0">
                <a:effectLst/>
                <a:latin typeface="Arial" panose="020B0604020202020204" pitchFamily="34" charset="0"/>
              </a:rPr>
              <a:t>  (relevant for slides 9 and 10)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zacklabe.com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-model-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projections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kstfelt 27">
            <a:extLst>
              <a:ext uri="{FF2B5EF4-FFF2-40B4-BE49-F238E27FC236}">
                <a16:creationId xmlns:a16="http://schemas.microsoft.com/office/drawing/2014/main" id="{BB3B7834-5567-5948-97FC-75285AA6B659}"/>
              </a:ext>
            </a:extLst>
          </p:cNvPr>
          <p:cNvSpPr txBox="1"/>
          <p:nvPr/>
        </p:nvSpPr>
        <p:spPr>
          <a:xfrm>
            <a:off x="996434" y="4960659"/>
            <a:ext cx="19572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Minimum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sea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ice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extent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: </a:t>
            </a:r>
          </a:p>
        </p:txBody>
      </p:sp>
      <p:sp>
        <p:nvSpPr>
          <p:cNvPr id="65" name="Tekstfelt 29">
            <a:extLst>
              <a:ext uri="{FF2B5EF4-FFF2-40B4-BE49-F238E27FC236}">
                <a16:creationId xmlns:a16="http://schemas.microsoft.com/office/drawing/2014/main" id="{A2CFFC9A-4B60-5148-9C84-B744E33532C8}"/>
              </a:ext>
            </a:extLst>
          </p:cNvPr>
          <p:cNvSpPr txBox="1"/>
          <p:nvPr/>
        </p:nvSpPr>
        <p:spPr>
          <a:xfrm>
            <a:off x="981920" y="5134344"/>
            <a:ext cx="4833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effectLst/>
                <a:latin typeface="Arial" panose="020B0604020202020204" pitchFamily="34" charset="0"/>
              </a:rPr>
              <a:t>1975-2020 (relevant for 12, 22 and 23):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www.youtube.com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watch?v=Vphz0HbbQVo </a:t>
            </a:r>
          </a:p>
          <a:p>
            <a:r>
              <a:rPr lang="da-DK" sz="900" dirty="0" err="1">
                <a:effectLst/>
                <a:latin typeface="Arial" panose="020B0604020202020204" pitchFamily="34" charset="0"/>
              </a:rPr>
              <a:t>Projection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towards</a:t>
            </a:r>
            <a:r>
              <a:rPr lang="da-DK" sz="900" dirty="0">
                <a:effectLst/>
                <a:latin typeface="Arial" panose="020B0604020202020204" pitchFamily="34" charset="0"/>
              </a:rPr>
              <a:t> 2100 (relevant for slides 12, 22 and 23):</a:t>
            </a:r>
            <a:r>
              <a:rPr lang="da-DK" sz="900" dirty="0">
                <a:effectLst/>
                <a:latin typeface="Arial" panose="020B0604020202020204" pitchFamily="34" charset="0"/>
                <a:hlinkClick r:id="rId6"/>
              </a:rPr>
              <a:t>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https://zacklabe.com/</a:t>
            </a:r>
          </a:p>
          <a:p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climate-model-projections</a:t>
            </a:r>
          </a:p>
        </p:txBody>
      </p:sp>
      <p:sp>
        <p:nvSpPr>
          <p:cNvPr id="66" name="Tekstfelt 31">
            <a:extLst>
              <a:ext uri="{FF2B5EF4-FFF2-40B4-BE49-F238E27FC236}">
                <a16:creationId xmlns:a16="http://schemas.microsoft.com/office/drawing/2014/main" id="{A770F1F5-515F-1441-90C5-A0C7C78EEA06}"/>
              </a:ext>
            </a:extLst>
          </p:cNvPr>
          <p:cNvSpPr txBox="1"/>
          <p:nvPr/>
        </p:nvSpPr>
        <p:spPr>
          <a:xfrm>
            <a:off x="6547970" y="5488287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Uapishka</a:t>
            </a:r>
            <a:r>
              <a:rPr lang="da-DK" sz="900" dirty="0">
                <a:effectLst/>
                <a:latin typeface="Arial" panose="020B0604020202020204" pitchFamily="34" charset="0"/>
              </a:rPr>
              <a:t> Research Station 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/fyqu1bZb8Fw </a:t>
            </a:r>
          </a:p>
        </p:txBody>
      </p:sp>
      <p:sp>
        <p:nvSpPr>
          <p:cNvPr id="67" name="Tekstfelt 34">
            <a:extLst>
              <a:ext uri="{FF2B5EF4-FFF2-40B4-BE49-F238E27FC236}">
                <a16:creationId xmlns:a16="http://schemas.microsoft.com/office/drawing/2014/main" id="{D5860248-B95B-474C-B80B-AD221640DA7E}"/>
              </a:ext>
            </a:extLst>
          </p:cNvPr>
          <p:cNvSpPr txBox="1"/>
          <p:nvPr/>
        </p:nvSpPr>
        <p:spPr>
          <a:xfrm>
            <a:off x="6547970" y="1911252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Abisko</a:t>
            </a:r>
            <a:r>
              <a:rPr lang="da-DK" sz="900" dirty="0">
                <a:effectLst/>
                <a:latin typeface="Arial" panose="020B0604020202020204" pitchFamily="34" charset="0"/>
              </a:rPr>
              <a:t> Scientific Research Station: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interactsciencestories.org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kstfelt 35">
            <a:extLst>
              <a:ext uri="{FF2B5EF4-FFF2-40B4-BE49-F238E27FC236}">
                <a16:creationId xmlns:a16="http://schemas.microsoft.com/office/drawing/2014/main" id="{C03F3E5D-193F-F24C-A04D-7BBA5A4A511B}"/>
              </a:ext>
            </a:extLst>
          </p:cNvPr>
          <p:cNvSpPr txBox="1"/>
          <p:nvPr/>
        </p:nvSpPr>
        <p:spPr>
          <a:xfrm>
            <a:off x="6547970" y="2419470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Aktru</a:t>
            </a:r>
            <a:r>
              <a:rPr lang="da-DK" sz="900" dirty="0">
                <a:effectLst/>
                <a:latin typeface="Arial" panose="020B0604020202020204" pitchFamily="34" charset="0"/>
              </a:rPr>
              <a:t> Research Station 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AGhGoWxOMKU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9" name="Tekstfelt 36">
            <a:extLst>
              <a:ext uri="{FF2B5EF4-FFF2-40B4-BE49-F238E27FC236}">
                <a16:creationId xmlns:a16="http://schemas.microsoft.com/office/drawing/2014/main" id="{3D19AEC8-23F5-E740-9F9C-1DB5EF23B467}"/>
              </a:ext>
            </a:extLst>
          </p:cNvPr>
          <p:cNvSpPr txBox="1"/>
          <p:nvPr/>
        </p:nvSpPr>
        <p:spPr>
          <a:xfrm>
            <a:off x="6547970" y="2938473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effectLst/>
                <a:latin typeface="Arial" panose="020B0604020202020204" pitchFamily="34" charset="0"/>
              </a:rPr>
              <a:t>Polish Polar Station Hornsund: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/UZIoAmy3r8w</a:t>
            </a:r>
          </a:p>
        </p:txBody>
      </p:sp>
      <p:sp>
        <p:nvSpPr>
          <p:cNvPr id="70" name="Tekstfelt 37">
            <a:extLst>
              <a:ext uri="{FF2B5EF4-FFF2-40B4-BE49-F238E27FC236}">
                <a16:creationId xmlns:a16="http://schemas.microsoft.com/office/drawing/2014/main" id="{7C054418-6401-474B-A7E1-B63DF0CADF87}"/>
              </a:ext>
            </a:extLst>
          </p:cNvPr>
          <p:cNvSpPr txBox="1"/>
          <p:nvPr/>
        </p:nvSpPr>
        <p:spPr>
          <a:xfrm>
            <a:off x="6537956" y="3428818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Pallas-Sodankylä</a:t>
            </a:r>
            <a:r>
              <a:rPr lang="da-DK" sz="900" dirty="0">
                <a:effectLst/>
                <a:latin typeface="Arial" panose="020B0604020202020204" pitchFamily="34" charset="0"/>
              </a:rPr>
              <a:t> Research Station : </a:t>
            </a:r>
          </a:p>
          <a:p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https://youtu.be/7L54vrsroQc</a:t>
            </a:r>
          </a:p>
        </p:txBody>
      </p:sp>
      <p:sp>
        <p:nvSpPr>
          <p:cNvPr id="71" name="Tekstfelt 38">
            <a:extLst>
              <a:ext uri="{FF2B5EF4-FFF2-40B4-BE49-F238E27FC236}">
                <a16:creationId xmlns:a16="http://schemas.microsoft.com/office/drawing/2014/main" id="{42F24BCA-E71B-4C42-9BC7-6668B713035B}"/>
              </a:ext>
            </a:extLst>
          </p:cNvPr>
          <p:cNvSpPr txBox="1"/>
          <p:nvPr/>
        </p:nvSpPr>
        <p:spPr>
          <a:xfrm>
            <a:off x="6537956" y="3946395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effectLst/>
                <a:latin typeface="Arial" panose="020B0604020202020204" pitchFamily="34" charset="0"/>
              </a:rPr>
              <a:t>Villum Research Station 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/o6Ghk2ourW0</a:t>
            </a:r>
          </a:p>
        </p:txBody>
      </p:sp>
      <p:sp>
        <p:nvSpPr>
          <p:cNvPr id="72" name="Tekstfelt 39">
            <a:extLst>
              <a:ext uri="{FF2B5EF4-FFF2-40B4-BE49-F238E27FC236}">
                <a16:creationId xmlns:a16="http://schemas.microsoft.com/office/drawing/2014/main" id="{361CD246-88B4-1D40-B0C5-1742EB7797F3}"/>
              </a:ext>
            </a:extLst>
          </p:cNvPr>
          <p:cNvSpPr txBox="1"/>
          <p:nvPr/>
        </p:nvSpPr>
        <p:spPr>
          <a:xfrm>
            <a:off x="6537956" y="4460928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effectLst/>
                <a:latin typeface="Arial" panose="020B0604020202020204" pitchFamily="34" charset="0"/>
              </a:rPr>
              <a:t>GEM (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Arctic</a:t>
            </a:r>
            <a:r>
              <a:rPr lang="da-DK" sz="900" dirty="0">
                <a:effectLst/>
                <a:latin typeface="Arial" panose="020B0604020202020204" pitchFamily="34" charset="0"/>
              </a:rPr>
              <a:t> Station, GINR,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Zackenberg</a:t>
            </a:r>
            <a:r>
              <a:rPr lang="da-DK" sz="900" dirty="0">
                <a:effectLst/>
                <a:latin typeface="Arial" panose="020B0604020202020204" pitchFamily="34" charset="0"/>
              </a:rPr>
              <a:t> – in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danish</a:t>
            </a:r>
            <a:r>
              <a:rPr lang="da-DK" sz="900" dirty="0">
                <a:effectLst/>
                <a:latin typeface="Arial" panose="020B0604020202020204" pitchFamily="34" charset="0"/>
              </a:rPr>
              <a:t>):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/VNgLJLPxL10</a:t>
            </a:r>
          </a:p>
        </p:txBody>
      </p:sp>
      <p:sp>
        <p:nvSpPr>
          <p:cNvPr id="73" name="Tekstfelt 40">
            <a:extLst>
              <a:ext uri="{FF2B5EF4-FFF2-40B4-BE49-F238E27FC236}">
                <a16:creationId xmlns:a16="http://schemas.microsoft.com/office/drawing/2014/main" id="{C7641075-B47A-3440-9FC1-70C29FABB936}"/>
              </a:ext>
            </a:extLst>
          </p:cNvPr>
          <p:cNvSpPr txBox="1"/>
          <p:nvPr/>
        </p:nvSpPr>
        <p:spPr>
          <a:xfrm>
            <a:off x="6537956" y="4975461"/>
            <a:ext cx="290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Mukhrino</a:t>
            </a:r>
            <a:r>
              <a:rPr lang="da-DK" sz="900" dirty="0">
                <a:effectLst/>
                <a:latin typeface="Arial" panose="020B0604020202020204" pitchFamily="34" charset="0"/>
              </a:rPr>
              <a:t> Field Station: 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youtu.be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/PtPsjl-yD5A</a:t>
            </a:r>
          </a:p>
        </p:txBody>
      </p:sp>
      <p:sp>
        <p:nvSpPr>
          <p:cNvPr id="74" name="Rektangel 45">
            <a:hlinkClick r:id="rId7"/>
            <a:extLst>
              <a:ext uri="{FF2B5EF4-FFF2-40B4-BE49-F238E27FC236}">
                <a16:creationId xmlns:a16="http://schemas.microsoft.com/office/drawing/2014/main" id="{49942E78-5927-DA4B-8B08-E3C941E1E6DF}"/>
              </a:ext>
            </a:extLst>
          </p:cNvPr>
          <p:cNvSpPr/>
          <p:nvPr/>
        </p:nvSpPr>
        <p:spPr>
          <a:xfrm>
            <a:off x="950792" y="3608033"/>
            <a:ext cx="1815955" cy="219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5" name="Rektangel 52">
            <a:hlinkClick r:id="rId8"/>
            <a:extLst>
              <a:ext uri="{FF2B5EF4-FFF2-40B4-BE49-F238E27FC236}">
                <a16:creationId xmlns:a16="http://schemas.microsoft.com/office/drawing/2014/main" id="{764731EC-D5D5-1A4B-9C89-D82E1ADC7FB5}"/>
              </a:ext>
            </a:extLst>
          </p:cNvPr>
          <p:cNvSpPr/>
          <p:nvPr/>
        </p:nvSpPr>
        <p:spPr>
          <a:xfrm>
            <a:off x="1014760" y="4321712"/>
            <a:ext cx="1938898" cy="119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hlinkClick r:id="rId7"/>
            <a:extLst>
              <a:ext uri="{FF2B5EF4-FFF2-40B4-BE49-F238E27FC236}">
                <a16:creationId xmlns:a16="http://schemas.microsoft.com/office/drawing/2014/main" id="{96C6B75E-A709-F340-9A5D-67B6B6A8A669}"/>
              </a:ext>
            </a:extLst>
          </p:cNvPr>
          <p:cNvSpPr txBox="1"/>
          <p:nvPr/>
        </p:nvSpPr>
        <p:spPr>
          <a:xfrm>
            <a:off x="981920" y="3599946"/>
            <a:ext cx="25530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interactsciencestories.org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ktangel 1">
            <a:hlinkClick r:id="rId7"/>
            <a:extLst>
              <a:ext uri="{FF2B5EF4-FFF2-40B4-BE49-F238E27FC236}">
                <a16:creationId xmlns:a16="http://schemas.microsoft.com/office/drawing/2014/main" id="{0CE2FA95-A62D-F441-A73C-FD5FC2B505BB}"/>
              </a:ext>
            </a:extLst>
          </p:cNvPr>
          <p:cNvSpPr/>
          <p:nvPr/>
        </p:nvSpPr>
        <p:spPr>
          <a:xfrm>
            <a:off x="6547970" y="2091467"/>
            <a:ext cx="1871100" cy="219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hlinkClick r:id="rId9"/>
            <a:extLst>
              <a:ext uri="{FF2B5EF4-FFF2-40B4-BE49-F238E27FC236}">
                <a16:creationId xmlns:a16="http://schemas.microsoft.com/office/drawing/2014/main" id="{00110DF8-6F9B-6C4A-B8EC-12903B654FDB}"/>
              </a:ext>
            </a:extLst>
          </p:cNvPr>
          <p:cNvSpPr/>
          <p:nvPr/>
        </p:nvSpPr>
        <p:spPr>
          <a:xfrm>
            <a:off x="6575470" y="3130378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 32">
            <a:hlinkClick r:id="rId10"/>
            <a:extLst>
              <a:ext uri="{FF2B5EF4-FFF2-40B4-BE49-F238E27FC236}">
                <a16:creationId xmlns:a16="http://schemas.microsoft.com/office/drawing/2014/main" id="{83F2B555-AD8C-1041-9B54-51D3C45AB1C7}"/>
              </a:ext>
            </a:extLst>
          </p:cNvPr>
          <p:cNvSpPr/>
          <p:nvPr/>
        </p:nvSpPr>
        <p:spPr>
          <a:xfrm>
            <a:off x="6589220" y="3615918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Rektangel 33">
            <a:hlinkClick r:id="rId11"/>
            <a:extLst>
              <a:ext uri="{FF2B5EF4-FFF2-40B4-BE49-F238E27FC236}">
                <a16:creationId xmlns:a16="http://schemas.microsoft.com/office/drawing/2014/main" id="{C21CA681-D54F-644C-82EF-6CDD90C9B912}"/>
              </a:ext>
            </a:extLst>
          </p:cNvPr>
          <p:cNvSpPr/>
          <p:nvPr/>
        </p:nvSpPr>
        <p:spPr>
          <a:xfrm>
            <a:off x="6534218" y="4122822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2" name="Rektangel 41">
            <a:hlinkClick r:id="rId12"/>
            <a:extLst>
              <a:ext uri="{FF2B5EF4-FFF2-40B4-BE49-F238E27FC236}">
                <a16:creationId xmlns:a16="http://schemas.microsoft.com/office/drawing/2014/main" id="{7F002E93-11AB-3A40-B615-105C0CF31E7B}"/>
              </a:ext>
            </a:extLst>
          </p:cNvPr>
          <p:cNvSpPr/>
          <p:nvPr/>
        </p:nvSpPr>
        <p:spPr>
          <a:xfrm>
            <a:off x="6520468" y="4649796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ktangel 42">
            <a:hlinkClick r:id="rId13"/>
            <a:extLst>
              <a:ext uri="{FF2B5EF4-FFF2-40B4-BE49-F238E27FC236}">
                <a16:creationId xmlns:a16="http://schemas.microsoft.com/office/drawing/2014/main" id="{E16CD193-E59A-DF42-BC8F-257695E0C3C5}"/>
              </a:ext>
            </a:extLst>
          </p:cNvPr>
          <p:cNvSpPr/>
          <p:nvPr/>
        </p:nvSpPr>
        <p:spPr>
          <a:xfrm>
            <a:off x="6520467" y="5184276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ktangel 43">
            <a:hlinkClick r:id="rId14"/>
            <a:extLst>
              <a:ext uri="{FF2B5EF4-FFF2-40B4-BE49-F238E27FC236}">
                <a16:creationId xmlns:a16="http://schemas.microsoft.com/office/drawing/2014/main" id="{7ED31E80-373A-3F48-8AC4-E196882CB4E6}"/>
              </a:ext>
            </a:extLst>
          </p:cNvPr>
          <p:cNvSpPr/>
          <p:nvPr/>
        </p:nvSpPr>
        <p:spPr>
          <a:xfrm>
            <a:off x="6520467" y="5669628"/>
            <a:ext cx="1755771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ktangel 44">
            <a:hlinkClick r:id="rId15"/>
            <a:extLst>
              <a:ext uri="{FF2B5EF4-FFF2-40B4-BE49-F238E27FC236}">
                <a16:creationId xmlns:a16="http://schemas.microsoft.com/office/drawing/2014/main" id="{5295065B-4FD7-B946-B12D-3DEEFB573F24}"/>
              </a:ext>
            </a:extLst>
          </p:cNvPr>
          <p:cNvSpPr/>
          <p:nvPr/>
        </p:nvSpPr>
        <p:spPr>
          <a:xfrm>
            <a:off x="6575470" y="2611395"/>
            <a:ext cx="1843600" cy="20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hlinkClick r:id="rId16"/>
            <a:extLst>
              <a:ext uri="{FF2B5EF4-FFF2-40B4-BE49-F238E27FC236}">
                <a16:creationId xmlns:a16="http://schemas.microsoft.com/office/drawing/2014/main" id="{0D85B74F-6348-2544-B6BF-E1484A234BBF}"/>
              </a:ext>
            </a:extLst>
          </p:cNvPr>
          <p:cNvSpPr/>
          <p:nvPr/>
        </p:nvSpPr>
        <p:spPr>
          <a:xfrm>
            <a:off x="988577" y="2091467"/>
            <a:ext cx="3789721" cy="219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 46">
            <a:hlinkClick r:id="rId8"/>
            <a:extLst>
              <a:ext uri="{FF2B5EF4-FFF2-40B4-BE49-F238E27FC236}">
                <a16:creationId xmlns:a16="http://schemas.microsoft.com/office/drawing/2014/main" id="{5750A1D0-3C3C-6340-8B89-F98DDA15D670}"/>
              </a:ext>
            </a:extLst>
          </p:cNvPr>
          <p:cNvSpPr/>
          <p:nvPr/>
        </p:nvSpPr>
        <p:spPr>
          <a:xfrm>
            <a:off x="2497872" y="4132141"/>
            <a:ext cx="2898701" cy="205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ktangel 47">
            <a:hlinkClick r:id="rId6"/>
            <a:extLst>
              <a:ext uri="{FF2B5EF4-FFF2-40B4-BE49-F238E27FC236}">
                <a16:creationId xmlns:a16="http://schemas.microsoft.com/office/drawing/2014/main" id="{99360D24-408C-0344-AAAF-68825930ED23}"/>
              </a:ext>
            </a:extLst>
          </p:cNvPr>
          <p:cNvSpPr/>
          <p:nvPr/>
        </p:nvSpPr>
        <p:spPr>
          <a:xfrm>
            <a:off x="995902" y="4584642"/>
            <a:ext cx="2639396" cy="18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Rektangel 48">
            <a:hlinkClick r:id="rId5"/>
            <a:extLst>
              <a:ext uri="{FF2B5EF4-FFF2-40B4-BE49-F238E27FC236}">
                <a16:creationId xmlns:a16="http://schemas.microsoft.com/office/drawing/2014/main" id="{A8321B86-2D58-CA4A-B134-8110A44522C0}"/>
              </a:ext>
            </a:extLst>
          </p:cNvPr>
          <p:cNvSpPr/>
          <p:nvPr/>
        </p:nvSpPr>
        <p:spPr>
          <a:xfrm>
            <a:off x="2997546" y="5174781"/>
            <a:ext cx="1485244" cy="18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0" name="Rektangel 49">
            <a:hlinkClick r:id="rId5"/>
            <a:extLst>
              <a:ext uri="{FF2B5EF4-FFF2-40B4-BE49-F238E27FC236}">
                <a16:creationId xmlns:a16="http://schemas.microsoft.com/office/drawing/2014/main" id="{360DE916-E713-1243-8302-2AD95C266EE9}"/>
              </a:ext>
            </a:extLst>
          </p:cNvPr>
          <p:cNvSpPr/>
          <p:nvPr/>
        </p:nvSpPr>
        <p:spPr>
          <a:xfrm>
            <a:off x="1001477" y="5330898"/>
            <a:ext cx="1485244" cy="15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Rektangel 50">
            <a:hlinkClick r:id="rId6"/>
            <a:extLst>
              <a:ext uri="{FF2B5EF4-FFF2-40B4-BE49-F238E27FC236}">
                <a16:creationId xmlns:a16="http://schemas.microsoft.com/office/drawing/2014/main" id="{BA96E700-9846-884F-8026-1D4F22311237}"/>
              </a:ext>
            </a:extLst>
          </p:cNvPr>
          <p:cNvSpPr/>
          <p:nvPr/>
        </p:nvSpPr>
        <p:spPr>
          <a:xfrm>
            <a:off x="4029034" y="5464712"/>
            <a:ext cx="1189737" cy="18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Rektangel 51">
            <a:hlinkClick r:id="rId6"/>
            <a:extLst>
              <a:ext uri="{FF2B5EF4-FFF2-40B4-BE49-F238E27FC236}">
                <a16:creationId xmlns:a16="http://schemas.microsoft.com/office/drawing/2014/main" id="{8B80F881-6DA1-504B-94D3-792E6A8EF215}"/>
              </a:ext>
            </a:extLst>
          </p:cNvPr>
          <p:cNvSpPr/>
          <p:nvPr/>
        </p:nvSpPr>
        <p:spPr>
          <a:xfrm>
            <a:off x="1040507" y="5637556"/>
            <a:ext cx="1446214" cy="18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8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8">
            <a:extLst>
              <a:ext uri="{FF2B5EF4-FFF2-40B4-BE49-F238E27FC236}">
                <a16:creationId xmlns:a16="http://schemas.microsoft.com/office/drawing/2014/main" id="{667F97FD-C855-3F4B-8E0E-B1D16E5B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" name="Billede 11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7312DD59-1E8A-014A-B5FE-5C6BCE9E0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58" y="5736486"/>
            <a:ext cx="1449889" cy="828508"/>
          </a:xfrm>
          <a:prstGeom prst="rect">
            <a:avLst/>
          </a:prstGeom>
        </p:spPr>
      </p:pic>
      <p:sp>
        <p:nvSpPr>
          <p:cNvPr id="63" name="Tekstfelt 12">
            <a:extLst>
              <a:ext uri="{FF2B5EF4-FFF2-40B4-BE49-F238E27FC236}">
                <a16:creationId xmlns:a16="http://schemas.microsoft.com/office/drawing/2014/main" id="{72EE1072-945A-5242-A378-22ADCD67FDE4}"/>
              </a:ext>
            </a:extLst>
          </p:cNvPr>
          <p:cNvSpPr txBox="1"/>
          <p:nvPr/>
        </p:nvSpPr>
        <p:spPr>
          <a:xfrm>
            <a:off x="10867002" y="6420018"/>
            <a:ext cx="9284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800" dirty="0">
                <a:effectLst/>
                <a:latin typeface="Arial" panose="020B0604020202020204" pitchFamily="34" charset="0"/>
              </a:rPr>
              <a:t>PAGE </a:t>
            </a:r>
            <a:r>
              <a:rPr lang="da-DK" sz="800" b="1" dirty="0">
                <a:effectLst/>
                <a:latin typeface="Arial Black" panose="020B0604020202020204" pitchFamily="34" charset="0"/>
              </a:rPr>
              <a:t>27</a:t>
            </a:r>
            <a:r>
              <a:rPr lang="da-DK" sz="800" dirty="0">
                <a:effectLst/>
                <a:latin typeface="Arial" panose="020B0604020202020204" pitchFamily="34" charset="0"/>
              </a:rPr>
              <a:t> of 27</a:t>
            </a:r>
          </a:p>
        </p:txBody>
      </p:sp>
      <p:sp>
        <p:nvSpPr>
          <p:cNvPr id="67" name="Tekstfelt 13">
            <a:extLst>
              <a:ext uri="{FF2B5EF4-FFF2-40B4-BE49-F238E27FC236}">
                <a16:creationId xmlns:a16="http://schemas.microsoft.com/office/drawing/2014/main" id="{CB923765-E723-784B-836F-FE765AD2E654}"/>
              </a:ext>
            </a:extLst>
          </p:cNvPr>
          <p:cNvSpPr txBox="1"/>
          <p:nvPr/>
        </p:nvSpPr>
        <p:spPr>
          <a:xfrm>
            <a:off x="995901" y="531674"/>
            <a:ext cx="414859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300" b="1" dirty="0">
                <a:solidFill>
                  <a:srgbClr val="004077"/>
                </a:solidFill>
                <a:effectLst/>
                <a:latin typeface="Arial Black" panose="020B0604020202020204" pitchFamily="34" charset="0"/>
              </a:rPr>
              <a:t>References</a:t>
            </a:r>
          </a:p>
        </p:txBody>
      </p:sp>
      <p:sp>
        <p:nvSpPr>
          <p:cNvPr id="68" name="Tekstfelt 15">
            <a:extLst>
              <a:ext uri="{FF2B5EF4-FFF2-40B4-BE49-F238E27FC236}">
                <a16:creationId xmlns:a16="http://schemas.microsoft.com/office/drawing/2014/main" id="{FF51C0A7-A79E-D645-9413-69E6625F1163}"/>
              </a:ext>
            </a:extLst>
          </p:cNvPr>
          <p:cNvSpPr txBox="1"/>
          <p:nvPr/>
        </p:nvSpPr>
        <p:spPr>
          <a:xfrm>
            <a:off x="995901" y="1250641"/>
            <a:ext cx="24527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8, Global temperatures </a:t>
            </a:r>
          </a:p>
        </p:txBody>
      </p:sp>
      <p:sp>
        <p:nvSpPr>
          <p:cNvPr id="78" name="Tekstfelt 17">
            <a:extLst>
              <a:ext uri="{FF2B5EF4-FFF2-40B4-BE49-F238E27FC236}">
                <a16:creationId xmlns:a16="http://schemas.microsoft.com/office/drawing/2014/main" id="{42E17214-5587-7743-A32D-DB4D83697520}"/>
              </a:ext>
            </a:extLst>
          </p:cNvPr>
          <p:cNvSpPr txBox="1"/>
          <p:nvPr/>
        </p:nvSpPr>
        <p:spPr>
          <a:xfrm>
            <a:off x="995901" y="1429407"/>
            <a:ext cx="5217521" cy="107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Rantanen</a:t>
            </a:r>
            <a:r>
              <a:rPr lang="da-DK" sz="900" dirty="0">
                <a:effectLst/>
                <a:latin typeface="Arial" panose="020B0604020202020204" pitchFamily="34" charset="0"/>
              </a:rPr>
              <a:t>, M., et al. (2022). The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Arctic</a:t>
            </a:r>
            <a:r>
              <a:rPr lang="da-DK" sz="900" dirty="0">
                <a:effectLst/>
                <a:latin typeface="Arial" panose="020B0604020202020204" pitchFamily="34" charset="0"/>
              </a:rPr>
              <a:t> has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warmed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nearly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four</a:t>
            </a:r>
            <a:r>
              <a:rPr lang="da-DK" sz="900" dirty="0">
                <a:effectLst/>
                <a:latin typeface="Arial" panose="020B0604020202020204" pitchFamily="34" charset="0"/>
              </a:rPr>
              <a:t> times faster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than</a:t>
            </a:r>
            <a:r>
              <a:rPr lang="da-DK" sz="900" dirty="0">
                <a:effectLst/>
                <a:latin typeface="Arial" panose="020B0604020202020204" pitchFamily="34" charset="0"/>
              </a:rPr>
              <a:t> the globe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since</a:t>
            </a:r>
            <a:r>
              <a:rPr lang="da-DK" sz="900" dirty="0">
                <a:effectLst/>
                <a:latin typeface="Arial" panose="020B0604020202020204" pitchFamily="34" charset="0"/>
              </a:rPr>
              <a:t> 1979.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/10.1038/s43247-022-00498-3</a:t>
            </a:r>
          </a:p>
          <a:p>
            <a:pPr>
              <a:lnSpc>
                <a:spcPts val="1300"/>
              </a:lnSpc>
            </a:pPr>
            <a:r>
              <a:rPr lang="da-DK" sz="900" dirty="0" err="1">
                <a:effectLst/>
                <a:latin typeface="Arial" panose="020B0604020202020204" pitchFamily="34" charset="0"/>
              </a:rPr>
              <a:t>Figure</a:t>
            </a:r>
            <a:r>
              <a:rPr lang="da-DK" sz="900" dirty="0">
                <a:effectLst/>
                <a:latin typeface="Arial" panose="020B0604020202020204" pitchFamily="34" charset="0"/>
              </a:rPr>
              <a:t>: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Adapted</a:t>
            </a:r>
            <a:r>
              <a:rPr lang="da-DK" sz="900" dirty="0">
                <a:effectLst/>
                <a:latin typeface="Arial" panose="020B0604020202020204" pitchFamily="34" charset="0"/>
              </a:rPr>
              <a:t> from the National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Aeronautics</a:t>
            </a:r>
            <a:r>
              <a:rPr lang="da-DK" sz="900" dirty="0">
                <a:effectLst/>
                <a:latin typeface="Arial" panose="020B0604020202020204" pitchFamily="34" charset="0"/>
              </a:rPr>
              <a:t> and Space Administration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Goddard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Institute</a:t>
            </a:r>
            <a:r>
              <a:rPr lang="da-DK" sz="900" dirty="0">
                <a:effectLst/>
                <a:latin typeface="Arial" panose="020B0604020202020204" pitchFamily="34" charset="0"/>
              </a:rPr>
              <a:t> for Space Studies: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data.giss.nasa.gov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gistemp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maps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/index_v4.html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Animation: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NASA’s Scientific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Visualization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 Studio. </a:t>
            </a:r>
            <a:r>
              <a:rPr lang="da-DK" sz="900" dirty="0">
                <a:effectLst/>
                <a:latin typeface="Arial" panose="020B0604020202020204" pitchFamily="34" charset="0"/>
              </a:rPr>
              <a:t>Data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provided</a:t>
            </a:r>
            <a:r>
              <a:rPr lang="da-DK" sz="900" dirty="0">
                <a:effectLst/>
                <a:latin typeface="Arial" panose="020B0604020202020204" pitchFamily="34" charset="0"/>
              </a:rPr>
              <a:t> by Robert B.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Schmunk</a:t>
            </a:r>
            <a:r>
              <a:rPr lang="da-DK" sz="900" dirty="0">
                <a:effectLst/>
                <a:latin typeface="Arial" panose="020B0604020202020204" pitchFamily="34" charset="0"/>
              </a:rPr>
              <a:t> (NASA/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GSFC GISS).</a:t>
            </a:r>
          </a:p>
        </p:txBody>
      </p:sp>
      <p:sp>
        <p:nvSpPr>
          <p:cNvPr id="85" name="Tekstfelt 19">
            <a:extLst>
              <a:ext uri="{FF2B5EF4-FFF2-40B4-BE49-F238E27FC236}">
                <a16:creationId xmlns:a16="http://schemas.microsoft.com/office/drawing/2014/main" id="{70399E01-D181-F048-BA67-87D8F45B62DD}"/>
              </a:ext>
            </a:extLst>
          </p:cNvPr>
          <p:cNvSpPr txBox="1"/>
          <p:nvPr/>
        </p:nvSpPr>
        <p:spPr>
          <a:xfrm>
            <a:off x="995901" y="2596948"/>
            <a:ext cx="24003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9, Global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climate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projection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86" name="Tekstfelt 21">
            <a:extLst>
              <a:ext uri="{FF2B5EF4-FFF2-40B4-BE49-F238E27FC236}">
                <a16:creationId xmlns:a16="http://schemas.microsoft.com/office/drawing/2014/main" id="{E5A21361-952F-B94E-AC6A-354B763B82D5}"/>
              </a:ext>
            </a:extLst>
          </p:cNvPr>
          <p:cNvSpPr txBox="1"/>
          <p:nvPr/>
        </p:nvSpPr>
        <p:spPr>
          <a:xfrm>
            <a:off x="995901" y="2756109"/>
            <a:ext cx="52999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 err="1">
                <a:effectLst/>
                <a:latin typeface="Arial" panose="020B0604020202020204" pitchFamily="34" charset="0"/>
              </a:rPr>
              <a:t>Projection</a:t>
            </a:r>
            <a:r>
              <a:rPr lang="da-DK" sz="900" dirty="0">
                <a:effectLst/>
                <a:latin typeface="Arial" panose="020B0604020202020204" pitchFamily="34" charset="0"/>
              </a:rPr>
              <a:t> by IPCC (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Intergovernmental</a:t>
            </a:r>
            <a:r>
              <a:rPr lang="da-DK" sz="900" dirty="0">
                <a:effectLst/>
                <a:latin typeface="Arial" panose="020B0604020202020204" pitchFamily="34" charset="0"/>
              </a:rPr>
              <a:t> Panel on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Climate</a:t>
            </a:r>
            <a:r>
              <a:rPr lang="da-DK" sz="900" dirty="0">
                <a:effectLst/>
                <a:latin typeface="Arial" panose="020B0604020202020204" pitchFamily="34" charset="0"/>
              </a:rPr>
              <a:t> Change). Source: </a:t>
            </a:r>
            <a:r>
              <a:rPr lang="da-DK" sz="900" dirty="0" err="1">
                <a:solidFill>
                  <a:srgbClr val="2068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068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06897"/>
                </a:solidFill>
                <a:effectLst/>
                <a:latin typeface="Arial" panose="020B0604020202020204" pitchFamily="34" charset="0"/>
              </a:rPr>
              <a:t>www.ipcc.ch</a:t>
            </a:r>
            <a:r>
              <a:rPr lang="da-DK" sz="900" dirty="0">
                <a:effectLst/>
                <a:latin typeface="Arial" panose="020B0604020202020204" pitchFamily="34" charset="0"/>
              </a:rPr>
              <a:t>  </a:t>
            </a:r>
          </a:p>
        </p:txBody>
      </p:sp>
      <p:sp>
        <p:nvSpPr>
          <p:cNvPr id="97" name="Tekstfelt 23">
            <a:extLst>
              <a:ext uri="{FF2B5EF4-FFF2-40B4-BE49-F238E27FC236}">
                <a16:creationId xmlns:a16="http://schemas.microsoft.com/office/drawing/2014/main" id="{010C0293-1808-974A-B3FC-C280E6CBA884}"/>
              </a:ext>
            </a:extLst>
          </p:cNvPr>
          <p:cNvSpPr txBox="1"/>
          <p:nvPr/>
        </p:nvSpPr>
        <p:spPr>
          <a:xfrm>
            <a:off x="995901" y="3072248"/>
            <a:ext cx="2235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10, Arctic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amplification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98" name="Tekstfelt 27">
            <a:extLst>
              <a:ext uri="{FF2B5EF4-FFF2-40B4-BE49-F238E27FC236}">
                <a16:creationId xmlns:a16="http://schemas.microsoft.com/office/drawing/2014/main" id="{8F22F27A-8E2A-8847-A508-73EEB181A497}"/>
              </a:ext>
            </a:extLst>
          </p:cNvPr>
          <p:cNvSpPr txBox="1"/>
          <p:nvPr/>
        </p:nvSpPr>
        <p:spPr>
          <a:xfrm>
            <a:off x="995301" y="3532119"/>
            <a:ext cx="25202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11, Permafrost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thaw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99" name="Tekstfelt 29">
            <a:extLst>
              <a:ext uri="{FF2B5EF4-FFF2-40B4-BE49-F238E27FC236}">
                <a16:creationId xmlns:a16="http://schemas.microsoft.com/office/drawing/2014/main" id="{A107A50C-DCDF-9A4B-ADDD-74972BF27A12}"/>
              </a:ext>
            </a:extLst>
          </p:cNvPr>
          <p:cNvSpPr txBox="1"/>
          <p:nvPr/>
        </p:nvSpPr>
        <p:spPr>
          <a:xfrm>
            <a:off x="995301" y="3691506"/>
            <a:ext cx="52999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effectLst/>
                <a:latin typeface="Arial" panose="020B0604020202020204" pitchFamily="34" charset="0"/>
              </a:rPr>
              <a:t>Animation: Permafrost CCI,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Obu</a:t>
            </a:r>
            <a:r>
              <a:rPr lang="da-DK" sz="900" dirty="0">
                <a:effectLst/>
                <a:latin typeface="Arial" panose="020B0604020202020204" pitchFamily="34" charset="0"/>
              </a:rPr>
              <a:t> et al, 2019 via the CEDA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archive</a:t>
            </a:r>
            <a:r>
              <a:rPr lang="da-DK" sz="900" dirty="0">
                <a:effectLst/>
                <a:latin typeface="Arial" panose="020B0604020202020204" pitchFamily="34" charset="0"/>
              </a:rPr>
              <a:t>,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https://youtu.be/yTFt6rh0uVg </a:t>
            </a:r>
          </a:p>
          <a:p>
            <a:r>
              <a:rPr lang="da-DK" sz="900" dirty="0">
                <a:latin typeface="Arial" panose="020B0604020202020204" pitchFamily="34" charset="0"/>
              </a:rPr>
              <a:t>Statement: </a:t>
            </a:r>
            <a:r>
              <a:rPr lang="da-DK" sz="900" dirty="0">
                <a:solidFill>
                  <a:srgbClr val="216997"/>
                </a:solidFill>
                <a:latin typeface="Arial" panose="020B0604020202020204" pitchFamily="34" charset="0"/>
              </a:rPr>
              <a:t>https://www.esa.int/Applications/Observing_the_Earth/FutureEO/Permafrost_thaw_it_s_complicated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Tekstfelt 31">
            <a:extLst>
              <a:ext uri="{FF2B5EF4-FFF2-40B4-BE49-F238E27FC236}">
                <a16:creationId xmlns:a16="http://schemas.microsoft.com/office/drawing/2014/main" id="{CDED2E48-C136-1144-883B-B985DEAEF9DC}"/>
              </a:ext>
            </a:extLst>
          </p:cNvPr>
          <p:cNvSpPr txBox="1"/>
          <p:nvPr/>
        </p:nvSpPr>
        <p:spPr>
          <a:xfrm>
            <a:off x="994701" y="4271646"/>
            <a:ext cx="33474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12, Sea-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ice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disappering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101" name="Tekstfelt 33">
            <a:extLst>
              <a:ext uri="{FF2B5EF4-FFF2-40B4-BE49-F238E27FC236}">
                <a16:creationId xmlns:a16="http://schemas.microsoft.com/office/drawing/2014/main" id="{BC49B865-5D91-1546-A828-3167FDFD1ACA}"/>
              </a:ext>
            </a:extLst>
          </p:cNvPr>
          <p:cNvSpPr txBox="1"/>
          <p:nvPr/>
        </p:nvSpPr>
        <p:spPr>
          <a:xfrm>
            <a:off x="994101" y="4428588"/>
            <a:ext cx="5206575" cy="910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climate.nasa.gov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/vital-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signs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arctic-sea-ice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climate.esa.int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/en/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projects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sea-ice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news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-and-events/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news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/simulations-suggest-ice-free-arctic-summers-2050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Animation: NASA/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Goddard</a:t>
            </a:r>
            <a:r>
              <a:rPr lang="da-DK" sz="900" dirty="0">
                <a:effectLst/>
                <a:latin typeface="Arial" panose="020B0604020202020204" pitchFamily="34" charset="0"/>
              </a:rPr>
              <a:t> Space Flight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Center’s</a:t>
            </a:r>
            <a:r>
              <a:rPr lang="da-DK" sz="900" dirty="0">
                <a:effectLst/>
                <a:latin typeface="Arial" panose="020B0604020202020204" pitchFamily="34" charset="0"/>
              </a:rPr>
              <a:t> Scientific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Visualization</a:t>
            </a:r>
            <a:r>
              <a:rPr lang="da-DK" sz="900" dirty="0">
                <a:effectLst/>
                <a:latin typeface="Arial" panose="020B0604020202020204" pitchFamily="34" charset="0"/>
              </a:rPr>
              <a:t> Studio. And The Blue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Marble</a:t>
            </a:r>
            <a:r>
              <a:rPr lang="da-DK" sz="900" dirty="0">
                <a:effectLst/>
                <a:latin typeface="Arial" panose="020B0604020202020204" pitchFamily="34" charset="0"/>
              </a:rPr>
              <a:t> data is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courtesy</a:t>
            </a:r>
            <a:r>
              <a:rPr lang="da-DK" sz="900" dirty="0">
                <a:effectLst/>
                <a:latin typeface="Arial" panose="020B0604020202020204" pitchFamily="34" charset="0"/>
              </a:rPr>
              <a:t> of Reto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Stockli</a:t>
            </a:r>
            <a:r>
              <a:rPr lang="da-DK" sz="900" dirty="0">
                <a:effectLst/>
                <a:latin typeface="Arial" panose="020B0604020202020204" pitchFamily="34" charset="0"/>
              </a:rPr>
              <a:t> (NASA/GSFC).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svs.gsfc.nasa.gov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/5036 </a:t>
            </a:r>
          </a:p>
        </p:txBody>
      </p:sp>
      <p:sp>
        <p:nvSpPr>
          <p:cNvPr id="102" name="Tekstfelt 35">
            <a:extLst>
              <a:ext uri="{FF2B5EF4-FFF2-40B4-BE49-F238E27FC236}">
                <a16:creationId xmlns:a16="http://schemas.microsoft.com/office/drawing/2014/main" id="{ACE3B34E-749B-7440-9B68-788461AA521C}"/>
              </a:ext>
            </a:extLst>
          </p:cNvPr>
          <p:cNvSpPr txBox="1"/>
          <p:nvPr/>
        </p:nvSpPr>
        <p:spPr>
          <a:xfrm>
            <a:off x="993501" y="5468345"/>
            <a:ext cx="35558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11,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Glacier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and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ice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cap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melt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, and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sea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level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rise</a:t>
            </a:r>
          </a:p>
        </p:txBody>
      </p:sp>
      <p:sp>
        <p:nvSpPr>
          <p:cNvPr id="103" name="Tekstfelt 37">
            <a:extLst>
              <a:ext uri="{FF2B5EF4-FFF2-40B4-BE49-F238E27FC236}">
                <a16:creationId xmlns:a16="http://schemas.microsoft.com/office/drawing/2014/main" id="{76682DC7-729C-1547-B294-40D80FB2834B}"/>
              </a:ext>
            </a:extLst>
          </p:cNvPr>
          <p:cNvSpPr txBox="1"/>
          <p:nvPr/>
        </p:nvSpPr>
        <p:spPr>
          <a:xfrm>
            <a:off x="993501" y="5628157"/>
            <a:ext cx="4988601" cy="589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effectLst/>
                <a:latin typeface="Arial" panose="020B0604020202020204" pitchFamily="34" charset="0"/>
              </a:rPr>
              <a:t>Illustration: Steiger et al. (2018).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Simulated</a:t>
            </a:r>
            <a:r>
              <a:rPr lang="da-DK" sz="900" dirty="0">
                <a:effectLst/>
                <a:latin typeface="Arial" panose="020B0604020202020204" pitchFamily="34" charset="0"/>
              </a:rPr>
              <a:t>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retreat</a:t>
            </a:r>
            <a:r>
              <a:rPr lang="da-DK" sz="900" dirty="0">
                <a:effectLst/>
                <a:latin typeface="Arial" panose="020B0604020202020204" pitchFamily="34" charset="0"/>
              </a:rPr>
              <a:t> of Jakobshavn Isbræ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since</a:t>
            </a:r>
            <a:r>
              <a:rPr lang="da-DK" sz="900" dirty="0">
                <a:effectLst/>
                <a:latin typeface="Arial" panose="020B0604020202020204" pitchFamily="34" charset="0"/>
              </a:rPr>
              <a:t> the Little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Ice</a:t>
            </a:r>
            <a:r>
              <a:rPr lang="da-DK" sz="900" dirty="0">
                <a:effectLst/>
                <a:latin typeface="Arial" panose="020B0604020202020204" pitchFamily="34" charset="0"/>
              </a:rPr>
              <a:t> Age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controlled</a:t>
            </a:r>
            <a:r>
              <a:rPr lang="da-DK" sz="900" dirty="0">
                <a:effectLst/>
                <a:latin typeface="Arial" panose="020B0604020202020204" pitchFamily="34" charset="0"/>
              </a:rPr>
              <a:t> by </a:t>
            </a:r>
            <a:r>
              <a:rPr lang="da-DK" sz="900" dirty="0" err="1">
                <a:effectLst/>
                <a:latin typeface="Arial" panose="020B0604020202020204" pitchFamily="34" charset="0"/>
              </a:rPr>
              <a:t>geometry</a:t>
            </a:r>
            <a:r>
              <a:rPr lang="da-DK" sz="900" dirty="0">
                <a:effectLst/>
                <a:latin typeface="Arial" panose="020B0604020202020204" pitchFamily="34" charset="0"/>
              </a:rPr>
              <a:t>.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/10.5194/tc-12-2249-2018 </a:t>
            </a:r>
          </a:p>
          <a:p>
            <a:pPr>
              <a:lnSpc>
                <a:spcPts val="1300"/>
              </a:lnSpc>
            </a:pPr>
            <a:r>
              <a:rPr lang="da-DK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Figure</a:t>
            </a: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da-DK" sz="900" dirty="0">
                <a:solidFill>
                  <a:srgbClr val="20689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www.columbia.edu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/~mhs119/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SeaLevel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4" name="Tekstfelt 39">
            <a:extLst>
              <a:ext uri="{FF2B5EF4-FFF2-40B4-BE49-F238E27FC236}">
                <a16:creationId xmlns:a16="http://schemas.microsoft.com/office/drawing/2014/main" id="{EB93841A-B9AA-AE48-8DF9-65F9A0E6A6FC}"/>
              </a:ext>
            </a:extLst>
          </p:cNvPr>
          <p:cNvSpPr txBox="1"/>
          <p:nvPr/>
        </p:nvSpPr>
        <p:spPr>
          <a:xfrm>
            <a:off x="6488867" y="1250641"/>
            <a:ext cx="28350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16, Species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composition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105" name="Tekstfelt 41">
            <a:extLst>
              <a:ext uri="{FF2B5EF4-FFF2-40B4-BE49-F238E27FC236}">
                <a16:creationId xmlns:a16="http://schemas.microsoft.com/office/drawing/2014/main" id="{8DE1B69A-73EA-B84A-A28C-AD7F2FDE3D7C}"/>
              </a:ext>
            </a:extLst>
          </p:cNvPr>
          <p:cNvSpPr txBox="1"/>
          <p:nvPr/>
        </p:nvSpPr>
        <p:spPr>
          <a:xfrm>
            <a:off x="6488267" y="1415407"/>
            <a:ext cx="3986150" cy="42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/10.1002/lno.11380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hdl.handle.net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/10037/6807</a:t>
            </a:r>
          </a:p>
        </p:txBody>
      </p:sp>
      <p:sp>
        <p:nvSpPr>
          <p:cNvPr id="106" name="Tekstfelt 43">
            <a:extLst>
              <a:ext uri="{FF2B5EF4-FFF2-40B4-BE49-F238E27FC236}">
                <a16:creationId xmlns:a16="http://schemas.microsoft.com/office/drawing/2014/main" id="{8D440F64-D9DB-6944-994A-A129390BB8E4}"/>
              </a:ext>
            </a:extLst>
          </p:cNvPr>
          <p:cNvSpPr txBox="1"/>
          <p:nvPr/>
        </p:nvSpPr>
        <p:spPr>
          <a:xfrm>
            <a:off x="6487667" y="1906652"/>
            <a:ext cx="27375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17, Invasive species</a:t>
            </a:r>
          </a:p>
        </p:txBody>
      </p:sp>
      <p:sp>
        <p:nvSpPr>
          <p:cNvPr id="107" name="Tekstfelt 45">
            <a:extLst>
              <a:ext uri="{FF2B5EF4-FFF2-40B4-BE49-F238E27FC236}">
                <a16:creationId xmlns:a16="http://schemas.microsoft.com/office/drawing/2014/main" id="{F44ABECD-C31E-224D-A1B2-40DD11BBA5B7}"/>
              </a:ext>
            </a:extLst>
          </p:cNvPr>
          <p:cNvSpPr txBox="1"/>
          <p:nvPr/>
        </p:nvSpPr>
        <p:spPr>
          <a:xfrm>
            <a:off x="6487667" y="2066927"/>
            <a:ext cx="4783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https://www.pame.is/images/03_Projects/MPA/ARIAS/Arctic_Invasive_Alien_</a:t>
            </a:r>
          </a:p>
          <a:p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Species_Strategy_and_Action_Plan_ARIAS.pdf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Tekstfelt 47">
            <a:extLst>
              <a:ext uri="{FF2B5EF4-FFF2-40B4-BE49-F238E27FC236}">
                <a16:creationId xmlns:a16="http://schemas.microsoft.com/office/drawing/2014/main" id="{834D1BE7-80DD-DB42-8A8B-DF84327F7C4A}"/>
              </a:ext>
            </a:extLst>
          </p:cNvPr>
          <p:cNvSpPr txBox="1"/>
          <p:nvPr/>
        </p:nvSpPr>
        <p:spPr>
          <a:xfrm>
            <a:off x="6487667" y="2532762"/>
            <a:ext cx="32466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18,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Ecological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mismatch</a:t>
            </a:r>
          </a:p>
        </p:txBody>
      </p:sp>
      <p:sp>
        <p:nvSpPr>
          <p:cNvPr id="109" name="Tekstfelt 51">
            <a:extLst>
              <a:ext uri="{FF2B5EF4-FFF2-40B4-BE49-F238E27FC236}">
                <a16:creationId xmlns:a16="http://schemas.microsoft.com/office/drawing/2014/main" id="{55BBCA2D-ABF7-AE47-8ED1-7F47CF43B089}"/>
              </a:ext>
            </a:extLst>
          </p:cNvPr>
          <p:cNvSpPr txBox="1"/>
          <p:nvPr/>
        </p:nvSpPr>
        <p:spPr>
          <a:xfrm>
            <a:off x="6487067" y="2994664"/>
            <a:ext cx="23028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19-</a:t>
            </a:r>
            <a:r>
              <a:rPr lang="da-DK" sz="900" b="1" dirty="0">
                <a:latin typeface="Arial Black" panose="020B0604020202020204" pitchFamily="34" charset="0"/>
              </a:rPr>
              <a:t>20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, Extreme events</a:t>
            </a:r>
          </a:p>
        </p:txBody>
      </p:sp>
      <p:sp>
        <p:nvSpPr>
          <p:cNvPr id="110" name="Tekstfelt 53">
            <a:extLst>
              <a:ext uri="{FF2B5EF4-FFF2-40B4-BE49-F238E27FC236}">
                <a16:creationId xmlns:a16="http://schemas.microsoft.com/office/drawing/2014/main" id="{B53DE6FA-B296-634F-86FD-973549C22C82}"/>
              </a:ext>
            </a:extLst>
          </p:cNvPr>
          <p:cNvSpPr txBox="1"/>
          <p:nvPr/>
        </p:nvSpPr>
        <p:spPr>
          <a:xfrm>
            <a:off x="6487067" y="3154164"/>
            <a:ext cx="5192446" cy="74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https://www.usgs.gov/science/science-explorer/climate/coasts-storms-and-sea-</a:t>
            </a:r>
          </a:p>
          <a:p>
            <a:pPr>
              <a:lnSpc>
                <a:spcPts val="1300"/>
              </a:lnSpc>
            </a:pP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level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-rise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link.springer.com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article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/10.1007/s13280-011-0213-x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arctic-council.org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explore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topics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wildland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-fire </a:t>
            </a:r>
          </a:p>
        </p:txBody>
      </p:sp>
      <p:sp>
        <p:nvSpPr>
          <p:cNvPr id="111" name="Tekstfelt 55">
            <a:extLst>
              <a:ext uri="{FF2B5EF4-FFF2-40B4-BE49-F238E27FC236}">
                <a16:creationId xmlns:a16="http://schemas.microsoft.com/office/drawing/2014/main" id="{5FCBBAB0-F2EE-D84D-B82A-9978B0C916F5}"/>
              </a:ext>
            </a:extLst>
          </p:cNvPr>
          <p:cNvSpPr txBox="1"/>
          <p:nvPr/>
        </p:nvSpPr>
        <p:spPr>
          <a:xfrm>
            <a:off x="6487067" y="4019612"/>
            <a:ext cx="34678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21, Permafrost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thaw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112" name="Tekstfelt 57">
            <a:extLst>
              <a:ext uri="{FF2B5EF4-FFF2-40B4-BE49-F238E27FC236}">
                <a16:creationId xmlns:a16="http://schemas.microsoft.com/office/drawing/2014/main" id="{024A8CD2-5B7C-B940-AA1E-3CAD50B195DA}"/>
              </a:ext>
            </a:extLst>
          </p:cNvPr>
          <p:cNvSpPr txBox="1"/>
          <p:nvPr/>
        </p:nvSpPr>
        <p:spPr>
          <a:xfrm>
            <a:off x="6487067" y="4175582"/>
            <a:ext cx="3741468" cy="42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www.nunataryuk.org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 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/10.1038/s41558-022-01455-w</a:t>
            </a:r>
          </a:p>
        </p:txBody>
      </p:sp>
      <p:sp>
        <p:nvSpPr>
          <p:cNvPr id="113" name="Tekstfelt 61">
            <a:extLst>
              <a:ext uri="{FF2B5EF4-FFF2-40B4-BE49-F238E27FC236}">
                <a16:creationId xmlns:a16="http://schemas.microsoft.com/office/drawing/2014/main" id="{6404D22C-15D1-2C47-9D19-59AB42854EE2}"/>
              </a:ext>
            </a:extLst>
          </p:cNvPr>
          <p:cNvSpPr txBox="1"/>
          <p:nvPr/>
        </p:nvSpPr>
        <p:spPr>
          <a:xfrm>
            <a:off x="6483463" y="4717207"/>
            <a:ext cx="25889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b="1" dirty="0">
                <a:effectLst/>
                <a:latin typeface="Arial Black" panose="020B0604020202020204" pitchFamily="34" charset="0"/>
              </a:rPr>
              <a:t>Slide 22-23, Arctic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sea-ice</a:t>
            </a:r>
            <a:r>
              <a:rPr lang="da-DK" sz="900" b="1" dirty="0">
                <a:effectLst/>
                <a:latin typeface="Arial Black" panose="020B0604020202020204" pitchFamily="34" charset="0"/>
              </a:rPr>
              <a:t> </a:t>
            </a:r>
            <a:r>
              <a:rPr lang="da-DK" sz="900" b="1" dirty="0" err="1">
                <a:effectLst/>
                <a:latin typeface="Arial Black" panose="020B0604020202020204" pitchFamily="34" charset="0"/>
              </a:rPr>
              <a:t>change</a:t>
            </a:r>
            <a:endParaRPr lang="da-DK" sz="900" b="1" dirty="0">
              <a:effectLst/>
              <a:latin typeface="Arial Black" panose="020B0604020202020204" pitchFamily="34" charset="0"/>
            </a:endParaRPr>
          </a:p>
        </p:txBody>
      </p:sp>
      <p:sp>
        <p:nvSpPr>
          <p:cNvPr id="114" name="Tekstfelt 63">
            <a:extLst>
              <a:ext uri="{FF2B5EF4-FFF2-40B4-BE49-F238E27FC236}">
                <a16:creationId xmlns:a16="http://schemas.microsoft.com/office/drawing/2014/main" id="{C04550DC-DFB8-344F-8F8E-36B6B3CB589E}"/>
              </a:ext>
            </a:extLst>
          </p:cNvPr>
          <p:cNvSpPr txBox="1"/>
          <p:nvPr/>
        </p:nvSpPr>
        <p:spPr>
          <a:xfrm>
            <a:off x="6483463" y="4868829"/>
            <a:ext cx="4988601" cy="755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sciencenordic.com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cultural-history-culture-denmark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/greenlands-sled-dog-population-is-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decreasing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rapidly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/1448029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nsidc.org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learn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/parts-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cryosphere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sea-ice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why-sea-ice-matters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aaca.amap.no</a:t>
            </a:r>
            <a:endParaRPr lang="da-DK" sz="900" dirty="0">
              <a:solidFill>
                <a:srgbClr val="21699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ktangel 69">
            <a:hlinkClick r:id="rId5"/>
            <a:extLst>
              <a:ext uri="{FF2B5EF4-FFF2-40B4-BE49-F238E27FC236}">
                <a16:creationId xmlns:a16="http://schemas.microsoft.com/office/drawing/2014/main" id="{682E0904-60EE-A34F-A980-8C0C382471CC}"/>
              </a:ext>
            </a:extLst>
          </p:cNvPr>
          <p:cNvSpPr/>
          <p:nvPr/>
        </p:nvSpPr>
        <p:spPr>
          <a:xfrm>
            <a:off x="1637521" y="3288701"/>
            <a:ext cx="258968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6" name="Rektangel 71">
            <a:hlinkClick r:id="rId6"/>
            <a:extLst>
              <a:ext uri="{FF2B5EF4-FFF2-40B4-BE49-F238E27FC236}">
                <a16:creationId xmlns:a16="http://schemas.microsoft.com/office/drawing/2014/main" id="{682FA8BC-ECD7-0142-91DC-90062C9A853C}"/>
              </a:ext>
            </a:extLst>
          </p:cNvPr>
          <p:cNvSpPr/>
          <p:nvPr/>
        </p:nvSpPr>
        <p:spPr>
          <a:xfrm>
            <a:off x="1637521" y="4510288"/>
            <a:ext cx="2551189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7" name="Rektangel 72">
            <a:hlinkClick r:id="rId7"/>
            <a:extLst>
              <a:ext uri="{FF2B5EF4-FFF2-40B4-BE49-F238E27FC236}">
                <a16:creationId xmlns:a16="http://schemas.microsoft.com/office/drawing/2014/main" id="{EF4D5870-9517-4040-BF82-34738A044FB3}"/>
              </a:ext>
            </a:extLst>
          </p:cNvPr>
          <p:cNvSpPr/>
          <p:nvPr/>
        </p:nvSpPr>
        <p:spPr>
          <a:xfrm>
            <a:off x="1636921" y="4687627"/>
            <a:ext cx="406537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8" name="Rektangel 74">
            <a:hlinkClick r:id="rId8"/>
            <a:extLst>
              <a:ext uri="{FF2B5EF4-FFF2-40B4-BE49-F238E27FC236}">
                <a16:creationId xmlns:a16="http://schemas.microsoft.com/office/drawing/2014/main" id="{B6D49C64-6925-B449-A214-5E1B56E1F81A}"/>
              </a:ext>
            </a:extLst>
          </p:cNvPr>
          <p:cNvSpPr/>
          <p:nvPr/>
        </p:nvSpPr>
        <p:spPr>
          <a:xfrm>
            <a:off x="3720409" y="5162848"/>
            <a:ext cx="165169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Rektangel 78">
            <a:hlinkClick r:id="rId9"/>
            <a:extLst>
              <a:ext uri="{FF2B5EF4-FFF2-40B4-BE49-F238E27FC236}">
                <a16:creationId xmlns:a16="http://schemas.microsoft.com/office/drawing/2014/main" id="{D29F5C59-F189-1047-8D2C-7C6529986373}"/>
              </a:ext>
            </a:extLst>
          </p:cNvPr>
          <p:cNvSpPr/>
          <p:nvPr/>
        </p:nvSpPr>
        <p:spPr>
          <a:xfrm>
            <a:off x="7150099" y="1656178"/>
            <a:ext cx="1763889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0" name="Rektangel 79">
            <a:hlinkClick r:id="rId10"/>
            <a:extLst>
              <a:ext uri="{FF2B5EF4-FFF2-40B4-BE49-F238E27FC236}">
                <a16:creationId xmlns:a16="http://schemas.microsoft.com/office/drawing/2014/main" id="{6F999D2E-95B6-5A45-80F5-2AC23DB25A6C}"/>
              </a:ext>
            </a:extLst>
          </p:cNvPr>
          <p:cNvSpPr/>
          <p:nvPr/>
        </p:nvSpPr>
        <p:spPr>
          <a:xfrm>
            <a:off x="7150099" y="1484728"/>
            <a:ext cx="1763889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1" name="Rektangel 80">
            <a:hlinkClick r:id="rId11"/>
            <a:extLst>
              <a:ext uri="{FF2B5EF4-FFF2-40B4-BE49-F238E27FC236}">
                <a16:creationId xmlns:a16="http://schemas.microsoft.com/office/drawing/2014/main" id="{6F006FAB-BF74-F54B-B00F-F793942C51B0}"/>
              </a:ext>
            </a:extLst>
          </p:cNvPr>
          <p:cNvSpPr/>
          <p:nvPr/>
        </p:nvSpPr>
        <p:spPr>
          <a:xfrm>
            <a:off x="7148687" y="2144744"/>
            <a:ext cx="3976513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2" name="Rektangel 81">
            <a:hlinkClick r:id="rId11"/>
            <a:extLst>
              <a:ext uri="{FF2B5EF4-FFF2-40B4-BE49-F238E27FC236}">
                <a16:creationId xmlns:a16="http://schemas.microsoft.com/office/drawing/2014/main" id="{185D454D-D77E-C043-9565-A70200B5D88B}"/>
              </a:ext>
            </a:extLst>
          </p:cNvPr>
          <p:cNvSpPr/>
          <p:nvPr/>
        </p:nvSpPr>
        <p:spPr>
          <a:xfrm>
            <a:off x="6545437" y="2309844"/>
            <a:ext cx="2433463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3" name="Rektangel 82">
            <a:hlinkClick r:id="rId12"/>
            <a:extLst>
              <a:ext uri="{FF2B5EF4-FFF2-40B4-BE49-F238E27FC236}">
                <a16:creationId xmlns:a16="http://schemas.microsoft.com/office/drawing/2014/main" id="{180226B9-94CE-FB44-B43E-F08215F0DD56}"/>
              </a:ext>
            </a:extLst>
          </p:cNvPr>
          <p:cNvSpPr/>
          <p:nvPr/>
        </p:nvSpPr>
        <p:spPr>
          <a:xfrm>
            <a:off x="7142336" y="2786094"/>
            <a:ext cx="3168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4" name="Rektangel 83">
            <a:hlinkClick r:id="rId13"/>
            <a:extLst>
              <a:ext uri="{FF2B5EF4-FFF2-40B4-BE49-F238E27FC236}">
                <a16:creationId xmlns:a16="http://schemas.microsoft.com/office/drawing/2014/main" id="{C521D9DC-B822-2344-B879-C8B4EF0F7B62}"/>
              </a:ext>
            </a:extLst>
          </p:cNvPr>
          <p:cNvSpPr/>
          <p:nvPr/>
        </p:nvSpPr>
        <p:spPr>
          <a:xfrm>
            <a:off x="7148686" y="3236944"/>
            <a:ext cx="4140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5" name="Rektangel 86">
            <a:hlinkClick r:id="rId13"/>
            <a:extLst>
              <a:ext uri="{FF2B5EF4-FFF2-40B4-BE49-F238E27FC236}">
                <a16:creationId xmlns:a16="http://schemas.microsoft.com/office/drawing/2014/main" id="{7742CDD2-428C-6340-ADDF-7DD8D4C5D246}"/>
              </a:ext>
            </a:extLst>
          </p:cNvPr>
          <p:cNvSpPr/>
          <p:nvPr/>
        </p:nvSpPr>
        <p:spPr>
          <a:xfrm>
            <a:off x="6532736" y="3389344"/>
            <a:ext cx="522114" cy="13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6" name="Rektangel 87">
            <a:hlinkClick r:id="rId14"/>
            <a:extLst>
              <a:ext uri="{FF2B5EF4-FFF2-40B4-BE49-F238E27FC236}">
                <a16:creationId xmlns:a16="http://schemas.microsoft.com/office/drawing/2014/main" id="{AC2BD219-5989-D44B-94E1-A5090D448A2A}"/>
              </a:ext>
            </a:extLst>
          </p:cNvPr>
          <p:cNvSpPr/>
          <p:nvPr/>
        </p:nvSpPr>
        <p:spPr>
          <a:xfrm>
            <a:off x="7142336" y="3560794"/>
            <a:ext cx="3096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7" name="Rektangel 88">
            <a:hlinkClick r:id="rId15"/>
            <a:extLst>
              <a:ext uri="{FF2B5EF4-FFF2-40B4-BE49-F238E27FC236}">
                <a16:creationId xmlns:a16="http://schemas.microsoft.com/office/drawing/2014/main" id="{D6D86775-2121-9A4E-AD0B-3CD775E8663C}"/>
              </a:ext>
            </a:extLst>
          </p:cNvPr>
          <p:cNvSpPr/>
          <p:nvPr/>
        </p:nvSpPr>
        <p:spPr>
          <a:xfrm>
            <a:off x="7148686" y="3725894"/>
            <a:ext cx="320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8" name="Rektangel 89">
            <a:hlinkClick r:id="rId16"/>
            <a:extLst>
              <a:ext uri="{FF2B5EF4-FFF2-40B4-BE49-F238E27FC236}">
                <a16:creationId xmlns:a16="http://schemas.microsoft.com/office/drawing/2014/main" id="{C0EEA745-D75D-5D4F-BD7A-6E78D4FB287C}"/>
              </a:ext>
            </a:extLst>
          </p:cNvPr>
          <p:cNvSpPr/>
          <p:nvPr/>
        </p:nvSpPr>
        <p:spPr>
          <a:xfrm>
            <a:off x="7142336" y="4297394"/>
            <a:ext cx="1116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9" name="Rektangel 90">
            <a:hlinkClick r:id="rId17"/>
            <a:extLst>
              <a:ext uri="{FF2B5EF4-FFF2-40B4-BE49-F238E27FC236}">
                <a16:creationId xmlns:a16="http://schemas.microsoft.com/office/drawing/2014/main" id="{ED37DE74-73C8-0E4B-B0C4-7925026F337F}"/>
              </a:ext>
            </a:extLst>
          </p:cNvPr>
          <p:cNvSpPr/>
          <p:nvPr/>
        </p:nvSpPr>
        <p:spPr>
          <a:xfrm>
            <a:off x="7142336" y="4455855"/>
            <a:ext cx="230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0" name="Rektangel 92">
            <a:hlinkClick r:id="rId18"/>
            <a:extLst>
              <a:ext uri="{FF2B5EF4-FFF2-40B4-BE49-F238E27FC236}">
                <a16:creationId xmlns:a16="http://schemas.microsoft.com/office/drawing/2014/main" id="{09C71185-575A-CB43-A1BA-13B70524595A}"/>
              </a:ext>
            </a:extLst>
          </p:cNvPr>
          <p:cNvSpPr/>
          <p:nvPr/>
        </p:nvSpPr>
        <p:spPr>
          <a:xfrm>
            <a:off x="7148686" y="5190208"/>
            <a:ext cx="4212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1" name="Rektangel 93">
            <a:hlinkClick r:id="rId18"/>
            <a:extLst>
              <a:ext uri="{FF2B5EF4-FFF2-40B4-BE49-F238E27FC236}">
                <a16:creationId xmlns:a16="http://schemas.microsoft.com/office/drawing/2014/main" id="{E43F5627-08FC-4440-B24E-D46FFA514D8D}"/>
              </a:ext>
            </a:extLst>
          </p:cNvPr>
          <p:cNvSpPr/>
          <p:nvPr/>
        </p:nvSpPr>
        <p:spPr>
          <a:xfrm>
            <a:off x="6556112" y="5342608"/>
            <a:ext cx="2160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2" name="Rektangel 94">
            <a:hlinkClick r:id="rId19"/>
            <a:extLst>
              <a:ext uri="{FF2B5EF4-FFF2-40B4-BE49-F238E27FC236}">
                <a16:creationId xmlns:a16="http://schemas.microsoft.com/office/drawing/2014/main" id="{A897B607-3885-F04E-8AAB-BFCBC242B18A}"/>
              </a:ext>
            </a:extLst>
          </p:cNvPr>
          <p:cNvSpPr/>
          <p:nvPr/>
        </p:nvSpPr>
        <p:spPr>
          <a:xfrm>
            <a:off x="7133371" y="5520849"/>
            <a:ext cx="356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B727CD7-68DF-3F42-98AF-EE900C7046B1}"/>
              </a:ext>
            </a:extLst>
          </p:cNvPr>
          <p:cNvSpPr txBox="1"/>
          <p:nvPr/>
        </p:nvSpPr>
        <p:spPr>
          <a:xfrm>
            <a:off x="995901" y="3233466"/>
            <a:ext cx="34795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Animation: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zacklabe.com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-model-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projections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C171FA37-E591-1449-8273-C2D66867AFF1}"/>
              </a:ext>
            </a:extLst>
          </p:cNvPr>
          <p:cNvSpPr txBox="1"/>
          <p:nvPr/>
        </p:nvSpPr>
        <p:spPr>
          <a:xfrm>
            <a:off x="6487667" y="2705613"/>
            <a:ext cx="44533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Statement: 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onlinelibrary.wiley.com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900" dirty="0" err="1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epdf</a:t>
            </a:r>
            <a:r>
              <a:rPr lang="da-DK" sz="900" dirty="0">
                <a:solidFill>
                  <a:srgbClr val="216997"/>
                </a:solidFill>
                <a:effectLst/>
                <a:latin typeface="Arial" panose="020B0604020202020204" pitchFamily="34" charset="0"/>
              </a:rPr>
              <a:t>/10.1111/ecog.02261 </a:t>
            </a:r>
          </a:p>
        </p:txBody>
      </p:sp>
      <p:sp>
        <p:nvSpPr>
          <p:cNvPr id="65" name="Rektangel 64">
            <a:hlinkClick r:id="rId20"/>
            <a:extLst>
              <a:ext uri="{FF2B5EF4-FFF2-40B4-BE49-F238E27FC236}">
                <a16:creationId xmlns:a16="http://schemas.microsoft.com/office/drawing/2014/main" id="{3D761FAC-CA99-1B41-AE8A-6A5785D4C6AE}"/>
              </a:ext>
            </a:extLst>
          </p:cNvPr>
          <p:cNvSpPr/>
          <p:nvPr/>
        </p:nvSpPr>
        <p:spPr>
          <a:xfrm>
            <a:off x="1974390" y="1642448"/>
            <a:ext cx="236781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Rektangel 65">
            <a:hlinkClick r:id="rId21"/>
            <a:extLst>
              <a:ext uri="{FF2B5EF4-FFF2-40B4-BE49-F238E27FC236}">
                <a16:creationId xmlns:a16="http://schemas.microsoft.com/office/drawing/2014/main" id="{934F421E-BB82-974B-9858-985C2FDF72D7}"/>
              </a:ext>
            </a:extLst>
          </p:cNvPr>
          <p:cNvSpPr/>
          <p:nvPr/>
        </p:nvSpPr>
        <p:spPr>
          <a:xfrm>
            <a:off x="1814598" y="1974105"/>
            <a:ext cx="2903451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Rektangel 68">
            <a:hlinkClick r:id="rId22"/>
            <a:extLst>
              <a:ext uri="{FF2B5EF4-FFF2-40B4-BE49-F238E27FC236}">
                <a16:creationId xmlns:a16="http://schemas.microsoft.com/office/drawing/2014/main" id="{CD3102C0-3F97-DB41-8EE9-F448C04D4E50}"/>
              </a:ext>
            </a:extLst>
          </p:cNvPr>
          <p:cNvSpPr/>
          <p:nvPr/>
        </p:nvSpPr>
        <p:spPr>
          <a:xfrm>
            <a:off x="4826000" y="2832153"/>
            <a:ext cx="114764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Rektangel 70">
            <a:hlinkClick r:id="rId23"/>
            <a:extLst>
              <a:ext uri="{FF2B5EF4-FFF2-40B4-BE49-F238E27FC236}">
                <a16:creationId xmlns:a16="http://schemas.microsoft.com/office/drawing/2014/main" id="{E649ECD4-159A-964B-8CC9-401AF341347D}"/>
              </a:ext>
            </a:extLst>
          </p:cNvPr>
          <p:cNvSpPr/>
          <p:nvPr/>
        </p:nvSpPr>
        <p:spPr>
          <a:xfrm>
            <a:off x="4342200" y="3760437"/>
            <a:ext cx="1585018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Rektangel 73">
            <a:hlinkClick r:id="rId7"/>
            <a:extLst>
              <a:ext uri="{FF2B5EF4-FFF2-40B4-BE49-F238E27FC236}">
                <a16:creationId xmlns:a16="http://schemas.microsoft.com/office/drawing/2014/main" id="{C3BC05C6-C3D5-664B-93F7-EB38A747443E}"/>
              </a:ext>
            </a:extLst>
          </p:cNvPr>
          <p:cNvSpPr/>
          <p:nvPr/>
        </p:nvSpPr>
        <p:spPr>
          <a:xfrm>
            <a:off x="1052721" y="4833677"/>
            <a:ext cx="202067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6" name="Rektangel 75">
            <a:hlinkClick r:id="rId24"/>
            <a:extLst>
              <a:ext uri="{FF2B5EF4-FFF2-40B4-BE49-F238E27FC236}">
                <a16:creationId xmlns:a16="http://schemas.microsoft.com/office/drawing/2014/main" id="{F16CB9B5-0104-2840-A371-B28A3AB1ECB2}"/>
              </a:ext>
            </a:extLst>
          </p:cNvPr>
          <p:cNvSpPr/>
          <p:nvPr/>
        </p:nvSpPr>
        <p:spPr>
          <a:xfrm>
            <a:off x="2319749" y="5866705"/>
            <a:ext cx="2155744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7" name="Rektangel 76">
            <a:hlinkClick r:id="rId25"/>
            <a:extLst>
              <a:ext uri="{FF2B5EF4-FFF2-40B4-BE49-F238E27FC236}">
                <a16:creationId xmlns:a16="http://schemas.microsoft.com/office/drawing/2014/main" id="{64F2F8A1-1E17-E24B-93B9-E1C8F3C631F2}"/>
              </a:ext>
            </a:extLst>
          </p:cNvPr>
          <p:cNvSpPr/>
          <p:nvPr/>
        </p:nvSpPr>
        <p:spPr>
          <a:xfrm>
            <a:off x="1441644" y="6039912"/>
            <a:ext cx="2412806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2" name="Rektangel 91">
            <a:hlinkClick r:id="rId26"/>
            <a:extLst>
              <a:ext uri="{FF2B5EF4-FFF2-40B4-BE49-F238E27FC236}">
                <a16:creationId xmlns:a16="http://schemas.microsoft.com/office/drawing/2014/main" id="{7EA77D00-735D-174F-96E4-5CAECDA8659E}"/>
              </a:ext>
            </a:extLst>
          </p:cNvPr>
          <p:cNvSpPr/>
          <p:nvPr/>
        </p:nvSpPr>
        <p:spPr>
          <a:xfrm>
            <a:off x="10031586" y="4703794"/>
            <a:ext cx="122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6" name="Rektangel 95">
            <a:hlinkClick r:id="rId27"/>
            <a:extLst>
              <a:ext uri="{FF2B5EF4-FFF2-40B4-BE49-F238E27FC236}">
                <a16:creationId xmlns:a16="http://schemas.microsoft.com/office/drawing/2014/main" id="{003A67A5-B10D-9E49-825A-2409A4F205FB}"/>
              </a:ext>
            </a:extLst>
          </p:cNvPr>
          <p:cNvSpPr/>
          <p:nvPr/>
        </p:nvSpPr>
        <p:spPr>
          <a:xfrm>
            <a:off x="7139721" y="5692299"/>
            <a:ext cx="1116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0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59a008-7c21-4ee3-a745-e38581e131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836BC33D1E5846BD77C269C61838DB" ma:contentTypeVersion="13" ma:contentTypeDescription="Opret et nyt dokument." ma:contentTypeScope="" ma:versionID="a1c0e4b251f06ec47fbfee95643ce34c">
  <xsd:schema xmlns:xsd="http://www.w3.org/2001/XMLSchema" xmlns:xs="http://www.w3.org/2001/XMLSchema" xmlns:p="http://schemas.microsoft.com/office/2006/metadata/properties" xmlns:ns3="f659a008-7c21-4ee3-a745-e38581e13101" xmlns:ns4="e064323b-8959-406a-a3e9-bb6e93638192" targetNamespace="http://schemas.microsoft.com/office/2006/metadata/properties" ma:root="true" ma:fieldsID="d7b71c3b64949810cc38283b34a5e8d3" ns3:_="" ns4:_="">
    <xsd:import namespace="f659a008-7c21-4ee3-a745-e38581e13101"/>
    <xsd:import namespace="e064323b-8959-406a-a3e9-bb6e93638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a008-7c21-4ee3-a745-e38581e13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323b-8959-406a-a3e9-bb6e93638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CFC4F-FC13-4842-BB0A-E960611DE25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59a008-7c21-4ee3-a745-e38581e13101"/>
    <ds:schemaRef ds:uri="e064323b-8959-406a-a3e9-bb6e9363819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2E593F-6E94-4030-8D0A-7C4CCD492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C155D-26BE-4B85-AD13-70AFE0B2E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9a008-7c21-4ee3-a745-e38581e13101"/>
    <ds:schemaRef ds:uri="e064323b-8959-406a-a3e9-bb6e93638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17121</TotalTime>
  <Words>1178</Words>
  <Application>Microsoft Office PowerPoint</Application>
  <PresentationFormat>Widescreen</PresentationFormat>
  <Paragraphs>140</Paragraphs>
  <Slides>8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Open Station event</dc:title>
  <dc:creator>Elmer Topp-Jørgensen</dc:creator>
  <cp:lastModifiedBy>Elmer Topp-Jørgensen</cp:lastModifiedBy>
  <cp:revision>447</cp:revision>
  <dcterms:created xsi:type="dcterms:W3CDTF">2023-05-17T06:30:57Z</dcterms:created>
  <dcterms:modified xsi:type="dcterms:W3CDTF">2024-06-20T09:10:30Z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0x01010056836BC33D1E5846BD77C269C61838DB</vt:lpwstr>
  </property>
</Properties>
</file>