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9" r:id="rId2"/>
    <p:sldId id="273" r:id="rId3"/>
    <p:sldId id="256" r:id="rId4"/>
    <p:sldId id="257" r:id="rId5"/>
    <p:sldId id="266" r:id="rId6"/>
    <p:sldId id="262" r:id="rId7"/>
    <p:sldId id="268" r:id="rId8"/>
    <p:sldId id="290" r:id="rId9"/>
    <p:sldId id="259" r:id="rId10"/>
    <p:sldId id="274" r:id="rId11"/>
    <p:sldId id="261" r:id="rId12"/>
    <p:sldId id="267" r:id="rId13"/>
    <p:sldId id="264" r:id="rId14"/>
    <p:sldId id="263" r:id="rId15"/>
    <p:sldId id="291" r:id="rId16"/>
    <p:sldId id="265" r:id="rId17"/>
    <p:sldId id="279" r:id="rId18"/>
    <p:sldId id="269" r:id="rId19"/>
    <p:sldId id="276" r:id="rId20"/>
    <p:sldId id="277" r:id="rId21"/>
    <p:sldId id="278" r:id="rId22"/>
    <p:sldId id="292" r:id="rId23"/>
    <p:sldId id="272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6877"/>
    <a:srgbClr val="FFFFFF"/>
    <a:srgbClr val="F8B87D"/>
    <a:srgbClr val="FEDA83"/>
    <a:srgbClr val="AA8200"/>
    <a:srgbClr val="5A8737"/>
    <a:srgbClr val="5C53A1"/>
    <a:srgbClr val="ACECF2"/>
    <a:srgbClr val="0A0C0B"/>
    <a:srgbClr val="A89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D156E-08DB-4F98-94B2-8B70689BAB3F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0DF4D-77F6-4A7A-A4D2-761F4DB96EC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06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7000A-6748-4EBA-94A1-C15E3B33C5E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39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7000A-6748-4EBA-94A1-C15E3B33C5E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871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7000A-6748-4EBA-94A1-C15E3B33C5E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741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7000A-6748-4EBA-94A1-C15E3B33C5E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87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AE49D-C9D3-2DA3-AE6B-1F0827E1E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3E468-84DF-A70C-2C15-C48F8BBEF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2B7D9-5560-07CA-107B-1EEE360A7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C5AA1-49A2-7C93-B94B-426F0777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46DA9-F4BF-70A2-C4F1-9012C7B6D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369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2D5CE-3D91-ED7F-69CD-69A36A6E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5471EC-4D4D-2E77-DD16-5EFF419D7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D8122-222A-B06A-448C-4431CFC0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943FE-54A6-7B8F-9935-1BD88DBD0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04731-53D9-D4DE-E0F8-23BFD65F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3898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A79FD-1935-6856-BCA7-285E7C34D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4CF61-A5EF-D2A3-DBE1-4B658CC06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C717D-9ACE-9133-118C-2E0112FB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EDB69-4524-7DD5-64BE-919EB449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F1CC2-9E54-38EC-EB77-AEE2B778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047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1BD96-CFFE-BD3D-6A5D-96C53E87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ED41A-B0E5-2F05-7C3A-496B86B41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977F9-40BA-F3C7-D029-4FBF2A509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17347-C09D-F2FB-A6B0-1A7893C0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0CC74-D319-1392-EAEB-466D9971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500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C62F-8C25-22BC-958D-D219D143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B410F-BA84-A04C-2034-ACA641608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6EF77-BB5A-55DA-2347-5B5B6CCF2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5ADE7-5552-EFE7-A802-1BC5C4CB9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23C8F-C39B-458D-0378-633E4E723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73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CDDF4-A046-9BC0-7F58-B1341FB4C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7F77E-DA19-D932-A29A-5227E3CF2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FD66FA-71D9-7C7C-0C5A-846E8B147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78F35-A19E-83A2-52C8-311B6B42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3A57A-AADB-848D-3B26-D0B26A6F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41615-678B-6DE8-0EBF-C33D3579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472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CA7EF-07E8-7B7A-073E-EF402C87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46E4B-6256-898C-5F1C-24D0B7F4E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0F8A1-A9F8-8132-306F-C7E64554F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8A7E0-0F12-8A67-8927-0ADA7240B7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3874F-A072-C72D-26EB-0C6AAD9B7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325EA8-4259-9C3D-0C1F-359C22F4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E66CD-3255-4514-3F51-690DD6FB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7E39C5-924B-0537-4965-77DD5F11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204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0687-1F08-EC62-7651-30D4A5DD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141D4-800E-6F06-6CF4-5FDF16090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EDF67B-4E4E-997F-B528-4BC1AF31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3855A-C506-980A-0EE3-D251B81E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583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4B96DD-D094-3A9E-7A69-69ED9F0DC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24DC8D-1D35-CE1C-2D46-6007E6EF2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36772-6830-D2E9-0AAD-AC65E6C4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655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4CF44-6639-6D89-2437-D243F685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FCB38-0514-F1AE-09DF-148719F28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92278-2B9E-26D9-8593-1CEFC5B95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F3E9F-A5C6-CA18-863E-F3D3D0A9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D7E17-958B-056B-43CF-E9F951C4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B2F9F-2885-FED9-60D6-34C83588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240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2C31-1BE8-099D-4234-6304B020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E56E88-5F86-B88F-57FF-0A723697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47299-3D65-043E-5F3E-33EEEC94C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7F843-0C4F-3CAD-2172-1473D43F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4A889-EB97-B6E8-21E5-1C912300F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B879C-C121-318B-D27C-E37C6D7E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126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804C56-9A8C-47DD-C4CB-2987236A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122C8-1A9B-809B-4695-98F8E235C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C699D-EED1-8A96-0E6F-0991BDCAD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CEBF9-603E-4D10-97CA-4C310A0C4801}" type="datetimeFigureOut">
              <a:rPr lang="da-DK" smtClean="0"/>
              <a:t>25-10-2024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72B98-01F3-EB71-0EA8-E299C4747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616A9-281D-1DEE-654A-C58E341F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F8056-E7C3-4555-96A5-E2263A6FC61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199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hyperlink" Target="https://www.un.org/en/actnow/ten-actio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 descr="Et billede, der indeholder tekst, skærmbillede, Font/skrifttype, linje/række&#10;&#10;Automatisk genereret beskrivelse">
            <a:extLst>
              <a:ext uri="{FF2B5EF4-FFF2-40B4-BE49-F238E27FC236}">
                <a16:creationId xmlns:a16="http://schemas.microsoft.com/office/drawing/2014/main" id="{76F29F7F-85CB-1F46-8391-D3A6E7F8C1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0" y="-337"/>
            <a:ext cx="12193200" cy="6858675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BA41C39B-8117-EC44-BDAE-277942D27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7BB8CB0D-E843-4343-8034-3B0136136E30}"/>
              </a:ext>
            </a:extLst>
          </p:cNvPr>
          <p:cNvSpPr txBox="1"/>
          <p:nvPr/>
        </p:nvSpPr>
        <p:spPr>
          <a:xfrm>
            <a:off x="995903" y="550830"/>
            <a:ext cx="55053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200" b="1" dirty="0">
                <a:solidFill>
                  <a:srgbClr val="004078"/>
                </a:solidFill>
                <a:effectLst/>
                <a:latin typeface="Arial Black" panose="020B0604020202020204" pitchFamily="34" charset="0"/>
              </a:rPr>
              <a:t>Slideshow </a:t>
            </a:r>
            <a:r>
              <a:rPr lang="da-DK" sz="2200" b="1" dirty="0" err="1">
                <a:solidFill>
                  <a:srgbClr val="004078"/>
                </a:solidFill>
                <a:effectLst/>
                <a:latin typeface="Arial Black" panose="020B0604020202020204" pitchFamily="34" charset="0"/>
              </a:rPr>
              <a:t>explanation</a:t>
            </a:r>
            <a:r>
              <a:rPr lang="da-DK" sz="2200" b="1" dirty="0">
                <a:solidFill>
                  <a:srgbClr val="004078"/>
                </a:solidFill>
                <a:effectLst/>
                <a:latin typeface="Arial Black" panose="020B0604020202020204" pitchFamily="34" charset="0"/>
              </a:rPr>
              <a:t> for stations</a:t>
            </a:r>
          </a:p>
        </p:txBody>
      </p:sp>
      <p:pic>
        <p:nvPicPr>
          <p:cNvPr id="20" name="Billede 19" descr="Et billede, der indeholder Font/skrifttype, Grafik, grafisk design, logo&#10;&#10;Automatisk genereret beskrivelse">
            <a:extLst>
              <a:ext uri="{FF2B5EF4-FFF2-40B4-BE49-F238E27FC236}">
                <a16:creationId xmlns:a16="http://schemas.microsoft.com/office/drawing/2014/main" id="{2E37A28D-D426-104B-9A4D-AB6FCD18F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58" y="5736486"/>
            <a:ext cx="1449889" cy="828508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FFFC996C-7C93-E54D-A7E1-6703C13FE78B}"/>
              </a:ext>
            </a:extLst>
          </p:cNvPr>
          <p:cNvSpPr txBox="1"/>
          <p:nvPr/>
        </p:nvSpPr>
        <p:spPr>
          <a:xfrm>
            <a:off x="995903" y="1251303"/>
            <a:ext cx="65180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000" b="1" dirty="0">
                <a:effectLst/>
                <a:latin typeface="Arial Black" panose="020B0604020202020204" pitchFamily="34" charset="0"/>
              </a:rPr>
              <a:t>This slideshow has </a:t>
            </a:r>
            <a:r>
              <a:rPr lang="da-DK" sz="1000" b="1" dirty="0" err="1">
                <a:effectLst/>
                <a:latin typeface="Arial Black" panose="020B0604020202020204" pitchFamily="34" charset="0"/>
              </a:rPr>
              <a:t>been</a:t>
            </a:r>
            <a:r>
              <a:rPr lang="da-DK" sz="1000" b="1" dirty="0">
                <a:effectLst/>
                <a:latin typeface="Arial Black" panose="020B0604020202020204" pitchFamily="34" charset="0"/>
              </a:rPr>
              <a:t> made by the INTERACT Station Managers’ Forum and is </a:t>
            </a:r>
            <a:r>
              <a:rPr lang="da-DK" sz="1000" b="1" dirty="0" err="1">
                <a:effectLst/>
                <a:latin typeface="Arial Black" panose="020B0604020202020204" pitchFamily="34" charset="0"/>
              </a:rPr>
              <a:t>intended</a:t>
            </a:r>
            <a:r>
              <a:rPr lang="da-DK" sz="1000" b="1" dirty="0">
                <a:effectLst/>
                <a:latin typeface="Arial Black" panose="020B0604020202020204" pitchFamily="34" charset="0"/>
              </a:rPr>
              <a:t> for </a:t>
            </a:r>
            <a:r>
              <a:rPr lang="da-DK" sz="1000" b="1" dirty="0" err="1">
                <a:effectLst/>
                <a:latin typeface="Arial Black" panose="020B0604020202020204" pitchFamily="34" charset="0"/>
              </a:rPr>
              <a:t>use</a:t>
            </a:r>
            <a:r>
              <a:rPr lang="da-DK" sz="1000" b="1" dirty="0">
                <a:effectLst/>
                <a:latin typeface="Arial Black" panose="020B0604020202020204" pitchFamily="34" charset="0"/>
              </a:rPr>
              <a:t> at open station events.</a:t>
            </a:r>
          </a:p>
          <a:p>
            <a:endParaRPr lang="da-DK" sz="1000" b="1" dirty="0">
              <a:latin typeface="Arial Black" panose="020B0604020202020204" pitchFamily="34" charset="0"/>
            </a:endParaRPr>
          </a:p>
          <a:p>
            <a:r>
              <a:rPr lang="da-DK" sz="1000" b="1" dirty="0">
                <a:effectLst/>
                <a:latin typeface="Arial Black" panose="020B0604020202020204" pitchFamily="34" charset="0"/>
              </a:rPr>
              <a:t>The slideshow </a:t>
            </a:r>
            <a:r>
              <a:rPr lang="da-DK" sz="1000" b="1" dirty="0" err="1">
                <a:effectLst/>
                <a:latin typeface="Arial Black" panose="020B0604020202020204" pitchFamily="34" charset="0"/>
              </a:rPr>
              <a:t>can</a:t>
            </a:r>
            <a:r>
              <a:rPr lang="da-DK" sz="1000" b="1" dirty="0">
                <a:effectLst/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effectLst/>
                <a:latin typeface="Arial Black" panose="020B0604020202020204" pitchFamily="34" charset="0"/>
              </a:rPr>
              <a:t>be</a:t>
            </a:r>
            <a:r>
              <a:rPr lang="da-DK" sz="1000" b="1" dirty="0">
                <a:effectLst/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effectLst/>
                <a:latin typeface="Arial Black" panose="020B0604020202020204" pitchFamily="34" charset="0"/>
              </a:rPr>
              <a:t>shown</a:t>
            </a:r>
            <a:r>
              <a:rPr lang="da-DK" sz="1000" b="1" dirty="0">
                <a:effectLst/>
                <a:latin typeface="Arial Black" panose="020B0604020202020204" pitchFamily="34" charset="0"/>
              </a:rPr>
              <a:t> as a stand-</a:t>
            </a:r>
            <a:r>
              <a:rPr lang="da-DK" sz="1000" b="1" dirty="0" err="1">
                <a:effectLst/>
                <a:latin typeface="Arial Black" panose="020B0604020202020204" pitchFamily="34" charset="0"/>
              </a:rPr>
              <a:t>alone</a:t>
            </a:r>
            <a:r>
              <a:rPr lang="da-DK" sz="1000" b="1" dirty="0">
                <a:effectLst/>
                <a:latin typeface="Arial Black" panose="020B0604020202020204" pitchFamily="34" charset="0"/>
              </a:rPr>
              <a:t> slideshow or </a:t>
            </a:r>
            <a:r>
              <a:rPr lang="da-DK" sz="1000" b="1" dirty="0" err="1">
                <a:effectLst/>
                <a:latin typeface="Arial Black" panose="020B0604020202020204" pitchFamily="34" charset="0"/>
              </a:rPr>
              <a:t>presented</a:t>
            </a:r>
            <a:r>
              <a:rPr lang="da-DK" sz="1000" b="1" dirty="0">
                <a:effectLst/>
                <a:latin typeface="Arial Black" panose="020B0604020202020204" pitchFamily="34" charset="0"/>
              </a:rPr>
              <a:t> by </a:t>
            </a:r>
            <a:r>
              <a:rPr lang="da-DK" sz="1000" b="1" dirty="0">
                <a:latin typeface="Arial Black" panose="020B0604020202020204" pitchFamily="34" charset="0"/>
              </a:rPr>
              <a:t>station </a:t>
            </a:r>
            <a:r>
              <a:rPr lang="da-DK" sz="1000" b="1" dirty="0" err="1">
                <a:latin typeface="Arial Black" panose="020B0604020202020204" pitchFamily="34" charset="0"/>
              </a:rPr>
              <a:t>staff</a:t>
            </a:r>
            <a:r>
              <a:rPr lang="da-DK" sz="1000" b="1" dirty="0">
                <a:latin typeface="Arial Black" panose="020B0604020202020204" pitchFamily="34" charset="0"/>
              </a:rPr>
              <a:t>.</a:t>
            </a:r>
          </a:p>
          <a:p>
            <a:endParaRPr lang="da-DK" sz="1000" b="1" dirty="0">
              <a:effectLst/>
              <a:latin typeface="Arial Black" panose="020B0604020202020204" pitchFamily="34" charset="0"/>
            </a:endParaRPr>
          </a:p>
          <a:p>
            <a:r>
              <a:rPr lang="da-DK" sz="1000" b="1" dirty="0">
                <a:latin typeface="Arial Black" panose="020B0604020202020204" pitchFamily="34" charset="0"/>
              </a:rPr>
              <a:t>Stations </a:t>
            </a:r>
            <a:r>
              <a:rPr lang="da-DK" sz="1000" b="1" dirty="0" err="1">
                <a:latin typeface="Arial Black" panose="020B0604020202020204" pitchFamily="34" charset="0"/>
              </a:rPr>
              <a:t>can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insert</a:t>
            </a:r>
            <a:r>
              <a:rPr lang="da-DK" sz="1000" b="1" dirty="0">
                <a:latin typeface="Arial Black" panose="020B0604020202020204" pitchFamily="34" charset="0"/>
              </a:rPr>
              <a:t> station/institution logo(s) on Slide 2.</a:t>
            </a:r>
          </a:p>
          <a:p>
            <a:endParaRPr lang="da-DK" sz="1000" b="1" dirty="0">
              <a:latin typeface="Arial Black" panose="020B0604020202020204" pitchFamily="34" charset="0"/>
            </a:endParaRPr>
          </a:p>
          <a:p>
            <a:r>
              <a:rPr lang="da-DK" sz="1000" b="1" dirty="0">
                <a:latin typeface="Arial Black" panose="020B0604020202020204" pitchFamily="34" charset="0"/>
              </a:rPr>
              <a:t>Stations </a:t>
            </a:r>
            <a:r>
              <a:rPr lang="da-DK" sz="1000" b="1" dirty="0" err="1">
                <a:latin typeface="Arial Black" panose="020B0604020202020204" pitchFamily="34" charset="0"/>
              </a:rPr>
              <a:t>can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insert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photos</a:t>
            </a:r>
            <a:r>
              <a:rPr lang="da-DK" sz="1000" b="1" dirty="0">
                <a:latin typeface="Arial Black" panose="020B0604020202020204" pitchFamily="34" charset="0"/>
              </a:rPr>
              <a:t> of the station and </a:t>
            </a:r>
            <a:r>
              <a:rPr lang="da-DK" sz="1000" b="1" dirty="0" err="1">
                <a:latin typeface="Arial Black" panose="020B0604020202020204" pitchFamily="34" charset="0"/>
              </a:rPr>
              <a:t>surroundings</a:t>
            </a:r>
            <a:r>
              <a:rPr lang="da-DK" sz="1000" b="1" dirty="0">
                <a:latin typeface="Arial Black" panose="020B0604020202020204" pitchFamily="34" charset="0"/>
              </a:rPr>
              <a:t> on Slides 2, 10, 17 to </a:t>
            </a:r>
            <a:r>
              <a:rPr lang="da-DK" sz="1000" b="1" dirty="0" err="1">
                <a:latin typeface="Arial Black" panose="020B0604020202020204" pitchFamily="34" charset="0"/>
              </a:rPr>
              <a:t>make</a:t>
            </a:r>
            <a:r>
              <a:rPr lang="da-DK" sz="1000" b="1" dirty="0">
                <a:latin typeface="Arial Black" panose="020B0604020202020204" pitchFamily="34" charset="0"/>
              </a:rPr>
              <a:t> the slideshow </a:t>
            </a:r>
            <a:r>
              <a:rPr lang="da-DK" sz="1000" b="1" dirty="0" err="1">
                <a:latin typeface="Arial Black" panose="020B0604020202020204" pitchFamily="34" charset="0"/>
              </a:rPr>
              <a:t>locally</a:t>
            </a:r>
            <a:r>
              <a:rPr lang="da-DK" sz="1000" b="1" dirty="0">
                <a:latin typeface="Arial Black" panose="020B0604020202020204" pitchFamily="34" charset="0"/>
              </a:rPr>
              <a:t> relevant. </a:t>
            </a:r>
            <a:r>
              <a:rPr lang="da-DK" sz="1000" b="1" dirty="0" err="1">
                <a:latin typeface="Arial Black" panose="020B0604020202020204" pitchFamily="34" charset="0"/>
              </a:rPr>
              <a:t>Remember</a:t>
            </a:r>
            <a:r>
              <a:rPr lang="da-DK" sz="1000" b="1" dirty="0">
                <a:latin typeface="Arial Black" panose="020B0604020202020204" pitchFamily="34" charset="0"/>
              </a:rPr>
              <a:t> to </a:t>
            </a:r>
            <a:r>
              <a:rPr lang="da-DK" sz="1000" b="1" dirty="0" err="1">
                <a:latin typeface="Arial Black" panose="020B0604020202020204" pitchFamily="34" charset="0"/>
              </a:rPr>
              <a:t>insert</a:t>
            </a:r>
            <a:r>
              <a:rPr lang="da-DK" sz="1000" b="1" dirty="0">
                <a:latin typeface="Arial Black" panose="020B0604020202020204" pitchFamily="34" charset="0"/>
              </a:rPr>
              <a:t> new </a:t>
            </a:r>
            <a:r>
              <a:rPr lang="da-DK" sz="1000" b="1" dirty="0" err="1">
                <a:latin typeface="Arial Black" panose="020B0604020202020204" pitchFamily="34" charset="0"/>
              </a:rPr>
              <a:t>photo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credits</a:t>
            </a:r>
            <a:r>
              <a:rPr lang="da-DK" sz="1000" b="1" dirty="0">
                <a:latin typeface="Arial Black" panose="020B0604020202020204" pitchFamily="34" charset="0"/>
              </a:rPr>
              <a:t>.</a:t>
            </a:r>
          </a:p>
          <a:p>
            <a:endParaRPr lang="da-DK" sz="1000" b="1" dirty="0">
              <a:latin typeface="Arial Black" panose="020B0604020202020204" pitchFamily="34" charset="0"/>
            </a:endParaRPr>
          </a:p>
          <a:p>
            <a:r>
              <a:rPr lang="da-DK" sz="1000" b="1" dirty="0" err="1">
                <a:latin typeface="Arial Black" panose="020B0604020202020204" pitchFamily="34" charset="0"/>
              </a:rPr>
              <a:t>There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are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also</a:t>
            </a:r>
            <a:r>
              <a:rPr lang="da-DK" sz="1000" b="1" dirty="0">
                <a:latin typeface="Arial Black" panose="020B0604020202020204" pitchFamily="34" charset="0"/>
              </a:rPr>
              <a:t> slide </a:t>
            </a:r>
            <a:r>
              <a:rPr lang="da-DK" sz="1000" b="1" dirty="0" err="1">
                <a:latin typeface="Arial Black" panose="020B0604020202020204" pitchFamily="34" charset="0"/>
              </a:rPr>
              <a:t>paradigms</a:t>
            </a:r>
            <a:r>
              <a:rPr lang="da-DK" sz="1000" b="1" dirty="0">
                <a:latin typeface="Arial Black" panose="020B0604020202020204" pitchFamily="34" charset="0"/>
              </a:rPr>
              <a:t>, </a:t>
            </a:r>
            <a:r>
              <a:rPr lang="da-DK" sz="1000" b="1" dirty="0" err="1">
                <a:latin typeface="Arial Black" panose="020B0604020202020204" pitchFamily="34" charset="0"/>
              </a:rPr>
              <a:t>where</a:t>
            </a:r>
            <a:r>
              <a:rPr lang="da-DK" sz="1000" b="1" dirty="0">
                <a:latin typeface="Arial Black" panose="020B0604020202020204" pitchFamily="34" charset="0"/>
              </a:rPr>
              <a:t> stations </a:t>
            </a:r>
            <a:r>
              <a:rPr lang="da-DK" sz="1000" b="1" dirty="0" err="1">
                <a:latin typeface="Arial Black" panose="020B0604020202020204" pitchFamily="34" charset="0"/>
              </a:rPr>
              <a:t>can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make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their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own</a:t>
            </a:r>
            <a:r>
              <a:rPr lang="da-DK" sz="1000" b="1" dirty="0">
                <a:latin typeface="Arial Black" panose="020B0604020202020204" pitchFamily="34" charset="0"/>
              </a:rPr>
              <a:t> slides </a:t>
            </a:r>
            <a:r>
              <a:rPr lang="da-DK" sz="1000" b="1" dirty="0" err="1">
                <a:latin typeface="Arial Black" panose="020B0604020202020204" pitchFamily="34" charset="0"/>
              </a:rPr>
              <a:t>about</a:t>
            </a:r>
            <a:r>
              <a:rPr lang="da-DK" sz="1000" b="1" dirty="0">
                <a:latin typeface="Arial Black" panose="020B0604020202020204" pitchFamily="34" charset="0"/>
              </a:rPr>
              <a:t> invasive species (8), plastic pollution (15) and </a:t>
            </a:r>
            <a:r>
              <a:rPr lang="da-DK" sz="1000" b="1" dirty="0" err="1">
                <a:latin typeface="Arial Black" panose="020B0604020202020204" pitchFamily="34" charset="0"/>
              </a:rPr>
              <a:t>local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Climate</a:t>
            </a:r>
            <a:r>
              <a:rPr lang="da-DK" sz="1000" b="1" dirty="0">
                <a:latin typeface="Arial Black" panose="020B0604020202020204" pitchFamily="34" charset="0"/>
              </a:rPr>
              <a:t> Change (22) – </a:t>
            </a:r>
            <a:r>
              <a:rPr lang="da-DK" sz="1000" b="1" dirty="0" err="1">
                <a:latin typeface="Arial Black" panose="020B0604020202020204" pitchFamily="34" charset="0"/>
              </a:rPr>
              <a:t>simply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duplicate</a:t>
            </a:r>
            <a:r>
              <a:rPr lang="da-DK" sz="1000" b="1" dirty="0">
                <a:latin typeface="Arial Black" panose="020B0604020202020204" pitchFamily="34" charset="0"/>
              </a:rPr>
              <a:t> slides </a:t>
            </a:r>
            <a:r>
              <a:rPr lang="da-DK" sz="1000" b="1" dirty="0" err="1">
                <a:latin typeface="Arial Black" panose="020B0604020202020204" pitchFamily="34" charset="0"/>
              </a:rPr>
              <a:t>if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you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need</a:t>
            </a:r>
            <a:r>
              <a:rPr lang="da-DK" sz="1000" b="1" dirty="0">
                <a:latin typeface="Arial Black" panose="020B0604020202020204" pitchFamily="34" charset="0"/>
              </a:rPr>
              <a:t> more slides. </a:t>
            </a:r>
            <a:r>
              <a:rPr lang="da-DK" sz="1000" b="1" dirty="0" err="1">
                <a:latin typeface="Arial Black" panose="020B0604020202020204" pitchFamily="34" charset="0"/>
              </a:rPr>
              <a:t>Remember</a:t>
            </a:r>
            <a:r>
              <a:rPr lang="da-DK" sz="1000" b="1" dirty="0">
                <a:latin typeface="Arial Black" panose="020B0604020202020204" pitchFamily="34" charset="0"/>
              </a:rPr>
              <a:t> to </a:t>
            </a:r>
            <a:r>
              <a:rPr lang="da-DK" sz="1000" b="1" dirty="0" err="1">
                <a:latin typeface="Arial Black" panose="020B0604020202020204" pitchFamily="34" charset="0"/>
              </a:rPr>
              <a:t>unhide</a:t>
            </a:r>
            <a:r>
              <a:rPr lang="da-DK" sz="1000" b="1" dirty="0">
                <a:latin typeface="Arial Black" panose="020B0604020202020204" pitchFamily="34" charset="0"/>
              </a:rPr>
              <a:t> slides </a:t>
            </a:r>
            <a:r>
              <a:rPr lang="da-DK" sz="1000" b="1" dirty="0" err="1">
                <a:latin typeface="Arial Black" panose="020B0604020202020204" pitchFamily="34" charset="0"/>
              </a:rPr>
              <a:t>before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starting</a:t>
            </a:r>
            <a:r>
              <a:rPr lang="da-DK" sz="1000" b="1" dirty="0">
                <a:latin typeface="Arial Black" panose="020B0604020202020204" pitchFamily="34" charset="0"/>
              </a:rPr>
              <a:t> the slideshow.</a:t>
            </a:r>
          </a:p>
          <a:p>
            <a:endParaRPr lang="da-DK" sz="1000" b="1" dirty="0">
              <a:latin typeface="Arial Black" panose="020B0604020202020204" pitchFamily="34" charset="0"/>
            </a:endParaRPr>
          </a:p>
          <a:p>
            <a:r>
              <a:rPr lang="da-DK" sz="1000" b="1" dirty="0">
                <a:latin typeface="Arial Black" panose="020B0604020202020204" pitchFamily="34" charset="0"/>
              </a:rPr>
              <a:t>Make sure to </a:t>
            </a:r>
            <a:r>
              <a:rPr lang="da-DK" sz="1000" b="1" dirty="0" err="1">
                <a:latin typeface="Arial Black" panose="020B0604020202020204" pitchFamily="34" charset="0"/>
              </a:rPr>
              <a:t>hide</a:t>
            </a:r>
            <a:r>
              <a:rPr lang="da-DK" sz="1000" b="1" dirty="0">
                <a:latin typeface="Arial Black" panose="020B0604020202020204" pitchFamily="34" charset="0"/>
              </a:rPr>
              <a:t> or delete Slide 1 (</a:t>
            </a:r>
            <a:r>
              <a:rPr lang="da-DK" sz="1000" b="1" dirty="0" err="1">
                <a:latin typeface="Arial Black" panose="020B0604020202020204" pitchFamily="34" charset="0"/>
              </a:rPr>
              <a:t>this</a:t>
            </a:r>
            <a:r>
              <a:rPr lang="da-DK" sz="1000" b="1" dirty="0">
                <a:latin typeface="Arial Black" panose="020B0604020202020204" pitchFamily="34" charset="0"/>
              </a:rPr>
              <a:t> slide) </a:t>
            </a:r>
            <a:r>
              <a:rPr lang="da-DK" sz="1000" b="1" dirty="0" err="1">
                <a:latin typeface="Arial Black" panose="020B0604020202020204" pitchFamily="34" charset="0"/>
              </a:rPr>
              <a:t>before</a:t>
            </a:r>
            <a:r>
              <a:rPr lang="da-DK" sz="1000" b="1" dirty="0">
                <a:latin typeface="Arial Black" panose="020B0604020202020204" pitchFamily="34" charset="0"/>
              </a:rPr>
              <a:t> </a:t>
            </a:r>
            <a:r>
              <a:rPr lang="da-DK" sz="1000" b="1" dirty="0" err="1">
                <a:latin typeface="Arial Black" panose="020B0604020202020204" pitchFamily="34" charset="0"/>
              </a:rPr>
              <a:t>showing</a:t>
            </a:r>
            <a:r>
              <a:rPr lang="da-DK" sz="1000" b="1" dirty="0">
                <a:latin typeface="Arial Black" panose="020B0604020202020204" pitchFamily="34" charset="0"/>
              </a:rPr>
              <a:t> the slideshow.</a:t>
            </a:r>
          </a:p>
          <a:p>
            <a:endParaRPr lang="da-DK" sz="1000" b="1" dirty="0">
              <a:latin typeface="Arial Black" panose="020B0604020202020204" pitchFamily="34" charset="0"/>
            </a:endParaRPr>
          </a:p>
          <a:p>
            <a:r>
              <a:rPr lang="da-DK" sz="1000" b="1" dirty="0" err="1">
                <a:latin typeface="Arial Black" panose="020B0604020202020204" pitchFamily="34" charset="0"/>
              </a:rPr>
              <a:t>Let’s</a:t>
            </a:r>
            <a:r>
              <a:rPr lang="da-DK" sz="1000" b="1" dirty="0">
                <a:latin typeface="Arial Black" panose="020B0604020202020204" pitchFamily="34" charset="0"/>
              </a:rPr>
              <a:t> INTERACT!</a:t>
            </a:r>
          </a:p>
          <a:p>
            <a:endParaRPr lang="da-DK" sz="1000" b="1" dirty="0">
              <a:effectLst/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69E1-A3A9-C837-FB72-6F5FCFA6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D5AD-29B9-3CB9-69F5-FA4765E13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6">
            <a:extLst>
              <a:ext uri="{FF2B5EF4-FFF2-40B4-BE49-F238E27FC236}">
                <a16:creationId xmlns:a16="http://schemas.microsoft.com/office/drawing/2014/main" id="{8BA20F8A-2F3B-1F68-A2F0-A7E2B3FE4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808240-F42F-24BA-4029-F216D6386BD1}"/>
              </a:ext>
            </a:extLst>
          </p:cNvPr>
          <p:cNvSpPr txBox="1"/>
          <p:nvPr/>
        </p:nvSpPr>
        <p:spPr>
          <a:xfrm>
            <a:off x="1494581" y="4541299"/>
            <a:ext cx="68522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200" dirty="0">
                <a:solidFill>
                  <a:schemeClr val="bg1"/>
                </a:solidFill>
              </a:rPr>
              <a:t>Plastic pollution</a:t>
            </a:r>
          </a:p>
          <a:p>
            <a:r>
              <a:rPr lang="da-DK" sz="4000" dirty="0">
                <a:solidFill>
                  <a:schemeClr val="bg1"/>
                </a:solidFill>
              </a:rPr>
              <a:t>- </a:t>
            </a:r>
            <a:r>
              <a:rPr lang="da-DK" sz="4000" dirty="0" err="1">
                <a:solidFill>
                  <a:schemeClr val="bg1"/>
                </a:solidFill>
              </a:rPr>
              <a:t>What</a:t>
            </a:r>
            <a:r>
              <a:rPr lang="da-DK" sz="4000" dirty="0">
                <a:solidFill>
                  <a:schemeClr val="bg1"/>
                </a:solidFill>
              </a:rPr>
              <a:t> </a:t>
            </a:r>
            <a:r>
              <a:rPr lang="da-DK" sz="4000" dirty="0" err="1">
                <a:solidFill>
                  <a:schemeClr val="bg1"/>
                </a:solidFill>
              </a:rPr>
              <a:t>can</a:t>
            </a:r>
            <a:r>
              <a:rPr lang="da-DK" sz="4000" dirty="0">
                <a:solidFill>
                  <a:schemeClr val="bg1"/>
                </a:solidFill>
              </a:rPr>
              <a:t> </a:t>
            </a:r>
            <a:r>
              <a:rPr lang="da-DK" sz="4000" dirty="0" err="1">
                <a:solidFill>
                  <a:schemeClr val="bg1"/>
                </a:solidFill>
              </a:rPr>
              <a:t>you</a:t>
            </a:r>
            <a:r>
              <a:rPr lang="da-DK" sz="4000" dirty="0">
                <a:solidFill>
                  <a:schemeClr val="bg1"/>
                </a:solidFill>
              </a:rPr>
              <a:t> do?</a:t>
            </a:r>
          </a:p>
        </p:txBody>
      </p:sp>
      <p:pic>
        <p:nvPicPr>
          <p:cNvPr id="8" name="Billede 11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342C8974-190D-E802-E31A-AC2F38878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1347" y="5460506"/>
            <a:ext cx="1764000" cy="100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2C5353F-BC20-0FA2-62F1-7C3D8D666C77}"/>
              </a:ext>
            </a:extLst>
          </p:cNvPr>
          <p:cNvGrpSpPr/>
          <p:nvPr/>
        </p:nvGrpSpPr>
        <p:grpSpPr>
          <a:xfrm>
            <a:off x="6182557" y="693565"/>
            <a:ext cx="6094324" cy="3712797"/>
            <a:chOff x="6960822" y="1421909"/>
            <a:chExt cx="6094324" cy="37127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5A8C41-5251-D5E8-3456-FAC94598C4D0}"/>
                </a:ext>
              </a:extLst>
            </p:cNvPr>
            <p:cNvSpPr/>
            <p:nvPr/>
          </p:nvSpPr>
          <p:spPr>
            <a:xfrm>
              <a:off x="8088575" y="1421909"/>
              <a:ext cx="3858914" cy="371279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09C826-E3EC-0DBF-AF94-8E56A06C0C38}"/>
                </a:ext>
              </a:extLst>
            </p:cNvPr>
            <p:cNvSpPr txBox="1"/>
            <p:nvPr/>
          </p:nvSpPr>
          <p:spPr>
            <a:xfrm>
              <a:off x="6960822" y="1754813"/>
              <a:ext cx="6094324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Plastic has </a:t>
              </a:r>
            </a:p>
            <a:p>
              <a:pPr algn="ctr"/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a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number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of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beneficial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</a:t>
              </a:r>
            </a:p>
            <a:p>
              <a:pPr algn="ctr"/>
              <a:r>
                <a:rPr lang="da-DK" sz="2400" b="1" dirty="0">
                  <a:solidFill>
                    <a:srgbClr val="FFFFFF"/>
                  </a:solidFill>
                  <a:latin typeface="MyriadPro-Semibold"/>
                </a:rPr>
                <a:t>p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roperties </a:t>
              </a:r>
              <a:r>
                <a:rPr lang="da-DK" sz="2400" b="0" i="0" u="none" strike="noStrike" baseline="0" dirty="0" err="1">
                  <a:solidFill>
                    <a:srgbClr val="FFFFFF"/>
                  </a:solidFill>
                  <a:latin typeface="MyriadPro-Light"/>
                </a:rPr>
                <a:t>making</a:t>
              </a:r>
              <a:r>
                <a:rPr lang="da-DK" sz="2400" b="0" i="0" u="none" strike="noStrike" baseline="0" dirty="0">
                  <a:solidFill>
                    <a:srgbClr val="FFFFFF"/>
                  </a:solidFill>
                  <a:latin typeface="MyriadPro-Light"/>
                </a:rPr>
                <a:t> it </a:t>
              </a:r>
              <a:r>
                <a:rPr lang="da-DK" sz="2400" b="0" i="0" u="none" strike="noStrike" baseline="0" dirty="0" err="1">
                  <a:solidFill>
                    <a:srgbClr val="FFFFFF"/>
                  </a:solidFill>
                  <a:latin typeface="MyriadPro-Light"/>
                </a:rPr>
                <a:t>widely</a:t>
              </a:r>
              <a:endParaRPr lang="da-DK" sz="2400" b="0" i="0" u="none" strike="noStrike" baseline="0" dirty="0">
                <a:solidFill>
                  <a:srgbClr val="FFFFFF"/>
                </a:solidFill>
                <a:latin typeface="MyriadPro-Light"/>
              </a:endParaRPr>
            </a:p>
            <a:p>
              <a:pPr algn="ctr"/>
              <a:r>
                <a:rPr lang="da-DK" sz="2400" b="0" i="0" u="none" strike="noStrike" baseline="0" dirty="0" err="1">
                  <a:solidFill>
                    <a:srgbClr val="FFFFFF"/>
                  </a:solidFill>
                  <a:latin typeface="MyriadPro-Light"/>
                </a:rPr>
                <a:t>used</a:t>
              </a:r>
              <a:r>
                <a:rPr lang="da-DK" sz="2400" b="0" i="0" u="none" strike="noStrike" baseline="0" dirty="0">
                  <a:solidFill>
                    <a:srgbClr val="FFFFFF"/>
                  </a:solidFill>
                  <a:latin typeface="MyriadPro-Light"/>
                </a:rPr>
                <a:t> for </a:t>
              </a:r>
              <a:r>
                <a:rPr lang="da-DK" sz="2400" b="0" i="0" u="none" strike="noStrike" baseline="0" dirty="0" err="1">
                  <a:solidFill>
                    <a:srgbClr val="FFFFFF"/>
                  </a:solidFill>
                  <a:latin typeface="MyriadPro-Light"/>
                </a:rPr>
                <a:t>many</a:t>
              </a:r>
              <a:r>
                <a:rPr lang="da-DK" sz="2400" b="0" i="0" u="none" strike="noStrike" baseline="0" dirty="0">
                  <a:solidFill>
                    <a:srgbClr val="FFFFFF"/>
                  </a:solidFill>
                  <a:latin typeface="MyriadPro-Light"/>
                </a:rPr>
                <a:t> </a:t>
              </a:r>
              <a:r>
                <a:rPr lang="da-DK" sz="2400" b="0" i="0" u="none" strike="noStrike" baseline="0" dirty="0" err="1">
                  <a:solidFill>
                    <a:srgbClr val="FFFFFF"/>
                  </a:solidFill>
                  <a:latin typeface="MyriadPro-Light"/>
                </a:rPr>
                <a:t>different</a:t>
              </a:r>
              <a:endParaRPr lang="da-DK" sz="2400" b="0" i="0" u="none" strike="noStrike" baseline="0" dirty="0">
                <a:solidFill>
                  <a:srgbClr val="FFFFFF"/>
                </a:solidFill>
                <a:latin typeface="MyriadPro-Light"/>
              </a:endParaRPr>
            </a:p>
            <a:p>
              <a:pPr algn="ctr"/>
              <a:r>
                <a:rPr lang="da-DK" sz="2400" b="0" i="0" u="none" strike="noStrike" baseline="0" dirty="0">
                  <a:solidFill>
                    <a:srgbClr val="FFFFFF"/>
                  </a:solidFill>
                  <a:latin typeface="MyriadPro-Light"/>
                </a:rPr>
                <a:t>purposes </a:t>
              </a:r>
              <a:r>
                <a:rPr lang="da-DK" sz="2400" b="0" i="0" u="none" strike="noStrike" baseline="0" dirty="0" err="1">
                  <a:solidFill>
                    <a:srgbClr val="FFFFFF"/>
                  </a:solidFill>
                  <a:latin typeface="MyriadPro-Light"/>
                </a:rPr>
                <a:t>across</a:t>
              </a:r>
              <a:r>
                <a:rPr lang="da-DK" sz="2400" b="0" i="0" u="none" strike="noStrike" baseline="0" dirty="0">
                  <a:solidFill>
                    <a:srgbClr val="FFFFFF"/>
                  </a:solidFill>
                  <a:latin typeface="MyriadPro-Light"/>
                </a:rPr>
                <a:t> the World, </a:t>
              </a:r>
            </a:p>
            <a:p>
              <a:pPr algn="ctr"/>
              <a:r>
                <a:rPr lang="da-DK" sz="2400" b="0" i="0" u="none" strike="noStrike" baseline="0" dirty="0" err="1">
                  <a:solidFill>
                    <a:srgbClr val="FFFFFF"/>
                  </a:solidFill>
                  <a:latin typeface="MyriadPro-Light"/>
                </a:rPr>
                <a:t>e.g</a:t>
              </a:r>
              <a:r>
                <a:rPr lang="da-DK" sz="2400" b="0" i="0" u="none" strike="noStrike" baseline="0" dirty="0">
                  <a:solidFill>
                    <a:srgbClr val="FFFFFF"/>
                  </a:solidFill>
                  <a:latin typeface="MyriadPro-Light"/>
                </a:rPr>
                <a:t>. 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Light"/>
                </a:rPr>
                <a:t>light-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Light"/>
                </a:rPr>
                <a:t>weight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Light"/>
                </a:rPr>
                <a:t>, durable, </a:t>
              </a:r>
            </a:p>
            <a:p>
              <a:pPr algn="ctr"/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Light"/>
                </a:rPr>
                <a:t>easily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Light"/>
                </a:rPr>
                <a:t>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Light"/>
                </a:rPr>
                <a:t>cleaned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Light"/>
                </a:rPr>
                <a:t> </a:t>
              </a:r>
            </a:p>
            <a:p>
              <a:pPr algn="ctr"/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Light"/>
                </a:rPr>
                <a:t>and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Light"/>
                </a:rPr>
                <a:t>cheap</a:t>
              </a:r>
              <a:endParaRPr lang="da-DK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796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A6DF781-2860-1AA3-FDB0-EF1D9F92D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" y="0"/>
            <a:ext cx="560183" cy="6858000"/>
          </a:xfrm>
          <a:prstGeom prst="rect">
            <a:avLst/>
          </a:prstGeom>
        </p:spPr>
      </p:pic>
      <p:pic>
        <p:nvPicPr>
          <p:cNvPr id="22" name="Picture 21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0C06CDCB-685E-73BA-3A8F-31F67C6AC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41" y="2052320"/>
            <a:ext cx="8486524" cy="4707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F624E8-8F17-4E93-4572-A2B23DA6A159}"/>
              </a:ext>
            </a:extLst>
          </p:cNvPr>
          <p:cNvSpPr txBox="1"/>
          <p:nvPr/>
        </p:nvSpPr>
        <p:spPr>
          <a:xfrm>
            <a:off x="3855393" y="1777752"/>
            <a:ext cx="425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rgbClr val="203864"/>
                </a:solidFill>
              </a:rPr>
              <a:t>Global plastic </a:t>
            </a:r>
            <a:r>
              <a:rPr lang="da-DK" b="1" dirty="0" err="1">
                <a:solidFill>
                  <a:srgbClr val="203864"/>
                </a:solidFill>
              </a:rPr>
              <a:t>waste</a:t>
            </a:r>
            <a:r>
              <a:rPr lang="da-DK" b="1" dirty="0">
                <a:solidFill>
                  <a:srgbClr val="203864"/>
                </a:solidFill>
              </a:rPr>
              <a:t> </a:t>
            </a:r>
            <a:r>
              <a:rPr lang="da-DK" b="1" dirty="0" err="1">
                <a:solidFill>
                  <a:srgbClr val="203864"/>
                </a:solidFill>
              </a:rPr>
              <a:t>production</a:t>
            </a:r>
            <a:r>
              <a:rPr lang="da-DK" b="1" dirty="0">
                <a:solidFill>
                  <a:srgbClr val="203864"/>
                </a:solidFill>
              </a:rPr>
              <a:t> 1950-2015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73A13-CD7D-1BA0-3121-00BC1BF564A5}"/>
              </a:ext>
            </a:extLst>
          </p:cNvPr>
          <p:cNvSpPr txBox="1"/>
          <p:nvPr/>
        </p:nvSpPr>
        <p:spPr>
          <a:xfrm>
            <a:off x="1526438" y="206877"/>
            <a:ext cx="609463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b="1" dirty="0">
                <a:solidFill>
                  <a:schemeClr val="accent1">
                    <a:lumMod val="50000"/>
                  </a:schemeClr>
                </a:solidFill>
              </a:rPr>
              <a:t>Plastic pollution</a:t>
            </a:r>
          </a:p>
          <a:p>
            <a:r>
              <a:rPr lang="da-DK" sz="28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da-DK" sz="2800" b="1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da-DK" sz="2800" b="1" dirty="0">
                <a:solidFill>
                  <a:schemeClr val="accent1">
                    <a:lumMod val="50000"/>
                  </a:schemeClr>
                </a:solidFill>
              </a:rPr>
              <a:t> is the problem?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82F921-725F-1828-7B6F-2873E1A8D576}"/>
              </a:ext>
            </a:extLst>
          </p:cNvPr>
          <p:cNvGrpSpPr/>
          <p:nvPr/>
        </p:nvGrpSpPr>
        <p:grpSpPr>
          <a:xfrm>
            <a:off x="1141641" y="4199669"/>
            <a:ext cx="2448000" cy="2448000"/>
            <a:chOff x="5170904" y="392843"/>
            <a:chExt cx="2448000" cy="2448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3BE527D-4FA9-E246-DA47-0B0F1FBCCF4F}"/>
                </a:ext>
              </a:extLst>
            </p:cNvPr>
            <p:cNvSpPr/>
            <p:nvPr/>
          </p:nvSpPr>
          <p:spPr>
            <a:xfrm>
              <a:off x="5170904" y="392843"/>
              <a:ext cx="2448000" cy="2448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BAFA2A-0D44-AC0A-6E81-53E0CAD75DA7}"/>
                </a:ext>
              </a:extLst>
            </p:cNvPr>
            <p:cNvSpPr txBox="1"/>
            <p:nvPr/>
          </p:nvSpPr>
          <p:spPr>
            <a:xfrm>
              <a:off x="5285517" y="791989"/>
              <a:ext cx="2243876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Worldwide we produce more than 350 million tons of plastic waste per year </a:t>
              </a:r>
              <a:r>
                <a:rPr lang="en-US" sz="14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(&gt;40 kg per person/year)</a:t>
              </a:r>
              <a:endParaRPr lang="en-US" sz="1800" b="0" i="0" u="none" strike="noStrike" baseline="0" dirty="0">
                <a:solidFill>
                  <a:schemeClr val="bg1"/>
                </a:solidFill>
                <a:latin typeface="MyriadPro-Regular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74B97E-A01B-2E12-86F3-B71550DCD36F}"/>
              </a:ext>
            </a:extLst>
          </p:cNvPr>
          <p:cNvGrpSpPr/>
          <p:nvPr/>
        </p:nvGrpSpPr>
        <p:grpSpPr>
          <a:xfrm>
            <a:off x="8616900" y="163533"/>
            <a:ext cx="2952000" cy="2952000"/>
            <a:chOff x="8922589" y="567800"/>
            <a:chExt cx="2952000" cy="2952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2414BD-FEE0-9901-A1DF-E699C6C14E76}"/>
                </a:ext>
              </a:extLst>
            </p:cNvPr>
            <p:cNvSpPr/>
            <p:nvPr/>
          </p:nvSpPr>
          <p:spPr>
            <a:xfrm>
              <a:off x="8922589" y="567800"/>
              <a:ext cx="2952000" cy="295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1C91F2-3682-6965-42BC-3A01A522772A}"/>
                </a:ext>
              </a:extLst>
            </p:cNvPr>
            <p:cNvSpPr txBox="1"/>
            <p:nvPr/>
          </p:nvSpPr>
          <p:spPr>
            <a:xfrm>
              <a:off x="9077965" y="1086517"/>
              <a:ext cx="2641248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Globally less than </a:t>
              </a:r>
            </a:p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10% is recycled, </a:t>
              </a:r>
            </a:p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50% ends up in landfills, </a:t>
              </a:r>
            </a:p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19% is incinerated and </a:t>
              </a:r>
            </a:p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22% does not reach public waste handling systems</a:t>
              </a:r>
              <a:endParaRPr lang="da-DK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0BF625-B1B3-46B9-B50F-86B24FAB1341}"/>
              </a:ext>
            </a:extLst>
          </p:cNvPr>
          <p:cNvGrpSpPr/>
          <p:nvPr/>
        </p:nvGrpSpPr>
        <p:grpSpPr>
          <a:xfrm>
            <a:off x="372134" y="1713599"/>
            <a:ext cx="2340000" cy="2340000"/>
            <a:chOff x="684963" y="1102290"/>
            <a:chExt cx="2340000" cy="2340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C53B314-678E-F473-876D-99F5BF862E21}"/>
                </a:ext>
              </a:extLst>
            </p:cNvPr>
            <p:cNvSpPr/>
            <p:nvPr/>
          </p:nvSpPr>
          <p:spPr>
            <a:xfrm>
              <a:off x="684963" y="1102290"/>
              <a:ext cx="2340000" cy="234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CDD74B-F27C-85E6-3784-2ECEA425BC05}"/>
                </a:ext>
              </a:extLst>
            </p:cNvPr>
            <p:cNvSpPr txBox="1"/>
            <p:nvPr/>
          </p:nvSpPr>
          <p:spPr>
            <a:xfrm>
              <a:off x="705059" y="1535775"/>
              <a:ext cx="2268416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Around 40% of </a:t>
              </a:r>
            </a:p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plastic products are garbage after less than a month </a:t>
              </a:r>
            </a:p>
            <a:p>
              <a:pPr algn="ctr"/>
              <a:r>
                <a:rPr lang="en-US" sz="14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(i.e. single use plastics)</a:t>
              </a:r>
              <a:endParaRPr lang="da-DK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308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pile of garbage on a hill&#10;&#10;Description automatically generated">
            <a:extLst>
              <a:ext uri="{FF2B5EF4-FFF2-40B4-BE49-F238E27FC236}">
                <a16:creationId xmlns:a16="http://schemas.microsoft.com/office/drawing/2014/main" id="{E4D15669-944F-0C1E-AF3E-3C37EA989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19BD53-202C-1D32-EFC5-2AC7C2EDE7FD}"/>
              </a:ext>
            </a:extLst>
          </p:cNvPr>
          <p:cNvSpPr txBox="1"/>
          <p:nvPr/>
        </p:nvSpPr>
        <p:spPr>
          <a:xfrm>
            <a:off x="7355393" y="37450"/>
            <a:ext cx="473277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3600" b="1" i="0" u="none" strike="noStrike" baseline="0" dirty="0">
                <a:solidFill>
                  <a:srgbClr val="3A3268"/>
                </a:solidFill>
                <a:latin typeface="MyriadPro-Bold"/>
              </a:rPr>
              <a:t>Dump site </a:t>
            </a:r>
            <a:r>
              <a:rPr lang="da-DK" sz="2200" b="1" i="0" u="none" strike="noStrike" baseline="0" dirty="0">
                <a:solidFill>
                  <a:srgbClr val="3A3268"/>
                </a:solidFill>
                <a:latin typeface="MyriadPro-Bold"/>
              </a:rPr>
              <a:t>from </a:t>
            </a:r>
            <a:r>
              <a:rPr lang="da-DK" sz="2200" b="1" i="0" u="none" strike="noStrike" baseline="0" dirty="0" err="1">
                <a:solidFill>
                  <a:srgbClr val="3A3268"/>
                </a:solidFill>
                <a:latin typeface="MyriadPro-Bold"/>
              </a:rPr>
              <a:t>where</a:t>
            </a:r>
            <a:r>
              <a:rPr lang="da-DK" sz="2200" b="1" i="0" u="none" strike="noStrike" baseline="0" dirty="0">
                <a:solidFill>
                  <a:srgbClr val="3A3268"/>
                </a:solidFill>
                <a:latin typeface="MyriadPro-Bold"/>
              </a:rPr>
              <a:t> plastic </a:t>
            </a:r>
            <a:r>
              <a:rPr lang="da-DK" sz="2200" b="1" i="0" u="none" strike="noStrike" baseline="0" dirty="0" err="1">
                <a:solidFill>
                  <a:srgbClr val="3A3268"/>
                </a:solidFill>
                <a:latin typeface="MyriadPro-Bold"/>
              </a:rPr>
              <a:t>can</a:t>
            </a:r>
            <a:r>
              <a:rPr lang="da-DK" sz="2200" b="1" i="0" u="none" strike="noStrike" baseline="0" dirty="0">
                <a:solidFill>
                  <a:srgbClr val="3A3268"/>
                </a:solidFill>
                <a:latin typeface="MyriadPro-Bold"/>
              </a:rPr>
              <a:t> </a:t>
            </a:r>
            <a:r>
              <a:rPr lang="da-DK" sz="2200" b="1" i="0" u="none" strike="noStrike" baseline="0" dirty="0" err="1">
                <a:solidFill>
                  <a:srgbClr val="3A3268"/>
                </a:solidFill>
                <a:latin typeface="MyriadPro-Bold"/>
              </a:rPr>
              <a:t>spread</a:t>
            </a:r>
            <a:r>
              <a:rPr lang="da-DK" sz="2200" b="1" i="0" u="none" strike="noStrike" baseline="0" dirty="0">
                <a:solidFill>
                  <a:srgbClr val="3A3268"/>
                </a:solidFill>
                <a:latin typeface="MyriadPro-Bold"/>
              </a:rPr>
              <a:t> to the </a:t>
            </a:r>
            <a:r>
              <a:rPr lang="da-DK" sz="2200" b="1" i="0" u="none" strike="noStrike" baseline="0" dirty="0" err="1">
                <a:solidFill>
                  <a:srgbClr val="3A3268"/>
                </a:solidFill>
                <a:latin typeface="MyriadPro-Bold"/>
              </a:rPr>
              <a:t>natural</a:t>
            </a:r>
            <a:r>
              <a:rPr lang="da-DK" sz="2200" b="1" i="0" u="none" strike="noStrike" baseline="0" dirty="0">
                <a:solidFill>
                  <a:srgbClr val="3A3268"/>
                </a:solidFill>
                <a:latin typeface="MyriadPro-Bold"/>
              </a:rPr>
              <a:t> </a:t>
            </a:r>
            <a:r>
              <a:rPr lang="da-DK" sz="2200" b="1" i="0" u="none" strike="noStrike" baseline="0" dirty="0" err="1">
                <a:solidFill>
                  <a:srgbClr val="3A3268"/>
                </a:solidFill>
                <a:latin typeface="MyriadPro-Bold"/>
              </a:rPr>
              <a:t>environment</a:t>
            </a:r>
            <a:endParaRPr lang="da-DK" sz="2200" dirty="0">
              <a:solidFill>
                <a:srgbClr val="3A326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C2B796-020E-E8A8-774C-F0331DCE3D78}"/>
              </a:ext>
            </a:extLst>
          </p:cNvPr>
          <p:cNvSpPr/>
          <p:nvPr/>
        </p:nvSpPr>
        <p:spPr>
          <a:xfrm>
            <a:off x="7124492" y="0"/>
            <a:ext cx="122665" cy="2442117"/>
          </a:xfrm>
          <a:prstGeom prst="rect">
            <a:avLst/>
          </a:prstGeom>
          <a:gradFill flip="none" rotWithShape="1">
            <a:gsLst>
              <a:gs pos="54000">
                <a:srgbClr val="CFA53C"/>
              </a:gs>
              <a:gs pos="32000">
                <a:srgbClr val="6E8225"/>
              </a:gs>
              <a:gs pos="10000">
                <a:srgbClr val="6C95BD"/>
              </a:gs>
              <a:gs pos="75000">
                <a:srgbClr val="FA5A5D"/>
              </a:gs>
              <a:gs pos="92000">
                <a:srgbClr val="572D2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F45DC-A793-FE83-5852-A61BA9A4E112}"/>
              </a:ext>
            </a:extLst>
          </p:cNvPr>
          <p:cNvSpPr txBox="1"/>
          <p:nvPr/>
        </p:nvSpPr>
        <p:spPr>
          <a:xfrm rot="16200000">
            <a:off x="91732" y="6135270"/>
            <a:ext cx="1168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chemeClr val="bg1">
                    <a:lumMod val="65000"/>
                  </a:schemeClr>
                </a:solidFill>
              </a:rPr>
              <a:t>Maria Granberg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5DC115-797C-E33E-FED8-7C7FC9FA7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" y="0"/>
            <a:ext cx="560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63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B270528-FA77-B65C-6F03-6A57A8BB0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018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6724F9-57FB-1273-7336-A5539620E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5" t="15354"/>
          <a:stretch/>
        </p:blipFill>
        <p:spPr>
          <a:xfrm>
            <a:off x="2529840" y="2110154"/>
            <a:ext cx="9662160" cy="47478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AA17C4-9F98-36F3-BCCC-D01C849EB963}"/>
              </a:ext>
            </a:extLst>
          </p:cNvPr>
          <p:cNvSpPr/>
          <p:nvPr/>
        </p:nvSpPr>
        <p:spPr>
          <a:xfrm>
            <a:off x="2070965" y="2377914"/>
            <a:ext cx="6471139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41455A-409F-1FB6-3696-0C0D83F6F58A}"/>
              </a:ext>
            </a:extLst>
          </p:cNvPr>
          <p:cNvGrpSpPr/>
          <p:nvPr/>
        </p:nvGrpSpPr>
        <p:grpSpPr>
          <a:xfrm>
            <a:off x="-165897" y="3037513"/>
            <a:ext cx="2808000" cy="2808000"/>
            <a:chOff x="415535" y="1366575"/>
            <a:chExt cx="2808000" cy="2808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309618C-05C9-B829-AD7E-5972E021A3C7}"/>
                </a:ext>
              </a:extLst>
            </p:cNvPr>
            <p:cNvSpPr/>
            <p:nvPr/>
          </p:nvSpPr>
          <p:spPr>
            <a:xfrm>
              <a:off x="415535" y="1366575"/>
              <a:ext cx="2808000" cy="2808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9DC694-8794-25DE-9BAA-783E857EEE6B}"/>
                </a:ext>
              </a:extLst>
            </p:cNvPr>
            <p:cNvSpPr txBox="1"/>
            <p:nvPr/>
          </p:nvSpPr>
          <p:spPr>
            <a:xfrm>
              <a:off x="699518" y="1480794"/>
              <a:ext cx="2234603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Once it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MyriadPro-Regular"/>
                </a:rPr>
                <a:t>d</a:t>
              </a:r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egrades into micro or nano particles, it is </a:t>
              </a:r>
              <a:r>
                <a:rPr lang="en-US" sz="1800" b="1" i="0" u="none" strike="noStrike" baseline="0" dirty="0">
                  <a:solidFill>
                    <a:schemeClr val="bg1"/>
                  </a:solidFill>
                  <a:latin typeface="MyriadPro-Regular"/>
                </a:rPr>
                <a:t>virtually impossible to remove from the natural environment</a:t>
              </a:r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 and could stay there for decades to millennia</a:t>
              </a:r>
              <a:endParaRPr lang="da-DK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C7EE721-ED22-0E75-0A29-5CACF384F39A}"/>
              </a:ext>
            </a:extLst>
          </p:cNvPr>
          <p:cNvSpPr txBox="1"/>
          <p:nvPr/>
        </p:nvSpPr>
        <p:spPr>
          <a:xfrm>
            <a:off x="1217525" y="615143"/>
            <a:ext cx="11290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baseline="0" dirty="0">
                <a:solidFill>
                  <a:srgbClr val="004078"/>
                </a:solidFill>
                <a:latin typeface="MyriadPro-Regular"/>
              </a:rPr>
              <a:t>Most plastic types do not decompose</a:t>
            </a:r>
            <a:r>
              <a:rPr lang="en-US" sz="2000" b="1" i="0" u="none" strike="noStrike" baseline="0" dirty="0">
                <a:solidFill>
                  <a:srgbClr val="004078"/>
                </a:solidFill>
                <a:latin typeface="MyriadPro-Regular"/>
              </a:rPr>
              <a:t>, </a:t>
            </a:r>
          </a:p>
          <a:p>
            <a:r>
              <a:rPr lang="en-US" sz="2000" b="1" i="0" u="none" strike="noStrike" baseline="0" dirty="0">
                <a:solidFill>
                  <a:srgbClr val="004078"/>
                </a:solidFill>
                <a:latin typeface="MyriadPro-Regular"/>
              </a:rPr>
              <a:t>but will break down over time into smaller </a:t>
            </a:r>
            <a:r>
              <a:rPr lang="da-DK" sz="2000" b="1" i="0" u="none" strike="noStrike" baseline="0" dirty="0">
                <a:solidFill>
                  <a:srgbClr val="004078"/>
                </a:solidFill>
                <a:latin typeface="MyriadPro-Regular"/>
              </a:rPr>
              <a:t>and smaller </a:t>
            </a:r>
            <a:r>
              <a:rPr lang="da-DK" sz="2000" b="1" i="0" u="none" strike="noStrike" baseline="0" dirty="0" err="1">
                <a:solidFill>
                  <a:srgbClr val="004078"/>
                </a:solidFill>
                <a:latin typeface="MyriadPro-Regular"/>
              </a:rPr>
              <a:t>particles</a:t>
            </a:r>
            <a:r>
              <a:rPr lang="da-DK" sz="2000" b="1" i="0" u="none" strike="noStrike" baseline="0" dirty="0">
                <a:solidFill>
                  <a:srgbClr val="004078"/>
                </a:solidFill>
                <a:latin typeface="MyriadPro-Regular"/>
              </a:rPr>
              <a:t>:</a:t>
            </a:r>
            <a:r>
              <a:rPr lang="da-DK" sz="2000" b="0" i="0" u="none" strike="noStrike" baseline="0" dirty="0">
                <a:solidFill>
                  <a:srgbClr val="004078"/>
                </a:solidFill>
                <a:latin typeface="MyriadPro-Regular"/>
              </a:rPr>
              <a:t> </a:t>
            </a:r>
          </a:p>
          <a:p>
            <a:r>
              <a:rPr lang="da-DK" sz="2000" b="0" i="0" u="none" strike="noStrike" baseline="0" dirty="0">
                <a:solidFill>
                  <a:schemeClr val="accent1"/>
                </a:solidFill>
                <a:latin typeface="MyriadPro-Regular"/>
              </a:rPr>
              <a:t>Macro (&gt; 5 mm)       </a:t>
            </a:r>
            <a:r>
              <a:rPr lang="da-DK" sz="2000" dirty="0">
                <a:solidFill>
                  <a:schemeClr val="accent1"/>
                </a:solidFill>
                <a:latin typeface="MyriadPro-Regular"/>
              </a:rPr>
              <a:t>    </a:t>
            </a:r>
            <a:r>
              <a:rPr lang="da-DK" sz="2000" b="0" i="0" u="none" strike="noStrike" baseline="0" dirty="0">
                <a:solidFill>
                  <a:schemeClr val="accent1"/>
                </a:solidFill>
                <a:latin typeface="MyriadPro-Regular"/>
              </a:rPr>
              <a:t> Micro (&lt; 5 mm)            </a:t>
            </a:r>
            <a:r>
              <a:rPr lang="da-DK" sz="2000" dirty="0">
                <a:solidFill>
                  <a:schemeClr val="accent1"/>
                </a:solidFill>
                <a:latin typeface="MyriadPro-Regular"/>
              </a:rPr>
              <a:t>N</a:t>
            </a:r>
            <a:r>
              <a:rPr lang="da-DK" sz="2000" b="0" i="0" u="none" strike="noStrike" baseline="0" dirty="0">
                <a:solidFill>
                  <a:schemeClr val="accent1"/>
                </a:solidFill>
                <a:latin typeface="MyriadPro-Regular"/>
              </a:rPr>
              <a:t>ano (&lt; 1 </a:t>
            </a:r>
            <a:r>
              <a:rPr lang="el-GR" sz="2000" b="0" i="0" u="none" strike="noStrike" baseline="0" dirty="0">
                <a:solidFill>
                  <a:schemeClr val="accent1"/>
                </a:solidFill>
                <a:latin typeface="MyriadPro-Regular"/>
              </a:rPr>
              <a:t>μ</a:t>
            </a:r>
            <a:r>
              <a:rPr lang="da-DK" sz="2000" b="0" i="0" u="none" strike="noStrike" baseline="0" dirty="0">
                <a:solidFill>
                  <a:schemeClr val="accent1"/>
                </a:solidFill>
                <a:latin typeface="MyriadPro-Regular"/>
              </a:rPr>
              <a:t>m)</a:t>
            </a:r>
            <a:endParaRPr lang="da-DK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259AE6-5824-F76D-791E-E4DC5E8466BF}"/>
              </a:ext>
            </a:extLst>
          </p:cNvPr>
          <p:cNvSpPr/>
          <p:nvPr/>
        </p:nvSpPr>
        <p:spPr>
          <a:xfrm>
            <a:off x="1217525" y="6394685"/>
            <a:ext cx="6471139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759EA-CCD6-AEF5-287D-2EA8FFF663EC}"/>
              </a:ext>
            </a:extLst>
          </p:cNvPr>
          <p:cNvSpPr txBox="1"/>
          <p:nvPr/>
        </p:nvSpPr>
        <p:spPr>
          <a:xfrm>
            <a:off x="2709589" y="2436433"/>
            <a:ext cx="50932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203864"/>
                </a:solidFill>
              </a:rPr>
              <a:t>Plastic </a:t>
            </a:r>
            <a:r>
              <a:rPr lang="da-DK" sz="2000" b="1" dirty="0" err="1">
                <a:solidFill>
                  <a:srgbClr val="203864"/>
                </a:solidFill>
              </a:rPr>
              <a:t>degradation</a:t>
            </a:r>
            <a:r>
              <a:rPr lang="da-DK" sz="2000" b="1" dirty="0">
                <a:solidFill>
                  <a:srgbClr val="203864"/>
                </a:solidFill>
              </a:rPr>
              <a:t> times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9E9373-79B5-3821-B90F-9F6DA9318159}"/>
              </a:ext>
            </a:extLst>
          </p:cNvPr>
          <p:cNvCxnSpPr/>
          <p:nvPr/>
        </p:nvCxnSpPr>
        <p:spPr>
          <a:xfrm>
            <a:off x="3127140" y="1607601"/>
            <a:ext cx="412595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8A4A13-DBB5-D029-2F07-DEAC6BFDC4B8}"/>
              </a:ext>
            </a:extLst>
          </p:cNvPr>
          <p:cNvCxnSpPr/>
          <p:nvPr/>
        </p:nvCxnSpPr>
        <p:spPr>
          <a:xfrm>
            <a:off x="5407226" y="1607601"/>
            <a:ext cx="412595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965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ucket of fishing nets on a rocky beach&#10;&#10;Description automatically generated">
            <a:extLst>
              <a:ext uri="{FF2B5EF4-FFF2-40B4-BE49-F238E27FC236}">
                <a16:creationId xmlns:a16="http://schemas.microsoft.com/office/drawing/2014/main" id="{EBC817BF-76F7-161F-389E-6AF529BB9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12172" b="433"/>
          <a:stretch/>
        </p:blipFill>
        <p:spPr>
          <a:xfrm>
            <a:off x="-115905" y="0"/>
            <a:ext cx="12306229" cy="6888143"/>
          </a:xfrm>
          <a:prstGeom prst="rect">
            <a:avLst/>
          </a:prstGeom>
        </p:spPr>
      </p:pic>
      <p:pic>
        <p:nvPicPr>
          <p:cNvPr id="12" name="Picture 11" descr="A close-up of a plate of food&#10;&#10;Description automatically generated">
            <a:extLst>
              <a:ext uri="{FF2B5EF4-FFF2-40B4-BE49-F238E27FC236}">
                <a16:creationId xmlns:a16="http://schemas.microsoft.com/office/drawing/2014/main" id="{336EFA95-2052-7D42-7DC1-6C0E08EF36D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t="55" r="16387" b="-55"/>
          <a:stretch/>
        </p:blipFill>
        <p:spPr>
          <a:xfrm>
            <a:off x="7233216" y="311500"/>
            <a:ext cx="4501021" cy="4515814"/>
          </a:xfrm>
          <a:prstGeom prst="ellipse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47F26E4-A506-EE4C-1915-2887FD995A6D}"/>
              </a:ext>
            </a:extLst>
          </p:cNvPr>
          <p:cNvGrpSpPr/>
          <p:nvPr/>
        </p:nvGrpSpPr>
        <p:grpSpPr>
          <a:xfrm>
            <a:off x="825879" y="3370194"/>
            <a:ext cx="3240000" cy="3240000"/>
            <a:chOff x="802874" y="311500"/>
            <a:chExt cx="3240000" cy="3240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4D10CA1-42A3-350D-C4E1-FB733175A69D}"/>
                </a:ext>
              </a:extLst>
            </p:cNvPr>
            <p:cNvSpPr/>
            <p:nvPr/>
          </p:nvSpPr>
          <p:spPr>
            <a:xfrm>
              <a:off x="802874" y="311500"/>
              <a:ext cx="3240000" cy="324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1ECB7DF-C319-3923-3851-8B71D3FA114B}"/>
                </a:ext>
              </a:extLst>
            </p:cNvPr>
            <p:cNvSpPr txBox="1"/>
            <p:nvPr/>
          </p:nvSpPr>
          <p:spPr>
            <a:xfrm>
              <a:off x="1024487" y="647364"/>
              <a:ext cx="2808000" cy="2492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u="none" strike="noStrike" baseline="0" dirty="0">
                  <a:solidFill>
                    <a:schemeClr val="bg1"/>
                  </a:solidFill>
                  <a:latin typeface="MyriadPro-Regular"/>
                </a:rPr>
                <a:t>Plastic impacts </a:t>
              </a:r>
              <a:endParaRPr lang="en-US" sz="2400" b="1" dirty="0">
                <a:solidFill>
                  <a:schemeClr val="bg1"/>
                </a:solidFill>
                <a:latin typeface="MyriadPro-Regular"/>
              </a:endParaRPr>
            </a:p>
            <a:p>
              <a:pPr algn="ctr"/>
              <a:r>
                <a:rPr lang="en-US" sz="2400" b="1" i="0" u="none" strike="noStrike" baseline="0" dirty="0">
                  <a:solidFill>
                    <a:schemeClr val="bg1"/>
                  </a:solidFill>
                  <a:latin typeface="MyriadPro-Regular"/>
                </a:rPr>
                <a:t>Climate Change </a:t>
              </a:r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through the extraction of oil and gas for plastic and </a:t>
              </a:r>
            </a:p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the energy used in the transport, production and waste handling phases </a:t>
              </a:r>
              <a:r>
                <a:rPr lang="en-US" sz="16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(recycling and disposal)</a:t>
              </a:r>
              <a:endParaRPr lang="en-US" sz="1800" b="0" i="0" u="none" strike="noStrike" baseline="0" dirty="0">
                <a:solidFill>
                  <a:schemeClr val="bg1"/>
                </a:solidFill>
                <a:latin typeface="MyriadPro-Regular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5A3F53-634A-4A12-7411-34C14CB846F0}"/>
              </a:ext>
            </a:extLst>
          </p:cNvPr>
          <p:cNvGrpSpPr/>
          <p:nvPr/>
        </p:nvGrpSpPr>
        <p:grpSpPr>
          <a:xfrm>
            <a:off x="8926237" y="3820213"/>
            <a:ext cx="2808000" cy="2808000"/>
            <a:chOff x="6791687" y="3965311"/>
            <a:chExt cx="2808000" cy="2808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F1E429D-4519-5F14-DABB-A954A3CF92EA}"/>
                </a:ext>
              </a:extLst>
            </p:cNvPr>
            <p:cNvSpPr/>
            <p:nvPr/>
          </p:nvSpPr>
          <p:spPr>
            <a:xfrm>
              <a:off x="6791687" y="3965311"/>
              <a:ext cx="2808000" cy="2808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3149C6-163C-428C-1E5E-FE83BBA3C87F}"/>
                </a:ext>
              </a:extLst>
            </p:cNvPr>
            <p:cNvSpPr txBox="1"/>
            <p:nvPr/>
          </p:nvSpPr>
          <p:spPr>
            <a:xfrm>
              <a:off x="6848289" y="4236790"/>
              <a:ext cx="2714891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u="none" strike="noStrike" baseline="0" dirty="0">
                  <a:solidFill>
                    <a:schemeClr val="bg1"/>
                  </a:solidFill>
                  <a:latin typeface="MyriadPro-Regular"/>
                </a:rPr>
                <a:t>Plastics </a:t>
              </a:r>
            </a:p>
            <a:p>
              <a:pPr algn="ctr"/>
              <a:r>
                <a:rPr lang="en-US" sz="2400" b="1" i="0" u="none" strike="noStrike" baseline="0" dirty="0">
                  <a:solidFill>
                    <a:schemeClr val="bg1"/>
                  </a:solidFill>
                  <a:latin typeface="MyriadPro-Regular"/>
                </a:rPr>
                <a:t>physically </a:t>
              </a:r>
            </a:p>
            <a:p>
              <a:pPr algn="ctr"/>
              <a:r>
                <a:rPr lang="en-US" sz="2400" b="1" i="0" u="none" strike="noStrike" baseline="0" dirty="0">
                  <a:solidFill>
                    <a:schemeClr val="bg1"/>
                  </a:solidFill>
                  <a:latin typeface="MyriadPro-Regular"/>
                </a:rPr>
                <a:t>affect species</a:t>
              </a:r>
              <a:r>
                <a:rPr lang="en-US" sz="24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 </a:t>
              </a:r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by entanglement or ingestion, </a:t>
              </a:r>
            </a:p>
            <a:p>
              <a:pPr algn="ctr"/>
              <a:r>
                <a:rPr lang="en-US" sz="16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e.g. blocking airways and digestive tracts or filling stomachs</a:t>
              </a:r>
              <a:endParaRPr lang="da-DK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AF0427-42F4-E3E2-6D66-4D22D584395D}"/>
              </a:ext>
            </a:extLst>
          </p:cNvPr>
          <p:cNvGrpSpPr/>
          <p:nvPr/>
        </p:nvGrpSpPr>
        <p:grpSpPr>
          <a:xfrm>
            <a:off x="101469" y="308870"/>
            <a:ext cx="2808000" cy="2808000"/>
            <a:chOff x="2551282" y="3812910"/>
            <a:chExt cx="2808000" cy="2808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7F97941-3F74-8E46-106C-DD9DC109A602}"/>
                </a:ext>
              </a:extLst>
            </p:cNvPr>
            <p:cNvSpPr/>
            <p:nvPr/>
          </p:nvSpPr>
          <p:spPr>
            <a:xfrm>
              <a:off x="2551282" y="3812910"/>
              <a:ext cx="2808000" cy="2808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E06429-65C4-841C-1888-99A7088825E6}"/>
                </a:ext>
              </a:extLst>
            </p:cNvPr>
            <p:cNvSpPr txBox="1"/>
            <p:nvPr/>
          </p:nvSpPr>
          <p:spPr>
            <a:xfrm>
              <a:off x="2762046" y="4031389"/>
              <a:ext cx="2402787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i="0" u="none" strike="noStrike" baseline="0" dirty="0">
                  <a:solidFill>
                    <a:schemeClr val="bg1"/>
                  </a:solidFill>
                  <a:latin typeface="MyriadPro-Regular"/>
                </a:rPr>
                <a:t>Plastics </a:t>
              </a:r>
            </a:p>
            <a:p>
              <a:pPr algn="ctr"/>
              <a:r>
                <a:rPr lang="en-US" sz="2200" b="1" i="0" u="none" strike="noStrike" baseline="0" dirty="0">
                  <a:solidFill>
                    <a:schemeClr val="bg1"/>
                  </a:solidFill>
                  <a:latin typeface="MyriadPro-Regular"/>
                </a:rPr>
                <a:t>affect ecosystems </a:t>
              </a:r>
            </a:p>
            <a:p>
              <a:pPr algn="ctr"/>
              <a:r>
                <a:rPr lang="en-US" sz="2200" b="1" i="0" u="none" strike="noStrike" baseline="0" dirty="0">
                  <a:solidFill>
                    <a:schemeClr val="bg1"/>
                  </a:solidFill>
                  <a:latin typeface="MyriadPro-Regular"/>
                </a:rPr>
                <a:t>and human health </a:t>
              </a:r>
              <a:r>
                <a:rPr lang="en-US" sz="18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by spreading hazardous chemical additives </a:t>
              </a:r>
              <a:r>
                <a:rPr lang="en-US" sz="16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with implications for, e.g. reproduction and early development</a:t>
              </a:r>
              <a:endParaRPr lang="en-US" sz="1800" b="0" i="0" u="none" strike="noStrike" baseline="0" dirty="0">
                <a:solidFill>
                  <a:schemeClr val="bg1"/>
                </a:solidFill>
                <a:latin typeface="MyriadPro-Regular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D90564F-E014-13BA-223E-1B3CEA12F456}"/>
              </a:ext>
            </a:extLst>
          </p:cNvPr>
          <p:cNvSpPr txBox="1"/>
          <p:nvPr/>
        </p:nvSpPr>
        <p:spPr>
          <a:xfrm>
            <a:off x="9528330" y="680229"/>
            <a:ext cx="20629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/>
              <a:t>Plastic </a:t>
            </a:r>
            <a:r>
              <a:rPr lang="da-DK" sz="1400" b="1" dirty="0" err="1"/>
              <a:t>found</a:t>
            </a:r>
            <a:r>
              <a:rPr lang="da-DK" sz="1400" b="1" dirty="0"/>
              <a:t> </a:t>
            </a:r>
          </a:p>
          <a:p>
            <a:r>
              <a:rPr lang="da-DK" sz="1400" b="1" dirty="0"/>
              <a:t>in </a:t>
            </a:r>
            <a:r>
              <a:rPr lang="da-DK" sz="1400" b="1" dirty="0" err="1"/>
              <a:t>stomach</a:t>
            </a:r>
            <a:r>
              <a:rPr lang="da-DK" sz="1400" b="1" dirty="0"/>
              <a:t> of</a:t>
            </a:r>
          </a:p>
          <a:p>
            <a:r>
              <a:rPr lang="da-DK" dirty="0"/>
              <a:t>Northern </a:t>
            </a:r>
            <a:r>
              <a:rPr lang="da-DK" dirty="0" err="1"/>
              <a:t>Fulmar</a:t>
            </a:r>
            <a:endParaRPr lang="da-DK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06D573-E1C9-5BA9-A832-0DB80CB3155E}"/>
              </a:ext>
            </a:extLst>
          </p:cNvPr>
          <p:cNvSpPr txBox="1"/>
          <p:nvPr/>
        </p:nvSpPr>
        <p:spPr>
          <a:xfrm rot="16200000">
            <a:off x="-1633236" y="5125841"/>
            <a:ext cx="3266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Marie F. Arndal (</a:t>
            </a:r>
            <a:r>
              <a:rPr lang="da-DK" sz="1200" dirty="0" err="1">
                <a:solidFill>
                  <a:schemeClr val="bg1"/>
                </a:solidFill>
              </a:rPr>
              <a:t>inserted</a:t>
            </a:r>
            <a:r>
              <a:rPr lang="da-DK" sz="1200" dirty="0">
                <a:solidFill>
                  <a:schemeClr val="bg1"/>
                </a:solidFill>
              </a:rPr>
              <a:t>), Maria Granberg (large)</a:t>
            </a:r>
          </a:p>
        </p:txBody>
      </p:sp>
    </p:spTree>
    <p:extLst>
      <p:ext uri="{BB962C8B-B14F-4D97-AF65-F5344CB8AC3E}">
        <p14:creationId xmlns:p14="http://schemas.microsoft.com/office/powerpoint/2010/main" val="1225825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0">
            <a:extLst>
              <a:ext uri="{FF2B5EF4-FFF2-40B4-BE49-F238E27FC236}">
                <a16:creationId xmlns:a16="http://schemas.microsoft.com/office/drawing/2014/main" id="{3CD73499-325F-7845-A472-E9C52E0AE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Billede 11" descr="Et billede, der indeholder Font/skrifttype, Grafik, grafisk design, logo&#10;&#10;Automatisk genereret beskrivelse">
            <a:extLst>
              <a:ext uri="{FF2B5EF4-FFF2-40B4-BE49-F238E27FC236}">
                <a16:creationId xmlns:a16="http://schemas.microsoft.com/office/drawing/2014/main" id="{45728CBA-F003-3E40-BBCD-CDFC3370B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58" y="5736486"/>
            <a:ext cx="1449889" cy="828508"/>
          </a:xfrm>
          <a:prstGeom prst="rect">
            <a:avLst/>
          </a:prstGeom>
        </p:spPr>
      </p:pic>
      <p:sp>
        <p:nvSpPr>
          <p:cNvPr id="18" name="Tekstfelt 12">
            <a:extLst>
              <a:ext uri="{FF2B5EF4-FFF2-40B4-BE49-F238E27FC236}">
                <a16:creationId xmlns:a16="http://schemas.microsoft.com/office/drawing/2014/main" id="{F8675CF5-4206-9445-AEEC-DC071B11316D}"/>
              </a:ext>
            </a:extLst>
          </p:cNvPr>
          <p:cNvSpPr txBox="1"/>
          <p:nvPr/>
        </p:nvSpPr>
        <p:spPr>
          <a:xfrm>
            <a:off x="10806546" y="6420018"/>
            <a:ext cx="9889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800" dirty="0">
                <a:effectLst/>
                <a:latin typeface="Arial" panose="020B0604020202020204" pitchFamily="34" charset="0"/>
              </a:rPr>
              <a:t>PAGE </a:t>
            </a:r>
            <a:r>
              <a:rPr lang="da-DK" sz="800" b="1" dirty="0">
                <a:effectLst/>
                <a:latin typeface="Arial Black" panose="020B0604020202020204" pitchFamily="34" charset="0"/>
              </a:rPr>
              <a:t>25</a:t>
            </a:r>
            <a:r>
              <a:rPr lang="da-DK" sz="800" dirty="0">
                <a:effectLst/>
                <a:latin typeface="Arial" panose="020B0604020202020204" pitchFamily="34" charset="0"/>
              </a:rPr>
              <a:t> of 27</a:t>
            </a:r>
          </a:p>
        </p:txBody>
      </p:sp>
      <p:sp>
        <p:nvSpPr>
          <p:cNvPr id="20" name="Tekstfelt 14">
            <a:extLst>
              <a:ext uri="{FF2B5EF4-FFF2-40B4-BE49-F238E27FC236}">
                <a16:creationId xmlns:a16="http://schemas.microsoft.com/office/drawing/2014/main" id="{63841A2C-F3DC-AC4D-90FE-65BFB004DB47}"/>
              </a:ext>
            </a:extLst>
          </p:cNvPr>
          <p:cNvSpPr txBox="1"/>
          <p:nvPr/>
        </p:nvSpPr>
        <p:spPr>
          <a:xfrm>
            <a:off x="1011804" y="476741"/>
            <a:ext cx="70110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200" b="1" dirty="0">
                <a:solidFill>
                  <a:srgbClr val="2A6350"/>
                </a:solidFill>
                <a:effectLst/>
                <a:latin typeface="Arial Black" panose="020B0604020202020204" pitchFamily="34" charset="0"/>
              </a:rPr>
              <a:t>Plastic pollution</a:t>
            </a:r>
          </a:p>
        </p:txBody>
      </p:sp>
      <p:sp>
        <p:nvSpPr>
          <p:cNvPr id="22" name="Tekstfelt 16">
            <a:extLst>
              <a:ext uri="{FF2B5EF4-FFF2-40B4-BE49-F238E27FC236}">
                <a16:creationId xmlns:a16="http://schemas.microsoft.com/office/drawing/2014/main" id="{19F75BE8-1236-0440-82A8-357ED2969DA8}"/>
              </a:ext>
            </a:extLst>
          </p:cNvPr>
          <p:cNvSpPr txBox="1"/>
          <p:nvPr/>
        </p:nvSpPr>
        <p:spPr>
          <a:xfrm>
            <a:off x="995902" y="1192243"/>
            <a:ext cx="609467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-  </a:t>
            </a:r>
            <a:r>
              <a:rPr lang="da-DK" sz="2500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observed</a:t>
            </a:r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at [</a:t>
            </a:r>
            <a:r>
              <a:rPr lang="da-DK" sz="2500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your</a:t>
            </a:r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station </a:t>
            </a:r>
            <a:r>
              <a:rPr lang="da-DK" sz="2500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name</a:t>
            </a:r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24" name="Tekstfelt 18">
            <a:extLst>
              <a:ext uri="{FF2B5EF4-FFF2-40B4-BE49-F238E27FC236}">
                <a16:creationId xmlns:a16="http://schemas.microsoft.com/office/drawing/2014/main" id="{AFD25603-7D82-8F4B-A77B-0CE754A789AB}"/>
              </a:ext>
            </a:extLst>
          </p:cNvPr>
          <p:cNvSpPr txBox="1"/>
          <p:nvPr/>
        </p:nvSpPr>
        <p:spPr>
          <a:xfrm>
            <a:off x="983289" y="2458332"/>
            <a:ext cx="999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Insert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short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text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photos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local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plastic pollution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concerns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your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area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5" name="Tekstfelt 20">
            <a:extLst>
              <a:ext uri="{FF2B5EF4-FFF2-40B4-BE49-F238E27FC236}">
                <a16:creationId xmlns:a16="http://schemas.microsoft.com/office/drawing/2014/main" id="{109E7297-E8C8-F345-BE45-4E05F4CCF2BB}"/>
              </a:ext>
            </a:extLst>
          </p:cNvPr>
          <p:cNvSpPr txBox="1"/>
          <p:nvPr/>
        </p:nvSpPr>
        <p:spPr>
          <a:xfrm>
            <a:off x="976963" y="3611880"/>
            <a:ext cx="6158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You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decide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number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of slides :o)</a:t>
            </a:r>
          </a:p>
        </p:txBody>
      </p:sp>
      <p:sp>
        <p:nvSpPr>
          <p:cNvPr id="35" name="Tekstfelt 30">
            <a:extLst>
              <a:ext uri="{FF2B5EF4-FFF2-40B4-BE49-F238E27FC236}">
                <a16:creationId xmlns:a16="http://schemas.microsoft.com/office/drawing/2014/main" id="{D6BDCFE8-0EA3-3B44-B5F8-B80C2B84EBA7}"/>
              </a:ext>
            </a:extLst>
          </p:cNvPr>
          <p:cNvSpPr txBox="1"/>
          <p:nvPr/>
        </p:nvSpPr>
        <p:spPr>
          <a:xfrm rot="16200000">
            <a:off x="10978690" y="1187505"/>
            <a:ext cx="1895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1000" dirty="0">
                <a:effectLst/>
                <a:latin typeface="Arial" panose="020B0604020202020204" pitchFamily="34" charset="0"/>
              </a:rPr>
              <a:t>Photo: </a:t>
            </a:r>
            <a:r>
              <a:rPr lang="da-DK" sz="1000" dirty="0" err="1">
                <a:effectLst/>
                <a:latin typeface="Arial" panose="020B0604020202020204" pitchFamily="34" charset="0"/>
              </a:rPr>
              <a:t>Insert</a:t>
            </a:r>
            <a:r>
              <a:rPr lang="da-DK" sz="1000" dirty="0">
                <a:effectLst/>
                <a:latin typeface="Arial" panose="020B0604020202020204" pitchFamily="34" charset="0"/>
              </a:rPr>
              <a:t> </a:t>
            </a:r>
            <a:r>
              <a:rPr lang="da-DK" sz="1000" dirty="0" err="1">
                <a:effectLst/>
                <a:latin typeface="Arial" panose="020B0604020202020204" pitchFamily="34" charset="0"/>
              </a:rPr>
              <a:t>name</a:t>
            </a:r>
            <a:endParaRPr lang="da-DK" sz="10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70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C4C2E3-0A1B-1EB9-C9FF-E47F52AA6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05"/>
          <a:stretch/>
        </p:blipFill>
        <p:spPr>
          <a:xfrm rot="16200000">
            <a:off x="3606552" y="-1727448"/>
            <a:ext cx="6873243" cy="102976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2E6F11E-19BF-D6E2-B54D-A70AD4C185A2}"/>
              </a:ext>
            </a:extLst>
          </p:cNvPr>
          <p:cNvSpPr/>
          <p:nvPr/>
        </p:nvSpPr>
        <p:spPr>
          <a:xfrm>
            <a:off x="2465407" y="-24086"/>
            <a:ext cx="9726593" cy="688208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DB79A6-2610-741D-DB31-B7FD4EFDE76A}"/>
              </a:ext>
            </a:extLst>
          </p:cNvPr>
          <p:cNvSpPr/>
          <p:nvPr/>
        </p:nvSpPr>
        <p:spPr>
          <a:xfrm>
            <a:off x="-17962" y="-19664"/>
            <a:ext cx="5633884" cy="687324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D955CB-A3BB-47A9-152A-F4665CB36190}"/>
              </a:ext>
            </a:extLst>
          </p:cNvPr>
          <p:cNvSpPr/>
          <p:nvPr/>
        </p:nvSpPr>
        <p:spPr>
          <a:xfrm>
            <a:off x="8398617" y="193656"/>
            <a:ext cx="3421563" cy="2238849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220C7-C06A-DA12-73AB-43EE3D1AD6C6}"/>
              </a:ext>
            </a:extLst>
          </p:cNvPr>
          <p:cNvSpPr txBox="1"/>
          <p:nvPr/>
        </p:nvSpPr>
        <p:spPr>
          <a:xfrm>
            <a:off x="768643" y="294933"/>
            <a:ext cx="609463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400" b="1" dirty="0">
                <a:solidFill>
                  <a:schemeClr val="accent1">
                    <a:lumMod val="50000"/>
                  </a:schemeClr>
                </a:solidFill>
              </a:rPr>
              <a:t>Plastic pollution</a:t>
            </a:r>
          </a:p>
          <a:p>
            <a:r>
              <a:rPr lang="da-DK" sz="32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da-DK" sz="3200" b="1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da-DK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sz="3200" b="1" dirty="0" err="1">
                <a:solidFill>
                  <a:schemeClr val="accent1">
                    <a:lumMod val="50000"/>
                  </a:schemeClr>
                </a:solidFill>
              </a:rPr>
              <a:t>can</a:t>
            </a:r>
            <a:r>
              <a:rPr lang="da-DK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sz="3200" b="1" dirty="0" err="1">
                <a:solidFill>
                  <a:schemeClr val="accent1">
                    <a:lumMod val="50000"/>
                  </a:schemeClr>
                </a:solidFill>
              </a:rPr>
              <a:t>you</a:t>
            </a:r>
            <a:r>
              <a:rPr lang="da-DK" sz="3200" b="1" dirty="0">
                <a:solidFill>
                  <a:schemeClr val="accent1">
                    <a:lumMod val="50000"/>
                  </a:schemeClr>
                </a:solidFill>
              </a:rPr>
              <a:t>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09BE7-9859-D707-500D-20C49E12605C}"/>
              </a:ext>
            </a:extLst>
          </p:cNvPr>
          <p:cNvSpPr txBox="1"/>
          <p:nvPr/>
        </p:nvSpPr>
        <p:spPr>
          <a:xfrm>
            <a:off x="8586287" y="525262"/>
            <a:ext cx="30923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baseline="0" dirty="0">
                <a:solidFill>
                  <a:schemeClr val="bg1"/>
                </a:solidFill>
                <a:latin typeface="MyriadPro-Regular"/>
              </a:rPr>
              <a:t>We all have a share </a:t>
            </a:r>
          </a:p>
          <a:p>
            <a:pPr algn="ctr"/>
            <a:r>
              <a:rPr lang="en-US" sz="2000" b="0" i="0" u="none" strike="noStrike" baseline="0" dirty="0">
                <a:solidFill>
                  <a:schemeClr val="bg1"/>
                </a:solidFill>
                <a:latin typeface="MyriadPro-Regular"/>
              </a:rPr>
              <a:t>in the increasing plastic pollution problem affecting ecosystems and humans across the Globe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72582E-5D7F-2B7C-9730-84668CB9226E}"/>
              </a:ext>
            </a:extLst>
          </p:cNvPr>
          <p:cNvSpPr/>
          <p:nvPr/>
        </p:nvSpPr>
        <p:spPr>
          <a:xfrm>
            <a:off x="703869" y="5587221"/>
            <a:ext cx="11383108" cy="8461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6C5FD-A367-4F77-6A4E-47CE4D63AC9B}"/>
              </a:ext>
            </a:extLst>
          </p:cNvPr>
          <p:cNvSpPr txBox="1"/>
          <p:nvPr/>
        </p:nvSpPr>
        <p:spPr>
          <a:xfrm>
            <a:off x="10632471" y="6576579"/>
            <a:ext cx="1559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chemeClr val="accent5">
                    <a:lumMod val="75000"/>
                  </a:schemeClr>
                </a:solidFill>
              </a:rPr>
              <a:t>Jannie Friis Linnebjerg</a:t>
            </a:r>
            <a:endParaRPr lang="da-DK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B46AAA-10A1-40D6-BA99-0BDE23F58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79" y="-23046"/>
            <a:ext cx="539867" cy="6892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8F395-30B2-8398-9867-DA6FBCC16779}"/>
              </a:ext>
            </a:extLst>
          </p:cNvPr>
          <p:cNvSpPr txBox="1"/>
          <p:nvPr/>
        </p:nvSpPr>
        <p:spPr>
          <a:xfrm>
            <a:off x="717121" y="2169531"/>
            <a:ext cx="11422463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yriadPro-Regular"/>
              </a:rPr>
              <a:t>1. </a:t>
            </a:r>
            <a:r>
              <a:rPr lang="en-US" sz="24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MyriadPro-Bold"/>
              </a:rPr>
              <a:t>Refrain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yriadPro-Regular"/>
              </a:rPr>
              <a:t>from using unnecessary, harmful, low-quality and un-recyclable plastics.</a:t>
            </a:r>
          </a:p>
          <a:p>
            <a:pPr algn="l"/>
            <a:r>
              <a:rPr lang="en-US" sz="2400" b="0" i="0" u="none" strike="noStrike" baseline="0" dirty="0">
                <a:solidFill>
                  <a:srgbClr val="5A8737"/>
                </a:solidFill>
                <a:latin typeface="MyriadPro-Regular"/>
              </a:rPr>
              <a:t>2. </a:t>
            </a:r>
            <a:r>
              <a:rPr lang="en-US" sz="2400" b="1" i="0" u="none" strike="noStrike" baseline="0" dirty="0">
                <a:solidFill>
                  <a:srgbClr val="5A8737"/>
                </a:solidFill>
                <a:latin typeface="MyriadPro-Bold"/>
              </a:rPr>
              <a:t>Replace </a:t>
            </a:r>
            <a:r>
              <a:rPr lang="en-US" sz="1800" b="0" i="0" u="none" strike="noStrike" baseline="0" dirty="0">
                <a:solidFill>
                  <a:srgbClr val="5A8737"/>
                </a:solidFill>
                <a:latin typeface="MyriadPro-Regular"/>
              </a:rPr>
              <a:t>plastics with sustainable alternatives (bio-based and biodegradable plastics).</a:t>
            </a:r>
          </a:p>
          <a:p>
            <a:pPr algn="l"/>
            <a:r>
              <a:rPr lang="en-US" sz="2400" b="0" i="0" u="none" strike="noStrike" baseline="0" dirty="0">
                <a:solidFill>
                  <a:srgbClr val="AA8200"/>
                </a:solidFill>
                <a:latin typeface="MyriadPro-Regular"/>
              </a:rPr>
              <a:t>3. </a:t>
            </a:r>
            <a:r>
              <a:rPr lang="en-US" sz="2400" b="1" i="0" u="none" strike="noStrike" baseline="0" dirty="0">
                <a:solidFill>
                  <a:srgbClr val="AA8200"/>
                </a:solidFill>
                <a:latin typeface="MyriadPro-Bold"/>
              </a:rPr>
              <a:t>Reduce </a:t>
            </a:r>
            <a:r>
              <a:rPr lang="en-US" sz="1800" b="0" i="0" u="none" strike="noStrike" baseline="0" dirty="0">
                <a:solidFill>
                  <a:srgbClr val="AA8200"/>
                </a:solidFill>
                <a:latin typeface="MyriadPro-Regular"/>
              </a:rPr>
              <a:t>and minimize the use of plastics whenever possible.</a:t>
            </a:r>
          </a:p>
          <a:p>
            <a:pPr algn="l"/>
            <a:r>
              <a:rPr lang="en-US" sz="2400" b="0" i="0" u="none" strike="noStrike" baseline="0" dirty="0">
                <a:solidFill>
                  <a:srgbClr val="C00000"/>
                </a:solidFill>
                <a:latin typeface="MyriadPro-Regular"/>
              </a:rPr>
              <a:t>4. </a:t>
            </a:r>
            <a:r>
              <a:rPr lang="en-US" sz="2400" b="1" i="0" u="none" strike="noStrike" baseline="0" dirty="0">
                <a:solidFill>
                  <a:srgbClr val="C00000"/>
                </a:solidFill>
                <a:latin typeface="MyriadPro-Bold"/>
              </a:rPr>
              <a:t>Reuse </a:t>
            </a:r>
            <a:r>
              <a:rPr lang="en-US" sz="1800" b="0" i="0" u="none" strike="noStrike" baseline="0" dirty="0">
                <a:solidFill>
                  <a:srgbClr val="C00000"/>
                </a:solidFill>
                <a:latin typeface="MyriadPro-Regular"/>
              </a:rPr>
              <a:t>plastic products for the same or different purposes.</a:t>
            </a:r>
          </a:p>
          <a:p>
            <a:pPr algn="l"/>
            <a:r>
              <a:rPr lang="en-US" sz="2400" b="0" i="0" u="none" strike="noStrike" baseline="0" dirty="0">
                <a:solidFill>
                  <a:srgbClr val="5C53A1"/>
                </a:solidFill>
                <a:latin typeface="MyriadPro-Regular"/>
              </a:rPr>
              <a:t>5. </a:t>
            </a:r>
            <a:r>
              <a:rPr lang="en-US" sz="2400" b="1" i="0" u="none" strike="noStrike" baseline="0" dirty="0">
                <a:solidFill>
                  <a:srgbClr val="5C53A1"/>
                </a:solidFill>
                <a:latin typeface="MyriadPro-Bold"/>
              </a:rPr>
              <a:t>Repair </a:t>
            </a:r>
            <a:r>
              <a:rPr lang="en-US" sz="1800" b="0" i="0" u="none" strike="noStrike" baseline="0" dirty="0">
                <a:solidFill>
                  <a:srgbClr val="5C53A1"/>
                </a:solidFill>
                <a:latin typeface="MyriadPro-Regular"/>
              </a:rPr>
              <a:t>and extend the lifespan of plastic items.</a:t>
            </a:r>
          </a:p>
          <a:p>
            <a:pPr algn="l"/>
            <a:r>
              <a:rPr lang="en-US" sz="2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yriadPro-Regular"/>
              </a:rPr>
              <a:t>6. </a:t>
            </a:r>
            <a:r>
              <a:rPr lang="en-US" sz="24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MyriadPro-Bold"/>
              </a:rPr>
              <a:t>Recycle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yriadPro-Regular"/>
              </a:rPr>
              <a:t>through proper sorting and disposal to recycling facility.</a:t>
            </a:r>
          </a:p>
          <a:p>
            <a:pPr algn="l"/>
            <a:r>
              <a:rPr lang="en-US" sz="2400" b="0" i="0" u="none" strike="noStrike" baseline="0" dirty="0">
                <a:solidFill>
                  <a:srgbClr val="5A8737"/>
                </a:solidFill>
                <a:latin typeface="MyriadPro-Regular"/>
              </a:rPr>
              <a:t>7. </a:t>
            </a:r>
            <a:r>
              <a:rPr lang="en-US" sz="2400" b="1" i="0" u="none" strike="noStrike" baseline="0" dirty="0">
                <a:solidFill>
                  <a:srgbClr val="5A8737"/>
                </a:solidFill>
                <a:latin typeface="MyriadPro-Bold"/>
              </a:rPr>
              <a:t>Remember </a:t>
            </a:r>
            <a:r>
              <a:rPr lang="en-US" sz="1800" b="0" i="0" u="none" strike="noStrike" baseline="0" dirty="0">
                <a:solidFill>
                  <a:srgbClr val="5A8737"/>
                </a:solidFill>
                <a:latin typeface="MyriadPro-Regular"/>
              </a:rPr>
              <a:t>to keep the environment clean and engage in clean-ups.</a:t>
            </a:r>
          </a:p>
          <a:p>
            <a:pPr algn="l"/>
            <a:r>
              <a:rPr lang="en-US" sz="2400" b="0" i="0" u="none" strike="noStrike" baseline="0" dirty="0">
                <a:solidFill>
                  <a:srgbClr val="AA8200"/>
                </a:solidFill>
                <a:latin typeface="MyriadPro-Regular"/>
              </a:rPr>
              <a:t>8. </a:t>
            </a:r>
            <a:r>
              <a:rPr lang="en-US" sz="2400" b="1" i="0" u="none" strike="noStrike" baseline="0" dirty="0">
                <a:solidFill>
                  <a:srgbClr val="AA8200"/>
                </a:solidFill>
                <a:latin typeface="MyriadPro-Bold"/>
              </a:rPr>
              <a:t>React </a:t>
            </a:r>
            <a:r>
              <a:rPr lang="en-US" sz="1800" b="0" i="0" u="none" strike="noStrike" baseline="0" dirty="0">
                <a:solidFill>
                  <a:srgbClr val="AA8200"/>
                </a:solidFill>
                <a:latin typeface="MyriadPro-Regular"/>
              </a:rPr>
              <a:t>by speaking up and advocate for change among friends, family, colleagues, institutions and politicians.</a:t>
            </a:r>
          </a:p>
          <a:p>
            <a:pPr lvl="1"/>
            <a:endParaRPr lang="en-US" sz="1600" b="0" i="0" u="none" strike="noStrike" baseline="0" dirty="0">
              <a:solidFill>
                <a:srgbClr val="004078"/>
              </a:solidFill>
              <a:latin typeface="MyriadPro-Regular"/>
            </a:endParaRPr>
          </a:p>
          <a:p>
            <a:pPr marL="742950" lvl="1" indent="-285750">
              <a:buFontTx/>
              <a:buChar char="-"/>
            </a:pPr>
            <a:endParaRPr lang="en-US" b="0" i="0" u="none" strike="noStrike" baseline="0" dirty="0">
              <a:solidFill>
                <a:srgbClr val="004078"/>
              </a:solidFill>
              <a:latin typeface="MyriadPro-Regular"/>
            </a:endParaRPr>
          </a:p>
          <a:p>
            <a:r>
              <a:rPr lang="en-US" sz="2400" b="1" i="0" u="none" strike="noStrike" baseline="0" dirty="0">
                <a:solidFill>
                  <a:srgbClr val="004078"/>
                </a:solidFill>
                <a:latin typeface="MyriadPro-Regular"/>
              </a:rPr>
              <a:t>Promote above principles </a:t>
            </a:r>
            <a:r>
              <a:rPr lang="en-US" sz="2400" b="0" i="0" u="none" strike="noStrike" baseline="0" dirty="0">
                <a:solidFill>
                  <a:srgbClr val="004078"/>
                </a:solidFill>
                <a:latin typeface="MyriadPro-Regular"/>
              </a:rPr>
              <a:t>and </a:t>
            </a:r>
            <a:r>
              <a:rPr lang="en-US" sz="2400" b="1" i="0" u="none" strike="noStrike" baseline="0" dirty="0">
                <a:solidFill>
                  <a:srgbClr val="004078"/>
                </a:solidFill>
                <a:latin typeface="MyriadPro-Regular"/>
              </a:rPr>
              <a:t>argue for a move towards a more circular plastic economy </a:t>
            </a:r>
          </a:p>
          <a:p>
            <a:r>
              <a:rPr lang="en-US" sz="2200" b="0" i="0" u="none" strike="noStrike" baseline="0" dirty="0">
                <a:solidFill>
                  <a:srgbClr val="004078"/>
                </a:solidFill>
                <a:latin typeface="MyriadPro-Regular"/>
              </a:rPr>
              <a:t>with limited production, no harmful additives, long durability and significant increase in recycling.</a:t>
            </a: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3875616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69E1-A3A9-C837-FB72-6F5FCFA6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D5AD-29B9-3CB9-69F5-FA4765E13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6">
            <a:extLst>
              <a:ext uri="{FF2B5EF4-FFF2-40B4-BE49-F238E27FC236}">
                <a16:creationId xmlns:a16="http://schemas.microsoft.com/office/drawing/2014/main" id="{8BA20F8A-2F3B-1F68-A2F0-A7E2B3FE4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808240-F42F-24BA-4029-F216D6386BD1}"/>
              </a:ext>
            </a:extLst>
          </p:cNvPr>
          <p:cNvSpPr txBox="1"/>
          <p:nvPr/>
        </p:nvSpPr>
        <p:spPr>
          <a:xfrm>
            <a:off x="1494581" y="4541299"/>
            <a:ext cx="68522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200" dirty="0" err="1">
                <a:solidFill>
                  <a:schemeClr val="bg1"/>
                </a:solidFill>
              </a:rPr>
              <a:t>Climate</a:t>
            </a:r>
            <a:r>
              <a:rPr lang="da-DK" sz="7200" dirty="0">
                <a:solidFill>
                  <a:schemeClr val="bg1"/>
                </a:solidFill>
              </a:rPr>
              <a:t> Change</a:t>
            </a:r>
          </a:p>
          <a:p>
            <a:r>
              <a:rPr lang="da-DK" sz="4000" dirty="0">
                <a:solidFill>
                  <a:schemeClr val="bg1"/>
                </a:solidFill>
              </a:rPr>
              <a:t>- </a:t>
            </a:r>
            <a:r>
              <a:rPr lang="da-DK" sz="4000" dirty="0" err="1">
                <a:solidFill>
                  <a:schemeClr val="bg1"/>
                </a:solidFill>
              </a:rPr>
              <a:t>What</a:t>
            </a:r>
            <a:r>
              <a:rPr lang="da-DK" sz="4000" dirty="0">
                <a:solidFill>
                  <a:schemeClr val="bg1"/>
                </a:solidFill>
              </a:rPr>
              <a:t> </a:t>
            </a:r>
            <a:r>
              <a:rPr lang="da-DK" sz="4000" dirty="0" err="1">
                <a:solidFill>
                  <a:schemeClr val="bg1"/>
                </a:solidFill>
              </a:rPr>
              <a:t>can</a:t>
            </a:r>
            <a:r>
              <a:rPr lang="da-DK" sz="4000" dirty="0">
                <a:solidFill>
                  <a:schemeClr val="bg1"/>
                </a:solidFill>
              </a:rPr>
              <a:t> </a:t>
            </a:r>
            <a:r>
              <a:rPr lang="da-DK" sz="4000" dirty="0" err="1">
                <a:solidFill>
                  <a:schemeClr val="bg1"/>
                </a:solidFill>
              </a:rPr>
              <a:t>you</a:t>
            </a:r>
            <a:r>
              <a:rPr lang="da-DK" sz="4000" dirty="0">
                <a:solidFill>
                  <a:schemeClr val="bg1"/>
                </a:solidFill>
              </a:rPr>
              <a:t> do?</a:t>
            </a:r>
          </a:p>
        </p:txBody>
      </p:sp>
      <p:pic>
        <p:nvPicPr>
          <p:cNvPr id="8" name="Billede 11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342C8974-190D-E802-E31A-AC2F38878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1347" y="5460506"/>
            <a:ext cx="1764000" cy="100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2C5353F-BC20-0FA2-62F1-7C3D8D666C77}"/>
              </a:ext>
            </a:extLst>
          </p:cNvPr>
          <p:cNvGrpSpPr/>
          <p:nvPr/>
        </p:nvGrpSpPr>
        <p:grpSpPr>
          <a:xfrm>
            <a:off x="7310310" y="693565"/>
            <a:ext cx="3868962" cy="3712797"/>
            <a:chOff x="8088575" y="1421909"/>
            <a:chExt cx="3868962" cy="37127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5A8C41-5251-D5E8-3456-FAC94598C4D0}"/>
                </a:ext>
              </a:extLst>
            </p:cNvPr>
            <p:cNvSpPr/>
            <p:nvPr/>
          </p:nvSpPr>
          <p:spPr>
            <a:xfrm>
              <a:off x="8088575" y="1421909"/>
              <a:ext cx="3858914" cy="371279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09C826-E3EC-0DBF-AF94-8E56A06C0C38}"/>
                </a:ext>
              </a:extLst>
            </p:cNvPr>
            <p:cNvSpPr txBox="1"/>
            <p:nvPr/>
          </p:nvSpPr>
          <p:spPr>
            <a:xfrm>
              <a:off x="8098623" y="1734717"/>
              <a:ext cx="3858914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The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effects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of </a:t>
              </a:r>
            </a:p>
            <a:p>
              <a:pPr algn="ctr"/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Climate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Change is </a:t>
              </a:r>
            </a:p>
            <a:p>
              <a:pPr algn="ctr"/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visible all over the World. </a:t>
              </a:r>
            </a:p>
            <a:p>
              <a:pPr algn="ctr"/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Temperatures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are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increasing</a:t>
              </a:r>
              <a:r>
                <a:rPr lang="da-DK" sz="2400" b="1" dirty="0">
                  <a:solidFill>
                    <a:srgbClr val="FFFFFF"/>
                  </a:solidFill>
                  <a:latin typeface="MyriadPro-Semibold"/>
                </a:rPr>
                <a:t> and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extreme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weather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events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occur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more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frequently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impacting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societies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and </a:t>
              </a:r>
            </a:p>
            <a:p>
              <a:pPr algn="ctr"/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local</a:t>
              </a:r>
              <a:r>
                <a:rPr lang="da-DK" sz="2400" b="1" i="0" u="none" strike="noStrike" baseline="0" dirty="0">
                  <a:solidFill>
                    <a:srgbClr val="FFFFFF"/>
                  </a:solidFill>
                  <a:latin typeface="MyriadPro-Semibold"/>
                </a:rPr>
                <a:t> </a:t>
              </a:r>
              <a:r>
                <a:rPr lang="da-DK" sz="2400" b="1" i="0" u="none" strike="noStrike" baseline="0" dirty="0" err="1">
                  <a:solidFill>
                    <a:srgbClr val="FFFFFF"/>
                  </a:solidFill>
                  <a:latin typeface="MyriadPro-Semibold"/>
                </a:rPr>
                <a:t>livelihoods</a:t>
              </a:r>
              <a:endParaRPr lang="da-DK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5799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F4AB62F6-3305-170E-8AE9-F18C66879203}"/>
              </a:ext>
            </a:extLst>
          </p:cNvPr>
          <p:cNvSpPr/>
          <p:nvPr/>
        </p:nvSpPr>
        <p:spPr>
          <a:xfrm>
            <a:off x="1160363" y="4213830"/>
            <a:ext cx="2578260" cy="25093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D84AB-6502-7431-A196-BA045EB876AE}"/>
              </a:ext>
            </a:extLst>
          </p:cNvPr>
          <p:cNvSpPr txBox="1"/>
          <p:nvPr/>
        </p:nvSpPr>
        <p:spPr>
          <a:xfrm>
            <a:off x="1241384" y="4614228"/>
            <a:ext cx="24393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000" dirty="0" err="1">
                <a:solidFill>
                  <a:schemeClr val="bg1"/>
                </a:solidFill>
                <a:latin typeface="MyriadPro-Light"/>
              </a:rPr>
              <a:t>T</a:t>
            </a:r>
            <a:r>
              <a:rPr lang="da-DK" sz="2000" b="0" i="0" u="none" strike="noStrike" baseline="0" dirty="0" err="1">
                <a:solidFill>
                  <a:schemeClr val="bg1"/>
                </a:solidFill>
                <a:latin typeface="MyriadPro-Light"/>
              </a:rPr>
              <a:t>emperatures</a:t>
            </a:r>
            <a:r>
              <a:rPr lang="da-DK" sz="2000" b="0" i="0" u="none" strike="noStrike" baseline="0" dirty="0">
                <a:solidFill>
                  <a:schemeClr val="bg1"/>
                </a:solidFill>
                <a:latin typeface="MyriadPro-Light"/>
              </a:rPr>
              <a:t> </a:t>
            </a:r>
          </a:p>
          <a:p>
            <a:pPr algn="ctr"/>
            <a:r>
              <a:rPr lang="da-DK" sz="2000" b="0" i="0" u="none" strike="noStrike" baseline="0" dirty="0" err="1">
                <a:solidFill>
                  <a:schemeClr val="bg1"/>
                </a:solidFill>
                <a:latin typeface="MyriadPro-Light"/>
              </a:rPr>
              <a:t>are</a:t>
            </a:r>
            <a:r>
              <a:rPr lang="da-DK" sz="2000" b="0" i="0" u="none" strike="noStrike" baseline="0" dirty="0">
                <a:solidFill>
                  <a:schemeClr val="bg1"/>
                </a:solidFill>
                <a:latin typeface="MyriadPro-Light"/>
              </a:rPr>
              <a:t> </a:t>
            </a:r>
            <a:r>
              <a:rPr lang="da-DK" sz="2000" b="0" i="0" u="none" strike="noStrike" baseline="0" dirty="0" err="1">
                <a:solidFill>
                  <a:schemeClr val="bg1"/>
                </a:solidFill>
                <a:latin typeface="MyriadPro-Light"/>
              </a:rPr>
              <a:t>now</a:t>
            </a:r>
            <a:r>
              <a:rPr lang="da-DK" sz="2000" b="0" i="0" u="none" strike="noStrike" baseline="0" dirty="0">
                <a:solidFill>
                  <a:schemeClr val="bg1"/>
                </a:solidFill>
                <a:latin typeface="MyriadPro-Light"/>
              </a:rPr>
              <a:t> </a:t>
            </a:r>
            <a:r>
              <a:rPr lang="da-DK" sz="2000" b="0" i="0" u="none" strike="noStrike" baseline="0" dirty="0" err="1">
                <a:solidFill>
                  <a:schemeClr val="bg1"/>
                </a:solidFill>
                <a:latin typeface="MyriadPro-Light"/>
              </a:rPr>
              <a:t>increasing</a:t>
            </a:r>
            <a:r>
              <a:rPr lang="da-DK" sz="2000" b="0" i="0" u="none" strike="noStrike" baseline="0" dirty="0">
                <a:solidFill>
                  <a:schemeClr val="bg1"/>
                </a:solidFill>
                <a:latin typeface="MyriadPro-Light"/>
              </a:rPr>
              <a:t> </a:t>
            </a:r>
            <a:endParaRPr lang="da-DK" sz="2000" dirty="0">
              <a:solidFill>
                <a:schemeClr val="bg1"/>
              </a:solidFill>
              <a:latin typeface="MyriadPro-Light"/>
            </a:endParaRPr>
          </a:p>
          <a:p>
            <a:pPr algn="ctr"/>
            <a:r>
              <a:rPr lang="da-DK" sz="2800" b="0" i="0" u="none" strike="noStrike" baseline="0" dirty="0">
                <a:solidFill>
                  <a:schemeClr val="bg1"/>
                </a:solidFill>
                <a:latin typeface="MyriadPro-Light"/>
              </a:rPr>
              <a:t>3-4 times faster 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MyriadPro-Light"/>
              </a:rPr>
              <a:t>in the Arctic than for the </a:t>
            </a:r>
            <a:r>
              <a:rPr lang="da-DK" sz="2000" b="0" i="0" u="none" strike="noStrike" baseline="0" dirty="0" err="1">
                <a:solidFill>
                  <a:schemeClr val="bg1"/>
                </a:solidFill>
                <a:latin typeface="MyriadPro-Light"/>
              </a:rPr>
              <a:t>entire</a:t>
            </a:r>
            <a:r>
              <a:rPr lang="da-DK" sz="2000" b="0" i="0" u="none" strike="noStrike" baseline="0" dirty="0">
                <a:solidFill>
                  <a:schemeClr val="bg1"/>
                </a:solidFill>
                <a:latin typeface="MyriadPro-Light"/>
              </a:rPr>
              <a:t> Globe</a:t>
            </a:r>
            <a:endParaRPr lang="da-DK" sz="2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DA3646-31F8-960C-5CB2-01A8B960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1052" cy="6858000"/>
          </a:xfrm>
          <a:prstGeom prst="rect">
            <a:avLst/>
          </a:prstGeom>
        </p:spPr>
      </p:pic>
      <p:pic>
        <p:nvPicPr>
          <p:cNvPr id="12" name="Picture 11" descr="“There’s no question that carbon dioxide is the biggest contributor to human-caused climate change, so that’s the big focus of mitigation efforts. But there are a number of others that are also significant,” says Jessika Trancik, the Atlantic Richfield Career Development Associate Professor in Energy Studies at MIT’s Institute for Data, Systems, and Society.">
            <a:extLst>
              <a:ext uri="{FF2B5EF4-FFF2-40B4-BE49-F238E27FC236}">
                <a16:creationId xmlns:a16="http://schemas.microsoft.com/office/drawing/2014/main" id="{F0BC05D4-7FB5-30F2-C96C-03047B368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1053" y="2025"/>
            <a:ext cx="10298927" cy="68675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6B77DC-2B31-AA77-4D93-4B3F7C387327}"/>
              </a:ext>
            </a:extLst>
          </p:cNvPr>
          <p:cNvSpPr/>
          <p:nvPr/>
        </p:nvSpPr>
        <p:spPr>
          <a:xfrm>
            <a:off x="10879981" y="-2"/>
            <a:ext cx="1312020" cy="6867548"/>
          </a:xfrm>
          <a:prstGeom prst="rect">
            <a:avLst/>
          </a:prstGeom>
          <a:solidFill>
            <a:srgbClr val="0A0C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2BB577-303F-1B83-D88D-BC4D7E125B4E}"/>
              </a:ext>
            </a:extLst>
          </p:cNvPr>
          <p:cNvSpPr txBox="1"/>
          <p:nvPr/>
        </p:nvSpPr>
        <p:spPr>
          <a:xfrm>
            <a:off x="9942654" y="4386804"/>
            <a:ext cx="1897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da-DK" dirty="0" err="1">
                <a:solidFill>
                  <a:schemeClr val="bg1"/>
                </a:solidFill>
              </a:rPr>
              <a:t>Incoming</a:t>
            </a:r>
            <a:r>
              <a:rPr lang="da-DK" dirty="0">
                <a:solidFill>
                  <a:schemeClr val="bg1"/>
                </a:solidFill>
              </a:rPr>
              <a:t> short </a:t>
            </a:r>
            <a:r>
              <a:rPr lang="da-DK" dirty="0" err="1">
                <a:solidFill>
                  <a:schemeClr val="bg1"/>
                </a:solidFill>
              </a:rPr>
              <a:t>wave</a:t>
            </a:r>
            <a:r>
              <a:rPr lang="da-DK" dirty="0">
                <a:solidFill>
                  <a:schemeClr val="bg1"/>
                </a:solidFill>
              </a:rPr>
              <a:t> solar radiation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2E5ACF-77BA-477B-BEE4-3C994C4BA3B0}"/>
              </a:ext>
            </a:extLst>
          </p:cNvPr>
          <p:cNvSpPr txBox="1"/>
          <p:nvPr/>
        </p:nvSpPr>
        <p:spPr>
          <a:xfrm>
            <a:off x="5540637" y="1136248"/>
            <a:ext cx="1897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2. Energy is </a:t>
            </a:r>
            <a:r>
              <a:rPr lang="da-DK" dirty="0" err="1">
                <a:solidFill>
                  <a:schemeClr val="bg1"/>
                </a:solidFill>
              </a:rPr>
              <a:t>absorbed</a:t>
            </a:r>
            <a:r>
              <a:rPr lang="da-DK" dirty="0">
                <a:solidFill>
                  <a:schemeClr val="bg1"/>
                </a:solidFill>
              </a:rPr>
              <a:t> and long </a:t>
            </a:r>
            <a:r>
              <a:rPr lang="da-DK" dirty="0" err="1">
                <a:solidFill>
                  <a:schemeClr val="bg1"/>
                </a:solidFill>
              </a:rPr>
              <a:t>wave</a:t>
            </a:r>
            <a:r>
              <a:rPr lang="da-DK" dirty="0">
                <a:solidFill>
                  <a:schemeClr val="bg1"/>
                </a:solidFill>
              </a:rPr>
              <a:t> radiation </a:t>
            </a:r>
            <a:r>
              <a:rPr lang="da-DK" dirty="0" err="1">
                <a:solidFill>
                  <a:schemeClr val="bg1"/>
                </a:solidFill>
              </a:rPr>
              <a:t>emitted</a:t>
            </a:r>
            <a:r>
              <a:rPr lang="da-DK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75ED2F-C71E-7983-36FF-D5C52E7AB52A}"/>
              </a:ext>
            </a:extLst>
          </p:cNvPr>
          <p:cNvSpPr txBox="1"/>
          <p:nvPr/>
        </p:nvSpPr>
        <p:spPr>
          <a:xfrm>
            <a:off x="4543730" y="4983088"/>
            <a:ext cx="18978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3. Greenhouse gas </a:t>
            </a:r>
            <a:r>
              <a:rPr lang="da-DK" dirty="0" err="1">
                <a:solidFill>
                  <a:schemeClr val="bg1"/>
                </a:solidFill>
              </a:rPr>
              <a:t>absorb</a:t>
            </a:r>
            <a:r>
              <a:rPr lang="da-DK" dirty="0">
                <a:solidFill>
                  <a:schemeClr val="bg1"/>
                </a:solidFill>
              </a:rPr>
              <a:t> and </a:t>
            </a:r>
            <a:r>
              <a:rPr lang="da-DK" dirty="0" err="1">
                <a:solidFill>
                  <a:schemeClr val="bg1"/>
                </a:solidFill>
              </a:rPr>
              <a:t>reflect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energy</a:t>
            </a:r>
            <a:r>
              <a:rPr lang="da-DK" dirty="0">
                <a:solidFill>
                  <a:schemeClr val="bg1"/>
                </a:solidFill>
              </a:rPr>
              <a:t> back </a:t>
            </a:r>
            <a:r>
              <a:rPr lang="da-DK" dirty="0" err="1">
                <a:solidFill>
                  <a:schemeClr val="bg1"/>
                </a:solidFill>
              </a:rPr>
              <a:t>into</a:t>
            </a:r>
            <a:r>
              <a:rPr lang="da-DK" dirty="0">
                <a:solidFill>
                  <a:schemeClr val="bg1"/>
                </a:solidFill>
              </a:rPr>
              <a:t> the </a:t>
            </a:r>
            <a:r>
              <a:rPr lang="da-DK" dirty="0" err="1">
                <a:solidFill>
                  <a:schemeClr val="bg1"/>
                </a:solidFill>
              </a:rPr>
              <a:t>atmosphere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C7B7ED-FFE5-E120-36F1-54BA5CB29B43}"/>
              </a:ext>
            </a:extLst>
          </p:cNvPr>
          <p:cNvSpPr/>
          <p:nvPr/>
        </p:nvSpPr>
        <p:spPr>
          <a:xfrm>
            <a:off x="8893337" y="115034"/>
            <a:ext cx="3102428" cy="2865664"/>
          </a:xfrm>
          <a:prstGeom prst="rect">
            <a:avLst/>
          </a:prstGeom>
          <a:solidFill>
            <a:srgbClr val="0A0C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Greenhouse </a:t>
            </a:r>
            <a:r>
              <a:rPr lang="da-DK" sz="2800" b="1" dirty="0" err="1"/>
              <a:t>effect</a:t>
            </a:r>
            <a:endParaRPr lang="da-DK" b="1" dirty="0"/>
          </a:p>
          <a:p>
            <a:pPr algn="ctr"/>
            <a:r>
              <a:rPr lang="da-DK" dirty="0" err="1"/>
              <a:t>Without</a:t>
            </a:r>
            <a:r>
              <a:rPr lang="da-DK" dirty="0"/>
              <a:t> the greenhouse </a:t>
            </a:r>
            <a:r>
              <a:rPr lang="da-DK" dirty="0" err="1"/>
              <a:t>effect</a:t>
            </a:r>
            <a:r>
              <a:rPr lang="da-DK" dirty="0"/>
              <a:t>, the </a:t>
            </a:r>
            <a:r>
              <a:rPr lang="da-DK" dirty="0" err="1"/>
              <a:t>avreage</a:t>
            </a:r>
            <a:r>
              <a:rPr lang="da-DK" dirty="0"/>
              <a:t> </a:t>
            </a:r>
            <a:r>
              <a:rPr lang="da-DK" dirty="0" err="1"/>
              <a:t>temperture</a:t>
            </a:r>
            <a:r>
              <a:rPr lang="da-DK" dirty="0"/>
              <a:t> on Earth </a:t>
            </a:r>
            <a:r>
              <a:rPr lang="da-DK" dirty="0" err="1"/>
              <a:t>would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-18 </a:t>
            </a:r>
            <a:r>
              <a:rPr lang="da-DK" baseline="30000" dirty="0" err="1"/>
              <a:t>o</a:t>
            </a:r>
            <a:r>
              <a:rPr lang="da-DK" dirty="0" err="1"/>
              <a:t>C</a:t>
            </a:r>
            <a:endParaRPr lang="da-DK" dirty="0"/>
          </a:p>
          <a:p>
            <a:pPr algn="ctr"/>
            <a:endParaRPr lang="da-DK" dirty="0"/>
          </a:p>
          <a:p>
            <a:pPr algn="ctr"/>
            <a:r>
              <a:rPr lang="da-DK" dirty="0"/>
              <a:t>Human </a:t>
            </a:r>
            <a:r>
              <a:rPr lang="da-DK" dirty="0" err="1"/>
              <a:t>increases</a:t>
            </a:r>
            <a:r>
              <a:rPr lang="da-DK" dirty="0"/>
              <a:t> in greenhouse gas </a:t>
            </a:r>
            <a:r>
              <a:rPr lang="da-DK" dirty="0" err="1"/>
              <a:t>concentrations</a:t>
            </a:r>
            <a:r>
              <a:rPr lang="da-DK" dirty="0"/>
              <a:t> led to </a:t>
            </a:r>
            <a:r>
              <a:rPr lang="da-DK" dirty="0" err="1"/>
              <a:t>increasing</a:t>
            </a:r>
            <a:r>
              <a:rPr lang="da-DK" dirty="0"/>
              <a:t> </a:t>
            </a:r>
            <a:r>
              <a:rPr lang="da-DK" dirty="0" err="1"/>
              <a:t>temperatures</a:t>
            </a:r>
            <a:endParaRPr lang="da-DK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BC1C54-9672-87E5-861F-35AED6C81AB9}"/>
              </a:ext>
            </a:extLst>
          </p:cNvPr>
          <p:cNvSpPr/>
          <p:nvPr/>
        </p:nvSpPr>
        <p:spPr>
          <a:xfrm>
            <a:off x="8893337" y="241162"/>
            <a:ext cx="3102428" cy="2699344"/>
          </a:xfrm>
          <a:prstGeom prst="round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47D62-847F-C44F-1B3E-EC0A027CA08E}"/>
              </a:ext>
            </a:extLst>
          </p:cNvPr>
          <p:cNvSpPr txBox="1"/>
          <p:nvPr/>
        </p:nvSpPr>
        <p:spPr>
          <a:xfrm>
            <a:off x="622388" y="1136248"/>
            <a:ext cx="340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 err="1">
                <a:solidFill>
                  <a:schemeClr val="bg1"/>
                </a:solidFill>
              </a:rPr>
              <a:t>What</a:t>
            </a:r>
            <a:r>
              <a:rPr lang="da-DK" sz="2800" b="1" dirty="0">
                <a:solidFill>
                  <a:schemeClr val="bg1"/>
                </a:solidFill>
              </a:rPr>
              <a:t> is the problem?</a:t>
            </a:r>
            <a:endParaRPr lang="da-DK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8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5756-0AF5-EE9E-14F8-96247E3E3B69}"/>
              </a:ext>
            </a:extLst>
          </p:cNvPr>
          <p:cNvSpPr/>
          <p:nvPr/>
        </p:nvSpPr>
        <p:spPr>
          <a:xfrm>
            <a:off x="577427" y="0"/>
            <a:ext cx="11614573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Picture 10" descr="A graph of a temperature change&#10;&#10;Description automatically generated">
            <a:extLst>
              <a:ext uri="{FF2B5EF4-FFF2-40B4-BE49-F238E27FC236}">
                <a16:creationId xmlns:a16="http://schemas.microsoft.com/office/drawing/2014/main" id="{DFC80809-A979-ECE1-C7D4-39DCD55F2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0" y="1655180"/>
            <a:ext cx="9205960" cy="5202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429F08-D92E-E63A-8D90-CEB3285CDE35}"/>
              </a:ext>
            </a:extLst>
          </p:cNvPr>
          <p:cNvSpPr txBox="1"/>
          <p:nvPr/>
        </p:nvSpPr>
        <p:spPr>
          <a:xfrm>
            <a:off x="5801099" y="482212"/>
            <a:ext cx="6234275" cy="1200329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>
                <a:solidFill>
                  <a:srgbClr val="203864"/>
                </a:solidFill>
              </a:rPr>
              <a:t>Global </a:t>
            </a:r>
            <a:r>
              <a:rPr lang="da-DK" sz="4000" b="1" dirty="0" err="1">
                <a:solidFill>
                  <a:srgbClr val="203864"/>
                </a:solidFill>
              </a:rPr>
              <a:t>temperature</a:t>
            </a:r>
            <a:r>
              <a:rPr lang="da-DK" sz="4000" b="1" dirty="0">
                <a:solidFill>
                  <a:srgbClr val="203864"/>
                </a:solidFill>
              </a:rPr>
              <a:t> </a:t>
            </a:r>
            <a:r>
              <a:rPr lang="da-DK" sz="4000" b="1" dirty="0" err="1">
                <a:solidFill>
                  <a:srgbClr val="203864"/>
                </a:solidFill>
              </a:rPr>
              <a:t>change</a:t>
            </a:r>
            <a:r>
              <a:rPr lang="da-DK" sz="4000" b="1" dirty="0">
                <a:solidFill>
                  <a:srgbClr val="203864"/>
                </a:solidFill>
              </a:rPr>
              <a:t> </a:t>
            </a:r>
          </a:p>
          <a:p>
            <a:pPr algn="ctr"/>
            <a:r>
              <a:rPr lang="da-DK" sz="3200" b="1" dirty="0" err="1">
                <a:solidFill>
                  <a:srgbClr val="203864"/>
                </a:solidFill>
              </a:rPr>
              <a:t>year</a:t>
            </a:r>
            <a:r>
              <a:rPr lang="da-DK" sz="3200" b="1" dirty="0">
                <a:solidFill>
                  <a:srgbClr val="203864"/>
                </a:solidFill>
              </a:rPr>
              <a:t> 0 to </a:t>
            </a:r>
            <a:r>
              <a:rPr lang="da-DK" sz="3200" b="1" dirty="0" err="1">
                <a:solidFill>
                  <a:srgbClr val="203864"/>
                </a:solidFill>
              </a:rPr>
              <a:t>year</a:t>
            </a:r>
            <a:r>
              <a:rPr lang="da-DK" sz="3200" b="1" dirty="0">
                <a:solidFill>
                  <a:srgbClr val="203864"/>
                </a:solidFill>
              </a:rPr>
              <a:t>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3E4462-8047-04A4-3FA4-4CE07BF160BC}"/>
              </a:ext>
            </a:extLst>
          </p:cNvPr>
          <p:cNvSpPr/>
          <p:nvPr/>
        </p:nvSpPr>
        <p:spPr>
          <a:xfrm>
            <a:off x="4282633" y="1689905"/>
            <a:ext cx="5347504" cy="300942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68D9F9-7D2D-BB66-9AA9-297291E6D304}"/>
              </a:ext>
            </a:extLst>
          </p:cNvPr>
          <p:cNvGrpSpPr/>
          <p:nvPr/>
        </p:nvGrpSpPr>
        <p:grpSpPr>
          <a:xfrm>
            <a:off x="-815287" y="-4954512"/>
            <a:ext cx="7200000" cy="7200000"/>
            <a:chOff x="-446550" y="-3818084"/>
            <a:chExt cx="7295746" cy="7200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4CE4A7-2C5C-E172-DF35-4A07EB8261D3}"/>
                </a:ext>
              </a:extLst>
            </p:cNvPr>
            <p:cNvSpPr/>
            <p:nvPr/>
          </p:nvSpPr>
          <p:spPr>
            <a:xfrm>
              <a:off x="-446550" y="-3818084"/>
              <a:ext cx="7295746" cy="720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68FCD70-2185-10D7-A0BE-73F7D558C545}"/>
                </a:ext>
              </a:extLst>
            </p:cNvPr>
            <p:cNvSpPr txBox="1"/>
            <p:nvPr/>
          </p:nvSpPr>
          <p:spPr>
            <a:xfrm>
              <a:off x="1263271" y="1246387"/>
              <a:ext cx="453720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3200" b="0" i="0" u="none" strike="noStrike" baseline="0" dirty="0" err="1">
                  <a:solidFill>
                    <a:schemeClr val="bg1"/>
                  </a:solidFill>
                  <a:latin typeface="MyriadPro-Semibold"/>
                </a:rPr>
                <a:t>Increasing</a:t>
              </a:r>
              <a:r>
                <a:rPr lang="da-DK" sz="3200" b="0" i="0" u="none" strike="noStrike" baseline="0" dirty="0">
                  <a:solidFill>
                    <a:schemeClr val="bg1"/>
                  </a:solidFill>
                  <a:latin typeface="MyriadPro-Semibold"/>
                </a:rPr>
                <a:t> greenhouse gas in the </a:t>
              </a:r>
              <a:r>
                <a:rPr lang="da-DK" sz="3200" b="0" i="0" u="none" strike="noStrike" baseline="0" dirty="0" err="1">
                  <a:solidFill>
                    <a:schemeClr val="bg1"/>
                  </a:solidFill>
                  <a:latin typeface="MyriadPro-Semibold"/>
                </a:rPr>
                <a:t>atmosphere</a:t>
              </a:r>
              <a:r>
                <a:rPr lang="da-DK" sz="3200" b="0" i="0" u="none" strike="noStrike" baseline="0" dirty="0">
                  <a:solidFill>
                    <a:schemeClr val="bg1"/>
                  </a:solidFill>
                  <a:latin typeface="MyriadPro-Semibold"/>
                </a:rPr>
                <a:t> </a:t>
              </a:r>
              <a:r>
                <a:rPr lang="da-DK" sz="3200" b="0" i="0" u="none" strike="noStrike" baseline="0" dirty="0" err="1">
                  <a:solidFill>
                    <a:schemeClr val="bg1"/>
                  </a:solidFill>
                  <a:latin typeface="MyriadPro-Semibold"/>
                </a:rPr>
                <a:t>lead</a:t>
              </a:r>
              <a:r>
                <a:rPr lang="da-DK" sz="3200" b="0" i="0" u="none" strike="noStrike" baseline="0" dirty="0">
                  <a:solidFill>
                    <a:schemeClr val="bg1"/>
                  </a:solidFill>
                  <a:latin typeface="MyriadPro-Semibold"/>
                </a:rPr>
                <a:t> to global </a:t>
              </a:r>
              <a:r>
                <a:rPr lang="da-DK" sz="3200" b="0" i="0" u="none" strike="noStrike" baseline="0" dirty="0" err="1">
                  <a:solidFill>
                    <a:schemeClr val="bg1"/>
                  </a:solidFill>
                  <a:latin typeface="MyriadPro-Semibold"/>
                </a:rPr>
                <a:t>warming</a:t>
              </a:r>
              <a:endParaRPr lang="da-DK" sz="3200" b="0" i="0" u="none" strike="noStrike" baseline="0" dirty="0">
                <a:solidFill>
                  <a:schemeClr val="bg1"/>
                </a:solidFill>
                <a:latin typeface="MyriadPro-Semibold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DA3646-31F8-960C-5CB2-01A8B9600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7427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DE3DCD-9C06-3622-EF4F-7308CFC5D3B5}"/>
              </a:ext>
            </a:extLst>
          </p:cNvPr>
          <p:cNvSpPr txBox="1"/>
          <p:nvPr/>
        </p:nvSpPr>
        <p:spPr>
          <a:xfrm>
            <a:off x="3993037" y="224548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aseline="30000" dirty="0" err="1"/>
              <a:t>o</a:t>
            </a:r>
            <a:r>
              <a:rPr lang="da-DK" dirty="0" err="1"/>
              <a:t>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7358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D5AD-29B9-3CB9-69F5-FA4765E13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6">
            <a:extLst>
              <a:ext uri="{FF2B5EF4-FFF2-40B4-BE49-F238E27FC236}">
                <a16:creationId xmlns:a16="http://schemas.microsoft.com/office/drawing/2014/main" id="{8BA20F8A-2F3B-1F68-A2F0-A7E2B3FE4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F6A73A-F99A-1EB5-5A3C-F8D9CEC4062B}"/>
              </a:ext>
            </a:extLst>
          </p:cNvPr>
          <p:cNvSpPr/>
          <p:nvPr/>
        </p:nvSpPr>
        <p:spPr>
          <a:xfrm>
            <a:off x="7245494" y="577482"/>
            <a:ext cx="3960000" cy="3960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06A4F-05C6-4782-788F-206569AB362C}"/>
              </a:ext>
            </a:extLst>
          </p:cNvPr>
          <p:cNvSpPr txBox="1"/>
          <p:nvPr/>
        </p:nvSpPr>
        <p:spPr>
          <a:xfrm>
            <a:off x="7350722" y="1022696"/>
            <a:ext cx="385477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800" b="0" i="0" u="none" strike="noStrike" baseline="0" dirty="0">
                <a:solidFill>
                  <a:schemeClr val="bg1"/>
                </a:solidFill>
                <a:latin typeface="MyriadPro-Regular"/>
              </a:rPr>
              <a:t>An </a:t>
            </a:r>
          </a:p>
          <a:p>
            <a:pPr algn="ctr"/>
            <a:r>
              <a:rPr lang="da-DK" sz="3600" b="1" i="0" u="none" strike="noStrike" baseline="0" dirty="0">
                <a:solidFill>
                  <a:schemeClr val="bg1"/>
                </a:solidFill>
                <a:latin typeface="MyriadPro-Bold"/>
              </a:rPr>
              <a:t>invasive species </a:t>
            </a:r>
          </a:p>
          <a:p>
            <a:pPr algn="ctr"/>
            <a:r>
              <a:rPr lang="da-DK" sz="2800" b="0" i="0" u="none" strike="noStrike" baseline="0" dirty="0">
                <a:solidFill>
                  <a:schemeClr val="bg1"/>
                </a:solidFill>
                <a:latin typeface="MyriadPro-Regular"/>
              </a:rPr>
              <a:t>is an </a:t>
            </a:r>
            <a:r>
              <a:rPr lang="da-DK" sz="2800" b="0" i="0" u="none" strike="noStrike" baseline="0" dirty="0" err="1">
                <a:solidFill>
                  <a:schemeClr val="bg1"/>
                </a:solidFill>
                <a:latin typeface="MyriadPro-Regular"/>
              </a:rPr>
              <a:t>introduced</a:t>
            </a:r>
            <a:r>
              <a:rPr lang="da-DK" sz="2800" b="0" i="0" u="none" strike="noStrike" baseline="0" dirty="0">
                <a:solidFill>
                  <a:schemeClr val="bg1"/>
                </a:solidFill>
                <a:latin typeface="MyriadPro-Regular"/>
              </a:rPr>
              <a:t>, non-</a:t>
            </a:r>
            <a:r>
              <a:rPr lang="da-DK" sz="2800" b="0" i="0" u="none" strike="noStrike" baseline="0" dirty="0" err="1">
                <a:solidFill>
                  <a:schemeClr val="bg1"/>
                </a:solidFill>
                <a:latin typeface="MyriadPro-Regular"/>
              </a:rPr>
              <a:t>native</a:t>
            </a:r>
            <a:r>
              <a:rPr lang="da-DK" sz="2800" b="0" i="0" u="none" strike="noStrike" baseline="0" dirty="0">
                <a:solidFill>
                  <a:schemeClr val="bg1"/>
                </a:solidFill>
                <a:latin typeface="MyriadPro-Regular"/>
              </a:rPr>
              <a:t> </a:t>
            </a:r>
            <a:r>
              <a:rPr lang="da-DK" sz="2800" b="0" i="0" u="none" strike="noStrike" baseline="0" dirty="0" err="1">
                <a:solidFill>
                  <a:schemeClr val="bg1"/>
                </a:solidFill>
                <a:latin typeface="MyriadPro-Regular"/>
              </a:rPr>
              <a:t>organism</a:t>
            </a:r>
            <a:r>
              <a:rPr lang="da-DK" sz="2800" b="0" i="0" u="none" strike="noStrike" baseline="0" dirty="0">
                <a:solidFill>
                  <a:schemeClr val="bg1"/>
                </a:solidFill>
                <a:latin typeface="MyriadPro-Regular"/>
              </a:rPr>
              <a:t>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yriadPro-Regular"/>
              </a:rPr>
              <a:t>able to spread in the </a:t>
            </a:r>
            <a:r>
              <a:rPr lang="da-DK" sz="2800" b="0" i="0" u="none" strike="noStrike" baseline="0" dirty="0" err="1">
                <a:solidFill>
                  <a:schemeClr val="bg1"/>
                </a:solidFill>
                <a:latin typeface="MyriadPro-Regular"/>
              </a:rPr>
              <a:t>natural</a:t>
            </a:r>
            <a:r>
              <a:rPr lang="da-DK" sz="2800" b="0" i="0" u="none" strike="noStrike" baseline="0" dirty="0">
                <a:solidFill>
                  <a:schemeClr val="bg1"/>
                </a:solidFill>
                <a:latin typeface="MyriadPro-Regular"/>
              </a:rPr>
              <a:t> </a:t>
            </a:r>
            <a:r>
              <a:rPr lang="da-DK" sz="2800" b="0" i="0" u="none" strike="noStrike" baseline="0" dirty="0" err="1">
                <a:solidFill>
                  <a:schemeClr val="bg1"/>
                </a:solidFill>
                <a:latin typeface="MyriadPro-Regular"/>
              </a:rPr>
              <a:t>environment</a:t>
            </a:r>
            <a:endParaRPr lang="da-DK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08240-F42F-24BA-4029-F216D6386BD1}"/>
              </a:ext>
            </a:extLst>
          </p:cNvPr>
          <p:cNvSpPr txBox="1"/>
          <p:nvPr/>
        </p:nvSpPr>
        <p:spPr>
          <a:xfrm>
            <a:off x="1494581" y="4541299"/>
            <a:ext cx="68522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200" dirty="0">
                <a:solidFill>
                  <a:schemeClr val="bg1"/>
                </a:solidFill>
              </a:rPr>
              <a:t>Invasive species</a:t>
            </a:r>
          </a:p>
          <a:p>
            <a:r>
              <a:rPr lang="da-DK" sz="4000" dirty="0">
                <a:solidFill>
                  <a:schemeClr val="bg1"/>
                </a:solidFill>
              </a:rPr>
              <a:t>- </a:t>
            </a:r>
            <a:r>
              <a:rPr lang="da-DK" sz="4000" dirty="0" err="1">
                <a:solidFill>
                  <a:schemeClr val="bg1"/>
                </a:solidFill>
              </a:rPr>
              <a:t>What</a:t>
            </a:r>
            <a:r>
              <a:rPr lang="da-DK" sz="4000" dirty="0">
                <a:solidFill>
                  <a:schemeClr val="bg1"/>
                </a:solidFill>
              </a:rPr>
              <a:t> </a:t>
            </a:r>
            <a:r>
              <a:rPr lang="da-DK" sz="4000" dirty="0" err="1">
                <a:solidFill>
                  <a:schemeClr val="bg1"/>
                </a:solidFill>
              </a:rPr>
              <a:t>can</a:t>
            </a:r>
            <a:r>
              <a:rPr lang="da-DK" sz="4000" dirty="0">
                <a:solidFill>
                  <a:schemeClr val="bg1"/>
                </a:solidFill>
              </a:rPr>
              <a:t> </a:t>
            </a:r>
            <a:r>
              <a:rPr lang="da-DK" sz="4000" dirty="0" err="1">
                <a:solidFill>
                  <a:schemeClr val="bg1"/>
                </a:solidFill>
              </a:rPr>
              <a:t>you</a:t>
            </a:r>
            <a:r>
              <a:rPr lang="da-DK" sz="4000" dirty="0">
                <a:solidFill>
                  <a:schemeClr val="bg1"/>
                </a:solidFill>
              </a:rPr>
              <a:t> do?</a:t>
            </a:r>
          </a:p>
        </p:txBody>
      </p:sp>
      <p:pic>
        <p:nvPicPr>
          <p:cNvPr id="8" name="Billede 11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342C8974-190D-E802-E31A-AC2F38878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1347" y="5460506"/>
            <a:ext cx="176400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53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709E4-B235-DA95-46DA-C58113BC75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r="10349" b="12093"/>
          <a:stretch/>
        </p:blipFill>
        <p:spPr>
          <a:xfrm>
            <a:off x="577427" y="-20097"/>
            <a:ext cx="11631320" cy="68780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AB62F6-3305-170E-8AE9-F18C66879203}"/>
              </a:ext>
            </a:extLst>
          </p:cNvPr>
          <p:cNvSpPr/>
          <p:nvPr/>
        </p:nvSpPr>
        <p:spPr>
          <a:xfrm>
            <a:off x="7731888" y="3761772"/>
            <a:ext cx="3622876" cy="342440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D84AB-6502-7431-A196-BA045EB876AE}"/>
              </a:ext>
            </a:extLst>
          </p:cNvPr>
          <p:cNvSpPr txBox="1"/>
          <p:nvPr/>
        </p:nvSpPr>
        <p:spPr>
          <a:xfrm>
            <a:off x="7801337" y="4183188"/>
            <a:ext cx="348397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800" dirty="0" err="1">
                <a:solidFill>
                  <a:schemeClr val="bg1"/>
                </a:solidFill>
                <a:latin typeface="MyriadPro-Light"/>
              </a:rPr>
              <a:t>T</a:t>
            </a:r>
            <a:r>
              <a:rPr lang="da-DK" sz="2800" b="0" i="0" u="none" strike="noStrike" baseline="0" dirty="0" err="1">
                <a:solidFill>
                  <a:schemeClr val="bg1"/>
                </a:solidFill>
                <a:latin typeface="MyriadPro-Light"/>
              </a:rPr>
              <a:t>emperatures</a:t>
            </a:r>
            <a:r>
              <a:rPr lang="da-DK" sz="2800" b="0" i="0" u="none" strike="noStrike" baseline="0" dirty="0">
                <a:solidFill>
                  <a:schemeClr val="bg1"/>
                </a:solidFill>
                <a:latin typeface="MyriadPro-Light"/>
              </a:rPr>
              <a:t> </a:t>
            </a:r>
          </a:p>
          <a:p>
            <a:pPr algn="ctr"/>
            <a:r>
              <a:rPr lang="da-DK" sz="2800" b="0" i="0" u="none" strike="noStrike" baseline="0" dirty="0" err="1">
                <a:solidFill>
                  <a:schemeClr val="bg1"/>
                </a:solidFill>
                <a:latin typeface="MyriadPro-Light"/>
              </a:rPr>
              <a:t>are</a:t>
            </a:r>
            <a:r>
              <a:rPr lang="da-DK" sz="2800" b="0" i="0" u="none" strike="noStrike" baseline="0" dirty="0">
                <a:solidFill>
                  <a:schemeClr val="bg1"/>
                </a:solidFill>
                <a:latin typeface="MyriadPro-Light"/>
              </a:rPr>
              <a:t> </a:t>
            </a:r>
            <a:r>
              <a:rPr lang="da-DK" sz="2800" b="0" i="0" u="none" strike="noStrike" baseline="0" dirty="0" err="1">
                <a:solidFill>
                  <a:schemeClr val="bg1"/>
                </a:solidFill>
                <a:latin typeface="MyriadPro-Light"/>
              </a:rPr>
              <a:t>now</a:t>
            </a:r>
            <a:r>
              <a:rPr lang="da-DK" sz="2800" b="0" i="0" u="none" strike="noStrike" baseline="0" dirty="0">
                <a:solidFill>
                  <a:schemeClr val="bg1"/>
                </a:solidFill>
                <a:latin typeface="MyriadPro-Light"/>
              </a:rPr>
              <a:t> </a:t>
            </a:r>
            <a:r>
              <a:rPr lang="da-DK" sz="2800" b="0" i="0" u="none" strike="noStrike" baseline="0" dirty="0" err="1">
                <a:solidFill>
                  <a:schemeClr val="bg1"/>
                </a:solidFill>
                <a:latin typeface="MyriadPro-Light"/>
              </a:rPr>
              <a:t>increasing</a:t>
            </a:r>
            <a:r>
              <a:rPr lang="da-DK" sz="2800" b="0" i="0" u="none" strike="noStrike" baseline="0" dirty="0">
                <a:solidFill>
                  <a:schemeClr val="bg1"/>
                </a:solidFill>
                <a:latin typeface="MyriadPro-Light"/>
              </a:rPr>
              <a:t> </a:t>
            </a:r>
            <a:endParaRPr lang="da-DK" sz="2800" dirty="0">
              <a:solidFill>
                <a:schemeClr val="bg1"/>
              </a:solidFill>
              <a:latin typeface="MyriadPro-Light"/>
            </a:endParaRPr>
          </a:p>
          <a:p>
            <a:pPr algn="ctr"/>
            <a:r>
              <a:rPr lang="da-DK" sz="3600" b="0" i="0" u="none" strike="noStrike" baseline="0" dirty="0">
                <a:solidFill>
                  <a:schemeClr val="bg1"/>
                </a:solidFill>
                <a:latin typeface="MyriadPro-Light"/>
              </a:rPr>
              <a:t>3-4 times faster </a:t>
            </a:r>
          </a:p>
          <a:p>
            <a:pPr algn="ctr"/>
            <a:r>
              <a:rPr lang="en-US" sz="2800" b="0" i="0" u="none" strike="noStrike" baseline="0" dirty="0">
                <a:solidFill>
                  <a:schemeClr val="bg1"/>
                </a:solidFill>
                <a:latin typeface="MyriadPro-Light"/>
              </a:rPr>
              <a:t>in the Arctic than for the </a:t>
            </a:r>
            <a:r>
              <a:rPr lang="da-DK" sz="2800" b="0" i="0" u="none" strike="noStrike" baseline="0" dirty="0" err="1">
                <a:solidFill>
                  <a:schemeClr val="bg1"/>
                </a:solidFill>
                <a:latin typeface="MyriadPro-Light"/>
              </a:rPr>
              <a:t>entire</a:t>
            </a:r>
            <a:r>
              <a:rPr lang="da-DK" sz="2800" b="0" i="0" u="none" strike="noStrike" baseline="0" dirty="0">
                <a:solidFill>
                  <a:schemeClr val="bg1"/>
                </a:solidFill>
                <a:latin typeface="MyriadPro-Light"/>
              </a:rPr>
              <a:t> Globe</a:t>
            </a:r>
            <a:endParaRPr lang="da-DK" sz="2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DA3646-31F8-960C-5CB2-01A8B9600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7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84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gas prices&#10;&#10;Description automatically generated with medium confidence">
            <a:extLst>
              <a:ext uri="{FF2B5EF4-FFF2-40B4-BE49-F238E27FC236}">
                <a16:creationId xmlns:a16="http://schemas.microsoft.com/office/drawing/2014/main" id="{1230A125-6ACC-96BE-B8AC-D1429AE17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9" y="1207398"/>
            <a:ext cx="9466195" cy="5330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A2D838-3DDB-3E4D-F030-FEC3DAEFA65A}"/>
              </a:ext>
            </a:extLst>
          </p:cNvPr>
          <p:cNvSpPr/>
          <p:nvPr/>
        </p:nvSpPr>
        <p:spPr>
          <a:xfrm>
            <a:off x="1190376" y="174712"/>
            <a:ext cx="4676172" cy="989389"/>
          </a:xfrm>
          <a:prstGeom prst="roundRect">
            <a:avLst/>
          </a:prstGeom>
          <a:solidFill>
            <a:srgbClr val="203864"/>
          </a:solidFill>
          <a:ln w="698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7610F8-0752-DF1C-B2D5-7FE01F76DF6D}"/>
              </a:ext>
            </a:extLst>
          </p:cNvPr>
          <p:cNvSpPr txBox="1"/>
          <p:nvPr/>
        </p:nvSpPr>
        <p:spPr>
          <a:xfrm>
            <a:off x="1304193" y="275385"/>
            <a:ext cx="4448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schemeClr val="bg1"/>
                </a:solidFill>
              </a:rPr>
              <a:t>Greenhouse Gas </a:t>
            </a:r>
            <a:r>
              <a:rPr lang="da-DK" sz="2400" b="1" dirty="0" err="1">
                <a:solidFill>
                  <a:schemeClr val="bg1"/>
                </a:solidFill>
              </a:rPr>
              <a:t>concentrations</a:t>
            </a:r>
            <a:endParaRPr lang="da-DK" sz="2400" b="1" dirty="0">
              <a:solidFill>
                <a:schemeClr val="bg1"/>
              </a:solidFill>
            </a:endParaRPr>
          </a:p>
          <a:p>
            <a:pPr algn="ctr"/>
            <a:r>
              <a:rPr lang="da-DK" sz="2000" dirty="0">
                <a:solidFill>
                  <a:schemeClr val="bg1"/>
                </a:solidFill>
              </a:rPr>
              <a:t>from </a:t>
            </a:r>
            <a:r>
              <a:rPr lang="da-DK" sz="2000" dirty="0" err="1">
                <a:solidFill>
                  <a:schemeClr val="bg1"/>
                </a:solidFill>
              </a:rPr>
              <a:t>year</a:t>
            </a:r>
            <a:r>
              <a:rPr lang="da-DK" sz="2000" dirty="0">
                <a:solidFill>
                  <a:schemeClr val="bg1"/>
                </a:solidFill>
              </a:rPr>
              <a:t> 1990 to </a:t>
            </a:r>
            <a:r>
              <a:rPr lang="da-DK" sz="2000" dirty="0" err="1">
                <a:solidFill>
                  <a:schemeClr val="bg1"/>
                </a:solidFill>
              </a:rPr>
              <a:t>year</a:t>
            </a:r>
            <a:r>
              <a:rPr lang="da-DK" sz="2000" dirty="0">
                <a:solidFill>
                  <a:schemeClr val="bg1"/>
                </a:solidFill>
              </a:rPr>
              <a:t> 2100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69A690-E7E9-1471-9824-F794FEAF8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7427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0CAAA27-53B3-6F36-04BD-CD8A2F83976C}"/>
              </a:ext>
            </a:extLst>
          </p:cNvPr>
          <p:cNvSpPr txBox="1"/>
          <p:nvPr/>
        </p:nvSpPr>
        <p:spPr>
          <a:xfrm>
            <a:off x="3066891" y="5475075"/>
            <a:ext cx="8017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2020</a:t>
            </a:r>
            <a:endParaRPr lang="da-DK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4D2378-C695-C50F-5E14-531C0F63C910}"/>
              </a:ext>
            </a:extLst>
          </p:cNvPr>
          <p:cNvSpPr/>
          <p:nvPr/>
        </p:nvSpPr>
        <p:spPr>
          <a:xfrm>
            <a:off x="8531051" y="1357299"/>
            <a:ext cx="1715633" cy="631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B065BA-1275-D7C6-98C1-AB67E7E49804}"/>
              </a:ext>
            </a:extLst>
          </p:cNvPr>
          <p:cNvSpPr/>
          <p:nvPr/>
        </p:nvSpPr>
        <p:spPr>
          <a:xfrm>
            <a:off x="3046795" y="1680032"/>
            <a:ext cx="801725" cy="38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24106A-5AA2-B23F-23AD-5EFC6E26A45C}"/>
              </a:ext>
            </a:extLst>
          </p:cNvPr>
          <p:cNvCxnSpPr/>
          <p:nvPr/>
        </p:nvCxnSpPr>
        <p:spPr>
          <a:xfrm flipV="1">
            <a:off x="3396343" y="5800231"/>
            <a:ext cx="0" cy="174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FC9244-20C0-C35A-85A0-F8D7E5CF1DFE}"/>
              </a:ext>
            </a:extLst>
          </p:cNvPr>
          <p:cNvSpPr txBox="1"/>
          <p:nvPr/>
        </p:nvSpPr>
        <p:spPr>
          <a:xfrm>
            <a:off x="9586916" y="5476214"/>
            <a:ext cx="8017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2100</a:t>
            </a:r>
            <a:endParaRPr lang="da-DK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D4AB04-6AD2-BF88-CA42-01029AC615CB}"/>
              </a:ext>
            </a:extLst>
          </p:cNvPr>
          <p:cNvCxnSpPr/>
          <p:nvPr/>
        </p:nvCxnSpPr>
        <p:spPr>
          <a:xfrm flipV="1">
            <a:off x="9920947" y="5803553"/>
            <a:ext cx="0" cy="174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32C7F26-4E9D-8AEE-D8C8-BED2B6F48EED}"/>
              </a:ext>
            </a:extLst>
          </p:cNvPr>
          <p:cNvSpPr txBox="1"/>
          <p:nvPr/>
        </p:nvSpPr>
        <p:spPr>
          <a:xfrm>
            <a:off x="6176384" y="6620968"/>
            <a:ext cx="74734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bg1">
                    <a:lumMod val="65000"/>
                  </a:schemeClr>
                </a:solidFill>
              </a:rPr>
              <a:t>https://www.nytimes.com/interactive/2021/10/25/climate/world-climate-pledges-cop26.html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A206CB-BA27-45B2-1F72-1BDA0B659C06}"/>
              </a:ext>
            </a:extLst>
          </p:cNvPr>
          <p:cNvSpPr txBox="1"/>
          <p:nvPr/>
        </p:nvSpPr>
        <p:spPr>
          <a:xfrm>
            <a:off x="9992356" y="2262107"/>
            <a:ext cx="1794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ln w="3175">
                  <a:noFill/>
                </a:ln>
                <a:solidFill>
                  <a:srgbClr val="C56877"/>
                </a:solidFill>
              </a:rPr>
              <a:t>+ 4.2°C to 3.6°C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0DF43E-632E-DE05-0C4D-6EEEE468810F}"/>
              </a:ext>
            </a:extLst>
          </p:cNvPr>
          <p:cNvSpPr txBox="1"/>
          <p:nvPr/>
        </p:nvSpPr>
        <p:spPr>
          <a:xfrm>
            <a:off x="9992357" y="4170625"/>
            <a:ext cx="161454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rgbClr val="F8B87D"/>
                </a:solidFill>
              </a:rPr>
              <a:t>+3.1°C to 2.7°C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8E57364-FFC9-DE37-B2C8-3CD8F3A402B6}"/>
              </a:ext>
            </a:extLst>
          </p:cNvPr>
          <p:cNvSpPr txBox="1"/>
          <p:nvPr/>
        </p:nvSpPr>
        <p:spPr>
          <a:xfrm>
            <a:off x="9992357" y="4985005"/>
            <a:ext cx="1614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chemeClr val="accent4"/>
                </a:solidFill>
              </a:rPr>
              <a:t>+2.4°C to 2.1°C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E9845A-0DD4-61CC-EEBF-D4364A07F2CF}"/>
              </a:ext>
            </a:extLst>
          </p:cNvPr>
          <p:cNvSpPr txBox="1"/>
          <p:nvPr/>
        </p:nvSpPr>
        <p:spPr>
          <a:xfrm>
            <a:off x="9992357" y="5894477"/>
            <a:ext cx="161454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chemeClr val="accent5"/>
                </a:solidFill>
              </a:rPr>
              <a:t>&lt; 1.5°C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251DA3-2FF7-D42E-5840-002DE1F4C3C4}"/>
              </a:ext>
            </a:extLst>
          </p:cNvPr>
          <p:cNvSpPr txBox="1"/>
          <p:nvPr/>
        </p:nvSpPr>
        <p:spPr>
          <a:xfrm>
            <a:off x="633953" y="5483472"/>
            <a:ext cx="8017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1990</a:t>
            </a:r>
            <a:endParaRPr lang="da-DK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8E239F3-6A59-8AD1-3009-966C6CD6978D}"/>
              </a:ext>
            </a:extLst>
          </p:cNvPr>
          <p:cNvCxnSpPr/>
          <p:nvPr/>
        </p:nvCxnSpPr>
        <p:spPr>
          <a:xfrm flipV="1">
            <a:off x="963405" y="5800390"/>
            <a:ext cx="0" cy="174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1E9336E-845E-8838-0BEF-EE159C5BAF0D}"/>
              </a:ext>
            </a:extLst>
          </p:cNvPr>
          <p:cNvSpPr txBox="1"/>
          <p:nvPr/>
        </p:nvSpPr>
        <p:spPr>
          <a:xfrm>
            <a:off x="687759" y="5915132"/>
            <a:ext cx="5370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err="1">
                <a:solidFill>
                  <a:srgbClr val="FF0000"/>
                </a:solidFill>
              </a:rPr>
              <a:t>Goal</a:t>
            </a:r>
            <a:r>
              <a:rPr lang="da-DK" sz="1600" dirty="0">
                <a:solidFill>
                  <a:srgbClr val="FF0000"/>
                </a:solidFill>
              </a:rPr>
              <a:t> line set in the Paris Agreement 2015</a:t>
            </a:r>
          </a:p>
          <a:p>
            <a:r>
              <a:rPr lang="da-DK" sz="1600" dirty="0">
                <a:solidFill>
                  <a:srgbClr val="FF0000"/>
                </a:solidFill>
              </a:rPr>
              <a:t>Keep </a:t>
            </a:r>
            <a:r>
              <a:rPr lang="da-DK" sz="1600" dirty="0" err="1">
                <a:solidFill>
                  <a:srgbClr val="FF0000"/>
                </a:solidFill>
              </a:rPr>
              <a:t>temperature</a:t>
            </a:r>
            <a:r>
              <a:rPr lang="da-DK" sz="1600" dirty="0">
                <a:solidFill>
                  <a:srgbClr val="FF0000"/>
                </a:solidFill>
              </a:rPr>
              <a:t> </a:t>
            </a:r>
            <a:r>
              <a:rPr lang="da-DK" sz="1600" dirty="0" err="1">
                <a:solidFill>
                  <a:srgbClr val="FF0000"/>
                </a:solidFill>
              </a:rPr>
              <a:t>increase</a:t>
            </a:r>
            <a:r>
              <a:rPr lang="da-DK" sz="1600" dirty="0">
                <a:solidFill>
                  <a:srgbClr val="FF0000"/>
                </a:solidFill>
              </a:rPr>
              <a:t> &lt; 1,5</a:t>
            </a:r>
            <a:r>
              <a:rPr lang="da-DK" sz="1600" baseline="30000" dirty="0">
                <a:solidFill>
                  <a:srgbClr val="FF0000"/>
                </a:solidFill>
              </a:rPr>
              <a:t>o</a:t>
            </a:r>
            <a:r>
              <a:rPr lang="da-DK" sz="1600" dirty="0">
                <a:solidFill>
                  <a:srgbClr val="FF0000"/>
                </a:solidFill>
              </a:rPr>
              <a:t>C </a:t>
            </a:r>
            <a:r>
              <a:rPr lang="da-DK" sz="1600" dirty="0" err="1">
                <a:solidFill>
                  <a:srgbClr val="FF0000"/>
                </a:solidFill>
              </a:rPr>
              <a:t>above</a:t>
            </a:r>
            <a:r>
              <a:rPr lang="da-DK" sz="1600" dirty="0">
                <a:solidFill>
                  <a:srgbClr val="FF0000"/>
                </a:solidFill>
              </a:rPr>
              <a:t> </a:t>
            </a:r>
            <a:r>
              <a:rPr lang="da-DK" sz="1600" dirty="0" err="1">
                <a:solidFill>
                  <a:srgbClr val="FF0000"/>
                </a:solidFill>
              </a:rPr>
              <a:t>pre-industrial</a:t>
            </a:r>
            <a:r>
              <a:rPr lang="da-DK" sz="1600" dirty="0">
                <a:solidFill>
                  <a:srgbClr val="FF0000"/>
                </a:solidFill>
              </a:rPr>
              <a:t> </a:t>
            </a:r>
            <a:r>
              <a:rPr lang="da-DK" sz="1600" dirty="0" err="1">
                <a:solidFill>
                  <a:srgbClr val="FF0000"/>
                </a:solidFill>
              </a:rPr>
              <a:t>levels</a:t>
            </a:r>
            <a:endParaRPr lang="da-DK" sz="1600" dirty="0">
              <a:solidFill>
                <a:srgbClr val="FF0000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D76BE43-5126-23D9-D7B5-F81A14D70E05}"/>
              </a:ext>
            </a:extLst>
          </p:cNvPr>
          <p:cNvCxnSpPr>
            <a:cxnSpLocks/>
          </p:cNvCxnSpPr>
          <p:nvPr/>
        </p:nvCxnSpPr>
        <p:spPr>
          <a:xfrm>
            <a:off x="687759" y="5894476"/>
            <a:ext cx="930459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26228FD-F37F-746D-C926-BDC2C683B83D}"/>
              </a:ext>
            </a:extLst>
          </p:cNvPr>
          <p:cNvSpPr/>
          <p:nvPr/>
        </p:nvSpPr>
        <p:spPr>
          <a:xfrm>
            <a:off x="10127824" y="1722506"/>
            <a:ext cx="265395" cy="182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73657E-7BCA-B146-FCD4-141285B9068D}"/>
              </a:ext>
            </a:extLst>
          </p:cNvPr>
          <p:cNvSpPr/>
          <p:nvPr/>
        </p:nvSpPr>
        <p:spPr>
          <a:xfrm>
            <a:off x="8723871" y="4968528"/>
            <a:ext cx="1197076" cy="140427"/>
          </a:xfrm>
          <a:prstGeom prst="rect">
            <a:avLst/>
          </a:prstGeom>
          <a:solidFill>
            <a:srgbClr val="FEDA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64B059-1DB4-BD60-631C-8AA37C7F8491}"/>
              </a:ext>
            </a:extLst>
          </p:cNvPr>
          <p:cNvSpPr/>
          <p:nvPr/>
        </p:nvSpPr>
        <p:spPr>
          <a:xfrm>
            <a:off x="8863914" y="5014334"/>
            <a:ext cx="1032320" cy="140427"/>
          </a:xfrm>
          <a:prstGeom prst="rect">
            <a:avLst/>
          </a:prstGeom>
          <a:solidFill>
            <a:srgbClr val="FEDA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3D5054-4CDC-0670-B141-F536131338CE}"/>
              </a:ext>
            </a:extLst>
          </p:cNvPr>
          <p:cNvSpPr/>
          <p:nvPr/>
        </p:nvSpPr>
        <p:spPr>
          <a:xfrm>
            <a:off x="9332833" y="5093837"/>
            <a:ext cx="284052" cy="104704"/>
          </a:xfrm>
          <a:prstGeom prst="rect">
            <a:avLst/>
          </a:prstGeom>
          <a:solidFill>
            <a:srgbClr val="FEDA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CFB01A-1B61-06F0-D9F6-AF0C3A023B3D}"/>
              </a:ext>
            </a:extLst>
          </p:cNvPr>
          <p:cNvSpPr txBox="1"/>
          <p:nvPr/>
        </p:nvSpPr>
        <p:spPr>
          <a:xfrm>
            <a:off x="6864507" y="4678529"/>
            <a:ext cx="2960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sz="2000" dirty="0" err="1"/>
              <a:t>Reduction</a:t>
            </a:r>
            <a:r>
              <a:rPr lang="da-DK" sz="2000" dirty="0"/>
              <a:t> </a:t>
            </a:r>
            <a:r>
              <a:rPr lang="da-DK" sz="2000" dirty="0" err="1"/>
              <a:t>targets</a:t>
            </a:r>
            <a:endParaRPr lang="da-DK" sz="2000" dirty="0"/>
          </a:p>
          <a:p>
            <a:pPr algn="r"/>
            <a:r>
              <a:rPr lang="da-DK" sz="2000" dirty="0"/>
              <a:t> </a:t>
            </a:r>
            <a:r>
              <a:rPr lang="da-DK" sz="2000" dirty="0" err="1"/>
              <a:t>promised</a:t>
            </a:r>
            <a:r>
              <a:rPr lang="da-DK" sz="2000" dirty="0"/>
              <a:t> by </a:t>
            </a:r>
            <a:r>
              <a:rPr lang="da-DK" sz="2000" dirty="0" err="1"/>
              <a:t>governments</a:t>
            </a:r>
            <a:endParaRPr lang="da-DK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0AC04B-A70E-1DC0-53CF-EB874959E095}"/>
              </a:ext>
            </a:extLst>
          </p:cNvPr>
          <p:cNvSpPr/>
          <p:nvPr/>
        </p:nvSpPr>
        <p:spPr>
          <a:xfrm>
            <a:off x="7974227" y="4087990"/>
            <a:ext cx="1815068" cy="282770"/>
          </a:xfrm>
          <a:prstGeom prst="rect">
            <a:avLst/>
          </a:prstGeom>
          <a:solidFill>
            <a:srgbClr val="F8B8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E8370-82A5-8406-586E-41D6C30E2F83}"/>
              </a:ext>
            </a:extLst>
          </p:cNvPr>
          <p:cNvSpPr/>
          <p:nvPr/>
        </p:nvSpPr>
        <p:spPr>
          <a:xfrm>
            <a:off x="8723871" y="2262107"/>
            <a:ext cx="1081574" cy="282770"/>
          </a:xfrm>
          <a:prstGeom prst="rect">
            <a:avLst/>
          </a:prstGeom>
          <a:solidFill>
            <a:srgbClr val="C56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FA680-8489-5CE3-468E-5A76419DAA9B}"/>
              </a:ext>
            </a:extLst>
          </p:cNvPr>
          <p:cNvSpPr txBox="1"/>
          <p:nvPr/>
        </p:nvSpPr>
        <p:spPr>
          <a:xfrm>
            <a:off x="6796216" y="3990984"/>
            <a:ext cx="314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err="1"/>
              <a:t>Current</a:t>
            </a:r>
            <a:r>
              <a:rPr lang="da-DK" sz="2000" dirty="0"/>
              <a:t> </a:t>
            </a:r>
            <a:r>
              <a:rPr lang="da-DK" sz="2000" dirty="0" err="1"/>
              <a:t>government</a:t>
            </a:r>
            <a:r>
              <a:rPr lang="da-DK" sz="2000" dirty="0"/>
              <a:t> </a:t>
            </a:r>
            <a:r>
              <a:rPr lang="da-DK" sz="2000" dirty="0" err="1"/>
              <a:t>policies</a:t>
            </a:r>
            <a:endParaRPr lang="da-DK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1D722C-731C-A9E7-7F78-283DACDC3EF6}"/>
              </a:ext>
            </a:extLst>
          </p:cNvPr>
          <p:cNvSpPr txBox="1"/>
          <p:nvPr/>
        </p:nvSpPr>
        <p:spPr>
          <a:xfrm>
            <a:off x="7822630" y="2153213"/>
            <a:ext cx="2111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err="1"/>
              <a:t>Policies</a:t>
            </a:r>
            <a:r>
              <a:rPr lang="da-DK" sz="2000" dirty="0"/>
              <a:t> </a:t>
            </a:r>
            <a:r>
              <a:rPr lang="da-DK" sz="2000" dirty="0" err="1"/>
              <a:t>before</a:t>
            </a:r>
            <a:r>
              <a:rPr lang="da-DK" sz="2000" dirty="0"/>
              <a:t> the</a:t>
            </a:r>
          </a:p>
          <a:p>
            <a:pPr algn="r"/>
            <a:r>
              <a:rPr lang="da-DK" sz="2000" dirty="0"/>
              <a:t>Paris Agreement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832B9E-3C71-4C8B-5ACB-8B95E2680954}"/>
              </a:ext>
            </a:extLst>
          </p:cNvPr>
          <p:cNvSpPr/>
          <p:nvPr/>
        </p:nvSpPr>
        <p:spPr>
          <a:xfrm>
            <a:off x="6796216" y="1357299"/>
            <a:ext cx="1927655" cy="572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13C658-79B7-8473-331B-09050A400AEA}"/>
              </a:ext>
            </a:extLst>
          </p:cNvPr>
          <p:cNvGrpSpPr/>
          <p:nvPr/>
        </p:nvGrpSpPr>
        <p:grpSpPr>
          <a:xfrm>
            <a:off x="5895253" y="103517"/>
            <a:ext cx="2449628" cy="2394640"/>
            <a:chOff x="8695485" y="4235614"/>
            <a:chExt cx="2449628" cy="23946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47ED799-AA02-5E16-9BBC-EEFAC916A3A5}"/>
                </a:ext>
              </a:extLst>
            </p:cNvPr>
            <p:cNvSpPr/>
            <p:nvPr/>
          </p:nvSpPr>
          <p:spPr>
            <a:xfrm>
              <a:off x="8695485" y="4235614"/>
              <a:ext cx="2416214" cy="2394640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80EF72-4985-9873-FB1D-AAA15B309945}"/>
                </a:ext>
              </a:extLst>
            </p:cNvPr>
            <p:cNvSpPr txBox="1"/>
            <p:nvPr/>
          </p:nvSpPr>
          <p:spPr>
            <a:xfrm>
              <a:off x="8705749" y="4421029"/>
              <a:ext cx="2439364" cy="18774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a-DK" sz="2400" dirty="0">
                  <a:solidFill>
                    <a:schemeClr val="bg1"/>
                  </a:solidFill>
                  <a:latin typeface="MyriadPro-Light"/>
                </a:rPr>
                <a:t>It is time to </a:t>
              </a:r>
            </a:p>
            <a:p>
              <a:pPr algn="ctr"/>
              <a:r>
                <a:rPr lang="da-DK" sz="6000" dirty="0">
                  <a:solidFill>
                    <a:schemeClr val="bg1"/>
                  </a:solidFill>
                  <a:latin typeface="MyriadPro-Light"/>
                </a:rPr>
                <a:t>ACT</a:t>
              </a:r>
            </a:p>
            <a:p>
              <a:pPr algn="ctr"/>
              <a:r>
                <a:rPr lang="da-DK" sz="1600" dirty="0">
                  <a:solidFill>
                    <a:schemeClr val="bg1"/>
                  </a:solidFill>
                  <a:latin typeface="MyriadPro-Light"/>
                </a:rPr>
                <a:t>If </a:t>
              </a:r>
              <a:r>
                <a:rPr lang="da-DK" sz="1600" dirty="0" err="1">
                  <a:solidFill>
                    <a:schemeClr val="bg1"/>
                  </a:solidFill>
                  <a:latin typeface="MyriadPro-Light"/>
                </a:rPr>
                <a:t>we</a:t>
              </a:r>
              <a:r>
                <a:rPr lang="da-DK" sz="1600" dirty="0">
                  <a:solidFill>
                    <a:schemeClr val="bg1"/>
                  </a:solidFill>
                  <a:latin typeface="MyriadPro-Light"/>
                </a:rPr>
                <a:t> </a:t>
              </a:r>
              <a:r>
                <a:rPr lang="da-DK" sz="1600" dirty="0" err="1">
                  <a:solidFill>
                    <a:schemeClr val="bg1"/>
                  </a:solidFill>
                  <a:latin typeface="MyriadPro-Light"/>
                </a:rPr>
                <a:t>want</a:t>
              </a:r>
              <a:r>
                <a:rPr lang="da-DK" sz="1600" dirty="0">
                  <a:solidFill>
                    <a:schemeClr val="bg1"/>
                  </a:solidFill>
                  <a:latin typeface="MyriadPro-Light"/>
                </a:rPr>
                <a:t> to </a:t>
              </a:r>
              <a:r>
                <a:rPr lang="da-DK" sz="1600" dirty="0" err="1">
                  <a:solidFill>
                    <a:schemeClr val="bg1"/>
                  </a:solidFill>
                  <a:latin typeface="MyriadPro-Light"/>
                </a:rPr>
                <a:t>reach</a:t>
              </a:r>
              <a:r>
                <a:rPr lang="da-DK" sz="1600" dirty="0">
                  <a:solidFill>
                    <a:schemeClr val="bg1"/>
                  </a:solidFill>
                  <a:latin typeface="MyriadPro-Light"/>
                </a:rPr>
                <a:t> </a:t>
              </a:r>
            </a:p>
            <a:p>
              <a:pPr algn="ctr"/>
              <a:r>
                <a:rPr lang="da-DK" sz="1600" dirty="0">
                  <a:solidFill>
                    <a:schemeClr val="bg1"/>
                  </a:solidFill>
                  <a:latin typeface="MyriadPro-Light"/>
                </a:rPr>
                <a:t>the red </a:t>
              </a:r>
              <a:r>
                <a:rPr lang="da-DK" sz="1600" dirty="0" err="1">
                  <a:solidFill>
                    <a:schemeClr val="bg1"/>
                  </a:solidFill>
                  <a:latin typeface="MyriadPro-Light"/>
                </a:rPr>
                <a:t>goal</a:t>
              </a:r>
              <a:r>
                <a:rPr lang="da-DK" sz="1600" dirty="0">
                  <a:solidFill>
                    <a:schemeClr val="bg1"/>
                  </a:solidFill>
                  <a:latin typeface="MyriadPro-Light"/>
                </a:rPr>
                <a:t> line</a:t>
              </a:r>
              <a:endParaRPr lang="da-DK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DBD20696-87FA-1353-7906-889B737DC633}"/>
              </a:ext>
            </a:extLst>
          </p:cNvPr>
          <p:cNvSpPr/>
          <p:nvPr/>
        </p:nvSpPr>
        <p:spPr>
          <a:xfrm>
            <a:off x="7059729" y="2174919"/>
            <a:ext cx="127751" cy="25180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3E1412-4B9B-C18D-05CA-B5AB8BD40B2E}"/>
              </a:ext>
            </a:extLst>
          </p:cNvPr>
          <p:cNvSpPr txBox="1"/>
          <p:nvPr/>
        </p:nvSpPr>
        <p:spPr>
          <a:xfrm>
            <a:off x="5386194" y="5430999"/>
            <a:ext cx="1907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/>
              <a:t>Paris Agreement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C25B3B-C7B0-56AA-CCC0-45CFF52FB185}"/>
              </a:ext>
            </a:extLst>
          </p:cNvPr>
          <p:cNvSpPr/>
          <p:nvPr/>
        </p:nvSpPr>
        <p:spPr>
          <a:xfrm>
            <a:off x="3046795" y="1394696"/>
            <a:ext cx="956919" cy="327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8075D6-0D6D-B8B1-492C-74029B3E0344}"/>
              </a:ext>
            </a:extLst>
          </p:cNvPr>
          <p:cNvSpPr/>
          <p:nvPr/>
        </p:nvSpPr>
        <p:spPr>
          <a:xfrm>
            <a:off x="9144000" y="5962057"/>
            <a:ext cx="776947" cy="203359"/>
          </a:xfrm>
          <a:prstGeom prst="rect">
            <a:avLst/>
          </a:prstGeom>
          <a:solidFill>
            <a:srgbClr val="ACEC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8740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0">
            <a:extLst>
              <a:ext uri="{FF2B5EF4-FFF2-40B4-BE49-F238E27FC236}">
                <a16:creationId xmlns:a16="http://schemas.microsoft.com/office/drawing/2014/main" id="{3CD73499-325F-7845-A472-E9C52E0AE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Billede 11" descr="Et billede, der indeholder Font/skrifttype, Grafik, grafisk design, logo&#10;&#10;Automatisk genereret beskrivelse">
            <a:extLst>
              <a:ext uri="{FF2B5EF4-FFF2-40B4-BE49-F238E27FC236}">
                <a16:creationId xmlns:a16="http://schemas.microsoft.com/office/drawing/2014/main" id="{45728CBA-F003-3E40-BBCD-CDFC3370B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58" y="5736486"/>
            <a:ext cx="1449889" cy="828508"/>
          </a:xfrm>
          <a:prstGeom prst="rect">
            <a:avLst/>
          </a:prstGeom>
        </p:spPr>
      </p:pic>
      <p:sp>
        <p:nvSpPr>
          <p:cNvPr id="18" name="Tekstfelt 12">
            <a:extLst>
              <a:ext uri="{FF2B5EF4-FFF2-40B4-BE49-F238E27FC236}">
                <a16:creationId xmlns:a16="http://schemas.microsoft.com/office/drawing/2014/main" id="{F8675CF5-4206-9445-AEEC-DC071B11316D}"/>
              </a:ext>
            </a:extLst>
          </p:cNvPr>
          <p:cNvSpPr txBox="1"/>
          <p:nvPr/>
        </p:nvSpPr>
        <p:spPr>
          <a:xfrm>
            <a:off x="10806546" y="6420018"/>
            <a:ext cx="9889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800" dirty="0">
                <a:effectLst/>
                <a:latin typeface="Arial" panose="020B0604020202020204" pitchFamily="34" charset="0"/>
              </a:rPr>
              <a:t>PAGE </a:t>
            </a:r>
            <a:r>
              <a:rPr lang="da-DK" sz="800" b="1" dirty="0">
                <a:effectLst/>
                <a:latin typeface="Arial Black" panose="020B0604020202020204" pitchFamily="34" charset="0"/>
              </a:rPr>
              <a:t>25</a:t>
            </a:r>
            <a:r>
              <a:rPr lang="da-DK" sz="800" dirty="0">
                <a:effectLst/>
                <a:latin typeface="Arial" panose="020B0604020202020204" pitchFamily="34" charset="0"/>
              </a:rPr>
              <a:t> of 27</a:t>
            </a:r>
          </a:p>
        </p:txBody>
      </p:sp>
      <p:sp>
        <p:nvSpPr>
          <p:cNvPr id="20" name="Tekstfelt 14">
            <a:extLst>
              <a:ext uri="{FF2B5EF4-FFF2-40B4-BE49-F238E27FC236}">
                <a16:creationId xmlns:a16="http://schemas.microsoft.com/office/drawing/2014/main" id="{63841A2C-F3DC-AC4D-90FE-65BFB004DB47}"/>
              </a:ext>
            </a:extLst>
          </p:cNvPr>
          <p:cNvSpPr txBox="1"/>
          <p:nvPr/>
        </p:nvSpPr>
        <p:spPr>
          <a:xfrm>
            <a:off x="1011804" y="476741"/>
            <a:ext cx="70110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200" b="1" dirty="0">
                <a:solidFill>
                  <a:srgbClr val="2A6350"/>
                </a:solidFill>
                <a:effectLst/>
                <a:latin typeface="Arial Black" panose="020B0604020202020204" pitchFamily="34" charset="0"/>
              </a:rPr>
              <a:t>Local </a:t>
            </a:r>
            <a:r>
              <a:rPr lang="da-DK" sz="4200" b="1" dirty="0" err="1">
                <a:solidFill>
                  <a:srgbClr val="2A6350"/>
                </a:solidFill>
                <a:effectLst/>
                <a:latin typeface="Arial Black" panose="020B0604020202020204" pitchFamily="34" charset="0"/>
              </a:rPr>
              <a:t>Climate</a:t>
            </a:r>
            <a:r>
              <a:rPr lang="da-DK" sz="4200" b="1" dirty="0">
                <a:solidFill>
                  <a:srgbClr val="2A6350"/>
                </a:solidFill>
                <a:effectLst/>
                <a:latin typeface="Arial Black" panose="020B0604020202020204" pitchFamily="34" charset="0"/>
              </a:rPr>
              <a:t> Change</a:t>
            </a:r>
          </a:p>
        </p:txBody>
      </p:sp>
      <p:sp>
        <p:nvSpPr>
          <p:cNvPr id="22" name="Tekstfelt 16">
            <a:extLst>
              <a:ext uri="{FF2B5EF4-FFF2-40B4-BE49-F238E27FC236}">
                <a16:creationId xmlns:a16="http://schemas.microsoft.com/office/drawing/2014/main" id="{19F75BE8-1236-0440-82A8-357ED2969DA8}"/>
              </a:ext>
            </a:extLst>
          </p:cNvPr>
          <p:cNvSpPr txBox="1"/>
          <p:nvPr/>
        </p:nvSpPr>
        <p:spPr>
          <a:xfrm>
            <a:off x="995902" y="1192243"/>
            <a:ext cx="609467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-  </a:t>
            </a:r>
            <a:r>
              <a:rPr lang="da-DK" sz="2500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observed</a:t>
            </a:r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at [</a:t>
            </a:r>
            <a:r>
              <a:rPr lang="da-DK" sz="2500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your</a:t>
            </a:r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station </a:t>
            </a:r>
            <a:r>
              <a:rPr lang="da-DK" sz="2500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name</a:t>
            </a:r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24" name="Tekstfelt 18">
            <a:extLst>
              <a:ext uri="{FF2B5EF4-FFF2-40B4-BE49-F238E27FC236}">
                <a16:creationId xmlns:a16="http://schemas.microsoft.com/office/drawing/2014/main" id="{AFD25603-7D82-8F4B-A77B-0CE754A789AB}"/>
              </a:ext>
            </a:extLst>
          </p:cNvPr>
          <p:cNvSpPr txBox="1"/>
          <p:nvPr/>
        </p:nvSpPr>
        <p:spPr>
          <a:xfrm>
            <a:off x="983289" y="2458332"/>
            <a:ext cx="9997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Insert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short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text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photos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your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station do to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study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climate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change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, the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results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and international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collaboration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Include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photos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e.g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. of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scientists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in the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field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, science instrumentation,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observed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effects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Climate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Change, etc.).</a:t>
            </a:r>
          </a:p>
        </p:txBody>
      </p:sp>
      <p:sp>
        <p:nvSpPr>
          <p:cNvPr id="25" name="Tekstfelt 20">
            <a:extLst>
              <a:ext uri="{FF2B5EF4-FFF2-40B4-BE49-F238E27FC236}">
                <a16:creationId xmlns:a16="http://schemas.microsoft.com/office/drawing/2014/main" id="{109E7297-E8C8-F345-BE45-4E05F4CCF2BB}"/>
              </a:ext>
            </a:extLst>
          </p:cNvPr>
          <p:cNvSpPr txBox="1"/>
          <p:nvPr/>
        </p:nvSpPr>
        <p:spPr>
          <a:xfrm>
            <a:off x="976963" y="3611880"/>
            <a:ext cx="6158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You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decide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number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of slides :o)</a:t>
            </a:r>
          </a:p>
        </p:txBody>
      </p:sp>
      <p:sp>
        <p:nvSpPr>
          <p:cNvPr id="26" name="Tekstfelt 22">
            <a:extLst>
              <a:ext uri="{FF2B5EF4-FFF2-40B4-BE49-F238E27FC236}">
                <a16:creationId xmlns:a16="http://schemas.microsoft.com/office/drawing/2014/main" id="{0B6C3A43-529A-074C-A3AA-F889C44AE6D6}"/>
              </a:ext>
            </a:extLst>
          </p:cNvPr>
          <p:cNvSpPr txBox="1"/>
          <p:nvPr/>
        </p:nvSpPr>
        <p:spPr>
          <a:xfrm>
            <a:off x="1258294" y="4106090"/>
            <a:ext cx="62636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Local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Climate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Change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projection</a:t>
            </a:r>
            <a:endParaRPr lang="da-DK" dirty="0">
              <a:solidFill>
                <a:srgbClr val="2A635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Local studies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Local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results</a:t>
            </a:r>
            <a:endParaRPr lang="da-DK" dirty="0">
              <a:solidFill>
                <a:srgbClr val="2A635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International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collaborations</a:t>
            </a:r>
            <a:endParaRPr lang="da-DK" dirty="0">
              <a:solidFill>
                <a:srgbClr val="2A635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Opportunities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local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engagement (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e.g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da-DK" dirty="0">
                <a:solidFill>
                  <a:srgbClr val="2A6350"/>
                </a:solidFill>
                <a:latin typeface="Arial" panose="020B0604020202020204" pitchFamily="34" charset="0"/>
              </a:rPr>
              <a:t>C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itizen </a:t>
            </a:r>
            <a:r>
              <a:rPr lang="da-DK" dirty="0">
                <a:solidFill>
                  <a:srgbClr val="2A6350"/>
                </a:solidFill>
                <a:latin typeface="Arial" panose="020B0604020202020204" pitchFamily="34" charset="0"/>
              </a:rPr>
              <a:t>S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cience)</a:t>
            </a:r>
          </a:p>
        </p:txBody>
      </p:sp>
      <p:sp>
        <p:nvSpPr>
          <p:cNvPr id="35" name="Tekstfelt 30">
            <a:extLst>
              <a:ext uri="{FF2B5EF4-FFF2-40B4-BE49-F238E27FC236}">
                <a16:creationId xmlns:a16="http://schemas.microsoft.com/office/drawing/2014/main" id="{D6BDCFE8-0EA3-3B44-B5F8-B80C2B84EBA7}"/>
              </a:ext>
            </a:extLst>
          </p:cNvPr>
          <p:cNvSpPr txBox="1"/>
          <p:nvPr/>
        </p:nvSpPr>
        <p:spPr>
          <a:xfrm rot="16200000">
            <a:off x="10978690" y="1187505"/>
            <a:ext cx="1895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1000" dirty="0">
                <a:effectLst/>
                <a:latin typeface="Arial" panose="020B0604020202020204" pitchFamily="34" charset="0"/>
              </a:rPr>
              <a:t>Photo: </a:t>
            </a:r>
            <a:r>
              <a:rPr lang="da-DK" sz="1000" dirty="0" err="1">
                <a:effectLst/>
                <a:latin typeface="Arial" panose="020B0604020202020204" pitchFamily="34" charset="0"/>
              </a:rPr>
              <a:t>Insert</a:t>
            </a:r>
            <a:r>
              <a:rPr lang="da-DK" sz="1000" dirty="0">
                <a:effectLst/>
                <a:latin typeface="Arial" panose="020B0604020202020204" pitchFamily="34" charset="0"/>
              </a:rPr>
              <a:t> </a:t>
            </a:r>
            <a:r>
              <a:rPr lang="da-DK" sz="1000" dirty="0" err="1">
                <a:effectLst/>
                <a:latin typeface="Arial" panose="020B0604020202020204" pitchFamily="34" charset="0"/>
              </a:rPr>
              <a:t>name</a:t>
            </a:r>
            <a:endParaRPr lang="da-DK" sz="10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FBC6C4-05B9-37E0-20ED-37C72138D420}"/>
              </a:ext>
            </a:extLst>
          </p:cNvPr>
          <p:cNvSpPr/>
          <p:nvPr/>
        </p:nvSpPr>
        <p:spPr>
          <a:xfrm>
            <a:off x="838090" y="5275385"/>
            <a:ext cx="11146419" cy="10952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2B67B6-1618-9603-3EA5-CF712F5A6851}"/>
              </a:ext>
            </a:extLst>
          </p:cNvPr>
          <p:cNvSpPr/>
          <p:nvPr/>
        </p:nvSpPr>
        <p:spPr>
          <a:xfrm>
            <a:off x="8185411" y="6514454"/>
            <a:ext cx="4484116" cy="4031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645C4A-93F7-BCF8-8E6A-BED73F4E6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891" y="-1452"/>
            <a:ext cx="5467109" cy="36430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D5E0A4-9AB5-C077-9C69-BFC4EE0B7524}"/>
              </a:ext>
            </a:extLst>
          </p:cNvPr>
          <p:cNvSpPr/>
          <p:nvPr/>
        </p:nvSpPr>
        <p:spPr>
          <a:xfrm>
            <a:off x="6667873" y="1556"/>
            <a:ext cx="5467109" cy="3664645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  <a:gs pos="10000">
                <a:srgbClr val="FFFFFF">
                  <a:alpha val="0"/>
                </a:srgbClr>
              </a:gs>
              <a:gs pos="24000">
                <a:schemeClr val="bg1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620B6-0F46-DA31-068A-41DAF879711E}"/>
              </a:ext>
            </a:extLst>
          </p:cNvPr>
          <p:cNvSpPr/>
          <p:nvPr/>
        </p:nvSpPr>
        <p:spPr>
          <a:xfrm>
            <a:off x="6585995" y="11575"/>
            <a:ext cx="5606005" cy="3643051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0">
                <a:schemeClr val="bg1">
                  <a:alpha val="0"/>
                </a:schemeClr>
              </a:gs>
              <a:gs pos="1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DBAC9F-01AE-EF28-E242-D5F787726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79" y="-23046"/>
            <a:ext cx="539867" cy="6892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B98FE1-8A2B-A339-2BD0-20CD06037486}"/>
              </a:ext>
            </a:extLst>
          </p:cNvPr>
          <p:cNvSpPr txBox="1"/>
          <p:nvPr/>
        </p:nvSpPr>
        <p:spPr>
          <a:xfrm>
            <a:off x="838091" y="332242"/>
            <a:ext cx="609463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400" b="1" dirty="0" err="1">
                <a:solidFill>
                  <a:schemeClr val="accent1">
                    <a:lumMod val="50000"/>
                  </a:schemeClr>
                </a:solidFill>
              </a:rPr>
              <a:t>Climate</a:t>
            </a:r>
            <a:r>
              <a:rPr lang="da-DK" sz="4400" b="1" dirty="0">
                <a:solidFill>
                  <a:schemeClr val="accent1">
                    <a:lumMod val="50000"/>
                  </a:schemeClr>
                </a:solidFill>
              </a:rPr>
              <a:t> Change</a:t>
            </a:r>
          </a:p>
          <a:p>
            <a:r>
              <a:rPr lang="da-DK" sz="32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da-DK" sz="3200" b="1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da-DK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sz="3200" b="1" dirty="0" err="1">
                <a:solidFill>
                  <a:schemeClr val="accent1">
                    <a:lumMod val="50000"/>
                  </a:schemeClr>
                </a:solidFill>
              </a:rPr>
              <a:t>can</a:t>
            </a:r>
            <a:r>
              <a:rPr lang="da-DK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sz="3200" b="1" dirty="0" err="1">
                <a:solidFill>
                  <a:schemeClr val="accent1">
                    <a:lumMod val="50000"/>
                  </a:schemeClr>
                </a:solidFill>
              </a:rPr>
              <a:t>you</a:t>
            </a:r>
            <a:r>
              <a:rPr lang="da-DK" sz="3200" b="1" dirty="0">
                <a:solidFill>
                  <a:schemeClr val="accent1">
                    <a:lumMod val="50000"/>
                  </a:schemeClr>
                </a:solidFill>
              </a:rPr>
              <a:t> do?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5650A-0D7C-23D8-3CE3-C94D04976945}"/>
              </a:ext>
            </a:extLst>
          </p:cNvPr>
          <p:cNvSpPr txBox="1"/>
          <p:nvPr/>
        </p:nvSpPr>
        <p:spPr>
          <a:xfrm>
            <a:off x="838091" y="1811873"/>
            <a:ext cx="1114642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 err="1">
                <a:solidFill>
                  <a:schemeClr val="accent5">
                    <a:lumMod val="50000"/>
                  </a:schemeClr>
                </a:solidFill>
              </a:rPr>
              <a:t>Reduce</a:t>
            </a:r>
            <a:r>
              <a:rPr lang="da-DK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a-DK" sz="2800" b="1" dirty="0" err="1">
                <a:solidFill>
                  <a:schemeClr val="accent5">
                    <a:lumMod val="50000"/>
                  </a:schemeClr>
                </a:solidFill>
              </a:rPr>
              <a:t>your</a:t>
            </a:r>
            <a:r>
              <a:rPr lang="da-DK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a-DK" sz="2800" b="1" dirty="0" err="1">
                <a:solidFill>
                  <a:schemeClr val="accent5">
                    <a:lumMod val="50000"/>
                  </a:schemeClr>
                </a:solidFill>
              </a:rPr>
              <a:t>own</a:t>
            </a:r>
            <a:r>
              <a:rPr lang="da-DK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a-DK" sz="2800" b="1" dirty="0" err="1">
                <a:solidFill>
                  <a:schemeClr val="accent5">
                    <a:lumMod val="50000"/>
                  </a:schemeClr>
                </a:solidFill>
              </a:rPr>
              <a:t>contributions</a:t>
            </a:r>
            <a:r>
              <a:rPr lang="da-DK" sz="2800" dirty="0">
                <a:solidFill>
                  <a:schemeClr val="accent5">
                    <a:lumMod val="50000"/>
                  </a:schemeClr>
                </a:solidFill>
              </a:rPr>
              <a:t>, i.e.:</a:t>
            </a:r>
          </a:p>
          <a:p>
            <a:pPr marL="703263" indent="-457200">
              <a:buFont typeface="+mj-lt"/>
              <a:buAutoNum type="arabicPeriod"/>
            </a:pPr>
            <a:r>
              <a:rPr lang="da-DK" sz="2000" b="1" dirty="0">
                <a:solidFill>
                  <a:schemeClr val="accent5">
                    <a:lumMod val="75000"/>
                  </a:schemeClr>
                </a:solidFill>
              </a:rPr>
              <a:t>Save </a:t>
            </a:r>
            <a:r>
              <a:rPr lang="da-DK" sz="2000" b="1" dirty="0" err="1">
                <a:solidFill>
                  <a:schemeClr val="accent5">
                    <a:lumMod val="75000"/>
                  </a:schemeClr>
                </a:solidFill>
              </a:rPr>
              <a:t>energy</a:t>
            </a:r>
            <a:r>
              <a:rPr lang="da-DK" sz="2000" b="1" dirty="0">
                <a:solidFill>
                  <a:schemeClr val="accent5">
                    <a:lumMod val="75000"/>
                  </a:schemeClr>
                </a:solidFill>
              </a:rPr>
              <a:t> at home </a:t>
            </a:r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da-DK" sz="2000" dirty="0" err="1">
                <a:solidFill>
                  <a:schemeClr val="accent5">
                    <a:lumMod val="75000"/>
                  </a:schemeClr>
                </a:solidFill>
              </a:rPr>
              <a:t>energy</a:t>
            </a:r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 efficient houses and </a:t>
            </a:r>
            <a:r>
              <a:rPr lang="da-DK" sz="2000" dirty="0" err="1">
                <a:solidFill>
                  <a:schemeClr val="accent5">
                    <a:lumMod val="75000"/>
                  </a:schemeClr>
                </a:solidFill>
              </a:rPr>
              <a:t>electronics</a:t>
            </a:r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da-DK" sz="2000" dirty="0" err="1">
                <a:solidFill>
                  <a:schemeClr val="accent5">
                    <a:lumMod val="75000"/>
                  </a:schemeClr>
                </a:solidFill>
              </a:rPr>
              <a:t>turn</a:t>
            </a:r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a-DK" sz="2000" dirty="0" err="1">
                <a:solidFill>
                  <a:schemeClr val="accent5">
                    <a:lumMod val="75000"/>
                  </a:schemeClr>
                </a:solidFill>
              </a:rPr>
              <a:t>them</a:t>
            </a:r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a-DK" sz="2000" dirty="0" err="1">
                <a:solidFill>
                  <a:schemeClr val="accent5">
                    <a:lumMod val="75000"/>
                  </a:schemeClr>
                </a:solidFill>
              </a:rPr>
              <a:t>off</a:t>
            </a:r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da-DK" sz="2000" dirty="0" err="1">
                <a:solidFill>
                  <a:schemeClr val="accent5">
                    <a:lumMod val="75000"/>
                  </a:schemeClr>
                </a:solidFill>
              </a:rPr>
              <a:t>when</a:t>
            </a:r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 not in </a:t>
            </a:r>
            <a:r>
              <a:rPr lang="da-DK" sz="2000" dirty="0" err="1">
                <a:solidFill>
                  <a:schemeClr val="accent5">
                    <a:lumMod val="75000"/>
                  </a:schemeClr>
                </a:solidFill>
              </a:rPr>
              <a:t>use</a:t>
            </a:r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).</a:t>
            </a:r>
          </a:p>
          <a:p>
            <a:pPr marL="703263" indent="-457200">
              <a:buFont typeface="+mj-lt"/>
              <a:buAutoNum type="arabicPeriod"/>
            </a:pPr>
            <a:r>
              <a:rPr lang="da-DK" sz="2000" b="1" dirty="0" err="1">
                <a:solidFill>
                  <a:srgbClr val="5A8737"/>
                </a:solidFill>
              </a:rPr>
              <a:t>Use</a:t>
            </a:r>
            <a:r>
              <a:rPr lang="da-DK" sz="2000" b="1" dirty="0">
                <a:solidFill>
                  <a:srgbClr val="5A8737"/>
                </a:solidFill>
              </a:rPr>
              <a:t> </a:t>
            </a:r>
            <a:r>
              <a:rPr lang="da-DK" sz="2000" b="1" dirty="0" err="1">
                <a:solidFill>
                  <a:srgbClr val="5A8737"/>
                </a:solidFill>
              </a:rPr>
              <a:t>sustainable</a:t>
            </a:r>
            <a:r>
              <a:rPr lang="da-DK" sz="2000" b="1" dirty="0">
                <a:solidFill>
                  <a:srgbClr val="5A8737"/>
                </a:solidFill>
              </a:rPr>
              <a:t> </a:t>
            </a:r>
            <a:r>
              <a:rPr lang="da-DK" sz="2000" b="1" dirty="0" err="1">
                <a:solidFill>
                  <a:srgbClr val="5A8737"/>
                </a:solidFill>
              </a:rPr>
              <a:t>energy</a:t>
            </a:r>
            <a:r>
              <a:rPr lang="da-DK" sz="2000" b="1" dirty="0">
                <a:solidFill>
                  <a:srgbClr val="5A8737"/>
                </a:solidFill>
              </a:rPr>
              <a:t> </a:t>
            </a:r>
            <a:r>
              <a:rPr lang="da-DK" sz="2000" b="1" dirty="0" err="1">
                <a:solidFill>
                  <a:srgbClr val="5A8737"/>
                </a:solidFill>
              </a:rPr>
              <a:t>sources</a:t>
            </a:r>
            <a:r>
              <a:rPr lang="da-DK" sz="2000" b="1" dirty="0">
                <a:solidFill>
                  <a:srgbClr val="5A8737"/>
                </a:solidFill>
              </a:rPr>
              <a:t> at home </a:t>
            </a:r>
            <a:r>
              <a:rPr lang="da-DK" sz="2000" dirty="0">
                <a:solidFill>
                  <a:srgbClr val="5A8737"/>
                </a:solidFill>
              </a:rPr>
              <a:t>– switch to solar, </a:t>
            </a:r>
            <a:r>
              <a:rPr lang="da-DK" sz="2000" dirty="0" err="1">
                <a:solidFill>
                  <a:srgbClr val="5A8737"/>
                </a:solidFill>
              </a:rPr>
              <a:t>hydro</a:t>
            </a:r>
            <a:r>
              <a:rPr lang="da-DK" sz="2000" dirty="0">
                <a:solidFill>
                  <a:srgbClr val="5A8737"/>
                </a:solidFill>
              </a:rPr>
              <a:t>, </a:t>
            </a:r>
            <a:r>
              <a:rPr lang="da-DK" sz="2000" dirty="0" err="1">
                <a:solidFill>
                  <a:srgbClr val="5A8737"/>
                </a:solidFill>
              </a:rPr>
              <a:t>wind</a:t>
            </a:r>
            <a:r>
              <a:rPr lang="da-DK" sz="2000" dirty="0">
                <a:solidFill>
                  <a:srgbClr val="5A8737"/>
                </a:solidFill>
              </a:rPr>
              <a:t> or </a:t>
            </a:r>
            <a:r>
              <a:rPr lang="da-DK" sz="2000" dirty="0" err="1">
                <a:solidFill>
                  <a:srgbClr val="5A8737"/>
                </a:solidFill>
              </a:rPr>
              <a:t>geothermal</a:t>
            </a:r>
            <a:r>
              <a:rPr lang="da-DK" sz="2000" dirty="0">
                <a:solidFill>
                  <a:srgbClr val="5A8737"/>
                </a:solidFill>
              </a:rPr>
              <a:t> </a:t>
            </a:r>
            <a:r>
              <a:rPr lang="da-DK" sz="2000" dirty="0" err="1">
                <a:solidFill>
                  <a:srgbClr val="5A8737"/>
                </a:solidFill>
              </a:rPr>
              <a:t>energy</a:t>
            </a:r>
            <a:r>
              <a:rPr lang="da-DK" sz="2000" dirty="0">
                <a:solidFill>
                  <a:srgbClr val="5A8737"/>
                </a:solidFill>
              </a:rPr>
              <a:t>.</a:t>
            </a:r>
          </a:p>
          <a:p>
            <a:pPr marL="703263" indent="-457200">
              <a:buFont typeface="+mj-lt"/>
              <a:buAutoNum type="arabicPeriod"/>
            </a:pPr>
            <a:r>
              <a:rPr lang="da-DK" sz="2000" b="1" dirty="0">
                <a:solidFill>
                  <a:srgbClr val="AA8200"/>
                </a:solidFill>
              </a:rPr>
              <a:t>Make </a:t>
            </a:r>
            <a:r>
              <a:rPr lang="da-DK" sz="2000" b="1" dirty="0" err="1">
                <a:solidFill>
                  <a:srgbClr val="AA8200"/>
                </a:solidFill>
              </a:rPr>
              <a:t>your</a:t>
            </a:r>
            <a:r>
              <a:rPr lang="da-DK" sz="2000" b="1" dirty="0">
                <a:solidFill>
                  <a:srgbClr val="AA8200"/>
                </a:solidFill>
              </a:rPr>
              <a:t> </a:t>
            </a:r>
            <a:r>
              <a:rPr lang="da-DK" sz="2000" b="1" dirty="0" err="1">
                <a:solidFill>
                  <a:srgbClr val="AA8200"/>
                </a:solidFill>
              </a:rPr>
              <a:t>money</a:t>
            </a:r>
            <a:r>
              <a:rPr lang="da-DK" sz="2000" b="1" dirty="0">
                <a:solidFill>
                  <a:srgbClr val="AA8200"/>
                </a:solidFill>
              </a:rPr>
              <a:t> </a:t>
            </a:r>
            <a:r>
              <a:rPr lang="da-DK" sz="2000" b="1" dirty="0" err="1">
                <a:solidFill>
                  <a:srgbClr val="AA8200"/>
                </a:solidFill>
              </a:rPr>
              <a:t>count</a:t>
            </a:r>
            <a:r>
              <a:rPr lang="da-DK" sz="2000" b="1" dirty="0">
                <a:solidFill>
                  <a:srgbClr val="AA8200"/>
                </a:solidFill>
              </a:rPr>
              <a:t> </a:t>
            </a:r>
            <a:r>
              <a:rPr lang="da-DK" sz="2000" dirty="0">
                <a:solidFill>
                  <a:srgbClr val="AA8200"/>
                </a:solidFill>
              </a:rPr>
              <a:t>– </a:t>
            </a:r>
            <a:r>
              <a:rPr lang="da-DK" sz="2000" dirty="0" err="1">
                <a:solidFill>
                  <a:srgbClr val="AA8200"/>
                </a:solidFill>
              </a:rPr>
              <a:t>buy</a:t>
            </a:r>
            <a:r>
              <a:rPr lang="da-DK" sz="2000" dirty="0">
                <a:solidFill>
                  <a:srgbClr val="AA8200"/>
                </a:solidFill>
              </a:rPr>
              <a:t> </a:t>
            </a:r>
            <a:r>
              <a:rPr lang="da-DK" sz="2000" dirty="0" err="1">
                <a:solidFill>
                  <a:srgbClr val="AA8200"/>
                </a:solidFill>
              </a:rPr>
              <a:t>local</a:t>
            </a:r>
            <a:r>
              <a:rPr lang="da-DK" sz="2000" dirty="0">
                <a:solidFill>
                  <a:srgbClr val="AA8200"/>
                </a:solidFill>
              </a:rPr>
              <a:t>, durable, </a:t>
            </a:r>
            <a:r>
              <a:rPr lang="da-DK" sz="2000" dirty="0" err="1">
                <a:solidFill>
                  <a:srgbClr val="AA8200"/>
                </a:solidFill>
              </a:rPr>
              <a:t>used</a:t>
            </a:r>
            <a:r>
              <a:rPr lang="da-DK" sz="2000" dirty="0">
                <a:solidFill>
                  <a:srgbClr val="AA8200"/>
                </a:solidFill>
              </a:rPr>
              <a:t>, </a:t>
            </a:r>
            <a:r>
              <a:rPr lang="da-DK" sz="2000" dirty="0" err="1">
                <a:solidFill>
                  <a:srgbClr val="AA8200"/>
                </a:solidFill>
              </a:rPr>
              <a:t>recycled</a:t>
            </a:r>
            <a:r>
              <a:rPr lang="da-DK" sz="2000" dirty="0">
                <a:solidFill>
                  <a:srgbClr val="AA8200"/>
                </a:solidFill>
              </a:rPr>
              <a:t>, and </a:t>
            </a:r>
            <a:r>
              <a:rPr lang="da-DK" sz="2000" dirty="0" err="1">
                <a:solidFill>
                  <a:srgbClr val="AA8200"/>
                </a:solidFill>
              </a:rPr>
              <a:t>environmental</a:t>
            </a:r>
            <a:r>
              <a:rPr lang="da-DK" sz="2000" dirty="0">
                <a:solidFill>
                  <a:srgbClr val="AA8200"/>
                </a:solidFill>
              </a:rPr>
              <a:t> </a:t>
            </a:r>
            <a:r>
              <a:rPr lang="da-DK" sz="2000" dirty="0" err="1">
                <a:solidFill>
                  <a:srgbClr val="AA8200"/>
                </a:solidFill>
              </a:rPr>
              <a:t>friendly</a:t>
            </a:r>
            <a:r>
              <a:rPr lang="da-DK" sz="2000" dirty="0">
                <a:solidFill>
                  <a:srgbClr val="AA8200"/>
                </a:solidFill>
              </a:rPr>
              <a:t> products.</a:t>
            </a:r>
          </a:p>
          <a:p>
            <a:pPr marL="703263" indent="-457200">
              <a:buFont typeface="+mj-lt"/>
              <a:buAutoNum type="arabicPeriod"/>
            </a:pPr>
            <a:r>
              <a:rPr lang="da-DK" sz="2000" b="1" dirty="0" err="1">
                <a:solidFill>
                  <a:srgbClr val="C00000"/>
                </a:solidFill>
              </a:rPr>
              <a:t>Reduce</a:t>
            </a:r>
            <a:r>
              <a:rPr lang="da-DK" sz="2000" b="1" dirty="0">
                <a:solidFill>
                  <a:srgbClr val="C00000"/>
                </a:solidFill>
              </a:rPr>
              <a:t> </a:t>
            </a:r>
            <a:r>
              <a:rPr lang="da-DK" sz="2000" b="1" dirty="0" err="1">
                <a:solidFill>
                  <a:srgbClr val="C00000"/>
                </a:solidFill>
              </a:rPr>
              <a:t>consumption</a:t>
            </a:r>
            <a:r>
              <a:rPr lang="da-DK" sz="2000" b="1" dirty="0">
                <a:solidFill>
                  <a:srgbClr val="C00000"/>
                </a:solidFill>
              </a:rPr>
              <a:t> </a:t>
            </a:r>
            <a:r>
              <a:rPr lang="da-DK" sz="2000" dirty="0">
                <a:solidFill>
                  <a:srgbClr val="C00000"/>
                </a:solidFill>
              </a:rPr>
              <a:t>- </a:t>
            </a:r>
            <a:r>
              <a:rPr lang="da-DK" sz="2000" dirty="0" err="1">
                <a:solidFill>
                  <a:srgbClr val="C00000"/>
                </a:solidFill>
              </a:rPr>
              <a:t>share</a:t>
            </a:r>
            <a:r>
              <a:rPr lang="da-DK" sz="2000" dirty="0">
                <a:solidFill>
                  <a:srgbClr val="C00000"/>
                </a:solidFill>
              </a:rPr>
              <a:t> or </a:t>
            </a:r>
            <a:r>
              <a:rPr lang="da-DK" sz="2000" dirty="0" err="1">
                <a:solidFill>
                  <a:srgbClr val="C00000"/>
                </a:solidFill>
              </a:rPr>
              <a:t>borrow</a:t>
            </a:r>
            <a:r>
              <a:rPr lang="da-DK" sz="2000" dirty="0">
                <a:solidFill>
                  <a:srgbClr val="C00000"/>
                </a:solidFill>
              </a:rPr>
              <a:t> </a:t>
            </a:r>
            <a:r>
              <a:rPr lang="da-DK" sz="2000" dirty="0" err="1">
                <a:solidFill>
                  <a:srgbClr val="C00000"/>
                </a:solidFill>
              </a:rPr>
              <a:t>things</a:t>
            </a:r>
            <a:r>
              <a:rPr lang="da-DK" sz="2000" dirty="0">
                <a:solidFill>
                  <a:srgbClr val="C00000"/>
                </a:solidFill>
              </a:rPr>
              <a:t>, </a:t>
            </a:r>
            <a:r>
              <a:rPr lang="da-DK" sz="2000" dirty="0" err="1">
                <a:solidFill>
                  <a:srgbClr val="C00000"/>
                </a:solidFill>
              </a:rPr>
              <a:t>repair</a:t>
            </a:r>
            <a:r>
              <a:rPr lang="da-DK" sz="2000" dirty="0">
                <a:solidFill>
                  <a:srgbClr val="C00000"/>
                </a:solidFill>
              </a:rPr>
              <a:t>, </a:t>
            </a:r>
            <a:r>
              <a:rPr lang="da-DK" sz="2000" dirty="0" err="1">
                <a:solidFill>
                  <a:srgbClr val="C00000"/>
                </a:solidFill>
              </a:rPr>
              <a:t>reuse</a:t>
            </a:r>
            <a:r>
              <a:rPr lang="da-DK" sz="2000" dirty="0">
                <a:solidFill>
                  <a:srgbClr val="C00000"/>
                </a:solidFill>
              </a:rPr>
              <a:t> and sort </a:t>
            </a:r>
            <a:r>
              <a:rPr lang="da-DK" sz="2000" dirty="0" err="1">
                <a:solidFill>
                  <a:srgbClr val="C00000"/>
                </a:solidFill>
              </a:rPr>
              <a:t>waste</a:t>
            </a:r>
            <a:r>
              <a:rPr lang="da-DK" sz="2000" dirty="0">
                <a:solidFill>
                  <a:srgbClr val="C00000"/>
                </a:solidFill>
              </a:rPr>
              <a:t> for </a:t>
            </a:r>
            <a:r>
              <a:rPr lang="da-DK" sz="2000" dirty="0" err="1">
                <a:solidFill>
                  <a:srgbClr val="C00000"/>
                </a:solidFill>
              </a:rPr>
              <a:t>recycling</a:t>
            </a:r>
            <a:r>
              <a:rPr lang="da-DK" sz="2000" dirty="0">
                <a:solidFill>
                  <a:srgbClr val="C00000"/>
                </a:solidFill>
              </a:rPr>
              <a:t>.</a:t>
            </a:r>
          </a:p>
          <a:p>
            <a:pPr marL="703263" indent="-457200">
              <a:buFont typeface="+mj-lt"/>
              <a:buAutoNum type="arabicPeriod"/>
            </a:pPr>
            <a:r>
              <a:rPr lang="da-DK" sz="2000" b="1" dirty="0" err="1">
                <a:solidFill>
                  <a:schemeClr val="accent5">
                    <a:lumMod val="50000"/>
                  </a:schemeClr>
                </a:solidFill>
              </a:rPr>
              <a:t>Eat</a:t>
            </a:r>
            <a:r>
              <a:rPr lang="da-DK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a-DK" sz="2000" b="1" dirty="0" err="1">
                <a:solidFill>
                  <a:schemeClr val="accent5">
                    <a:lumMod val="50000"/>
                  </a:schemeClr>
                </a:solidFill>
              </a:rPr>
              <a:t>local</a:t>
            </a:r>
            <a:r>
              <a:rPr lang="da-DK" sz="2000" b="1" dirty="0">
                <a:solidFill>
                  <a:schemeClr val="accent5">
                    <a:lumMod val="50000"/>
                  </a:schemeClr>
                </a:solidFill>
              </a:rPr>
              <a:t> food and </a:t>
            </a:r>
            <a:r>
              <a:rPr lang="da-DK" sz="2000" b="1" dirty="0" err="1">
                <a:solidFill>
                  <a:schemeClr val="accent5">
                    <a:lumMod val="50000"/>
                  </a:schemeClr>
                </a:solidFill>
              </a:rPr>
              <a:t>reduce</a:t>
            </a:r>
            <a:r>
              <a:rPr lang="da-DK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a-DK" sz="2000" b="1" dirty="0" err="1">
                <a:solidFill>
                  <a:schemeClr val="accent5">
                    <a:lumMod val="50000"/>
                  </a:schemeClr>
                </a:solidFill>
              </a:rPr>
              <a:t>consumption</a:t>
            </a:r>
            <a:r>
              <a:rPr lang="da-DK" sz="2000" b="1" dirty="0">
                <a:solidFill>
                  <a:schemeClr val="accent5">
                    <a:lumMod val="50000"/>
                  </a:schemeClr>
                </a:solidFill>
              </a:rPr>
              <a:t> of </a:t>
            </a:r>
            <a:r>
              <a:rPr lang="da-DK" sz="2000" b="1" dirty="0" err="1">
                <a:solidFill>
                  <a:schemeClr val="accent5">
                    <a:lumMod val="50000"/>
                  </a:schemeClr>
                </a:solidFill>
              </a:rPr>
              <a:t>meat</a:t>
            </a:r>
            <a:r>
              <a:rPr lang="da-DK" sz="2000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da-DK" sz="2000" b="1" dirty="0" err="1">
                <a:solidFill>
                  <a:schemeClr val="accent5">
                    <a:lumMod val="50000"/>
                  </a:schemeClr>
                </a:solidFill>
              </a:rPr>
              <a:t>dairy</a:t>
            </a:r>
            <a:r>
              <a:rPr lang="da-DK" sz="2000" b="1" dirty="0">
                <a:solidFill>
                  <a:schemeClr val="accent5">
                    <a:lumMod val="50000"/>
                  </a:schemeClr>
                </a:solidFill>
              </a:rPr>
              <a:t> products.</a:t>
            </a:r>
          </a:p>
          <a:p>
            <a:pPr marL="703263" indent="-457200">
              <a:buFont typeface="+mj-lt"/>
              <a:buAutoNum type="arabicPeriod"/>
            </a:pPr>
            <a:r>
              <a:rPr lang="da-DK" sz="2000" b="1" dirty="0" err="1">
                <a:solidFill>
                  <a:schemeClr val="accent5">
                    <a:lumMod val="75000"/>
                  </a:schemeClr>
                </a:solidFill>
              </a:rPr>
              <a:t>Minimise</a:t>
            </a:r>
            <a:r>
              <a:rPr lang="da-DK" sz="2000" b="1" dirty="0">
                <a:solidFill>
                  <a:schemeClr val="accent5">
                    <a:lumMod val="75000"/>
                  </a:schemeClr>
                </a:solidFill>
              </a:rPr>
              <a:t> food </a:t>
            </a:r>
            <a:r>
              <a:rPr lang="da-DK" sz="2000" b="1" dirty="0" err="1">
                <a:solidFill>
                  <a:schemeClr val="accent5">
                    <a:lumMod val="75000"/>
                  </a:schemeClr>
                </a:solidFill>
              </a:rPr>
              <a:t>waste</a:t>
            </a:r>
            <a:r>
              <a:rPr lang="da-DK" sz="20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703263" indent="-457200">
              <a:buFont typeface="+mj-lt"/>
              <a:buAutoNum type="arabicPeriod"/>
            </a:pPr>
            <a:r>
              <a:rPr lang="da-DK" sz="2000" b="1" dirty="0" err="1">
                <a:solidFill>
                  <a:srgbClr val="5A8737"/>
                </a:solidFill>
              </a:rPr>
              <a:t>Walk</a:t>
            </a:r>
            <a:r>
              <a:rPr lang="da-DK" sz="2000" b="1" dirty="0">
                <a:solidFill>
                  <a:srgbClr val="5A8737"/>
                </a:solidFill>
              </a:rPr>
              <a:t>, bike or </a:t>
            </a:r>
            <a:r>
              <a:rPr lang="da-DK" sz="2000" b="1" dirty="0" err="1">
                <a:solidFill>
                  <a:srgbClr val="5A8737"/>
                </a:solidFill>
              </a:rPr>
              <a:t>use</a:t>
            </a:r>
            <a:r>
              <a:rPr lang="da-DK" sz="2000" b="1" dirty="0">
                <a:solidFill>
                  <a:srgbClr val="5A8737"/>
                </a:solidFill>
              </a:rPr>
              <a:t> public transport.</a:t>
            </a:r>
          </a:p>
          <a:p>
            <a:pPr marL="703263" indent="-457200">
              <a:buFont typeface="+mj-lt"/>
              <a:buAutoNum type="arabicPeriod"/>
            </a:pPr>
            <a:r>
              <a:rPr lang="da-DK" sz="2000" b="1" dirty="0">
                <a:solidFill>
                  <a:srgbClr val="AA8200"/>
                </a:solidFill>
              </a:rPr>
              <a:t>Switch to an </a:t>
            </a:r>
            <a:r>
              <a:rPr lang="da-DK" sz="2000" b="1" dirty="0" err="1">
                <a:solidFill>
                  <a:srgbClr val="AA8200"/>
                </a:solidFill>
              </a:rPr>
              <a:t>electric</a:t>
            </a:r>
            <a:r>
              <a:rPr lang="da-DK" sz="2000" b="1" dirty="0">
                <a:solidFill>
                  <a:srgbClr val="AA8200"/>
                </a:solidFill>
              </a:rPr>
              <a:t> </a:t>
            </a:r>
            <a:r>
              <a:rPr lang="da-DK" sz="2000" b="1" dirty="0" err="1">
                <a:solidFill>
                  <a:srgbClr val="AA8200"/>
                </a:solidFill>
              </a:rPr>
              <a:t>vehicle</a:t>
            </a:r>
            <a:r>
              <a:rPr lang="da-DK" sz="2000" b="1" dirty="0">
                <a:solidFill>
                  <a:srgbClr val="AA8200"/>
                </a:solidFill>
              </a:rPr>
              <a:t>.</a:t>
            </a:r>
          </a:p>
          <a:p>
            <a:pPr marL="703263" indent="-457200">
              <a:buFont typeface="+mj-lt"/>
              <a:buAutoNum type="arabicPeriod"/>
            </a:pPr>
            <a:r>
              <a:rPr lang="da-DK" sz="2000" b="1" dirty="0" err="1">
                <a:solidFill>
                  <a:srgbClr val="C00000"/>
                </a:solidFill>
              </a:rPr>
              <a:t>Consider</a:t>
            </a:r>
            <a:r>
              <a:rPr lang="da-DK" sz="2000" b="1" dirty="0">
                <a:solidFill>
                  <a:srgbClr val="C00000"/>
                </a:solidFill>
              </a:rPr>
              <a:t> </a:t>
            </a:r>
            <a:r>
              <a:rPr lang="da-DK" sz="2000" b="1" dirty="0" err="1">
                <a:solidFill>
                  <a:srgbClr val="C00000"/>
                </a:solidFill>
              </a:rPr>
              <a:t>your</a:t>
            </a:r>
            <a:r>
              <a:rPr lang="da-DK" sz="2000" b="1" dirty="0">
                <a:solidFill>
                  <a:srgbClr val="C00000"/>
                </a:solidFill>
              </a:rPr>
              <a:t> long-distance </a:t>
            </a:r>
            <a:r>
              <a:rPr lang="da-DK" sz="2000" b="1" dirty="0" err="1">
                <a:solidFill>
                  <a:srgbClr val="C00000"/>
                </a:solidFill>
              </a:rPr>
              <a:t>travels</a:t>
            </a:r>
            <a:r>
              <a:rPr lang="da-DK" sz="2000" dirty="0">
                <a:solidFill>
                  <a:srgbClr val="C00000"/>
                </a:solidFill>
              </a:rPr>
              <a:t> – </a:t>
            </a:r>
            <a:r>
              <a:rPr lang="da-DK" sz="2000" dirty="0" err="1">
                <a:solidFill>
                  <a:srgbClr val="C00000"/>
                </a:solidFill>
              </a:rPr>
              <a:t>reduce</a:t>
            </a:r>
            <a:r>
              <a:rPr lang="da-DK" sz="2000" dirty="0">
                <a:solidFill>
                  <a:srgbClr val="C00000"/>
                </a:solidFill>
              </a:rPr>
              <a:t> and </a:t>
            </a:r>
            <a:r>
              <a:rPr lang="da-DK" sz="2000" dirty="0" err="1">
                <a:solidFill>
                  <a:srgbClr val="C00000"/>
                </a:solidFill>
              </a:rPr>
              <a:t>take</a:t>
            </a:r>
            <a:r>
              <a:rPr lang="da-DK" sz="2000" dirty="0">
                <a:solidFill>
                  <a:srgbClr val="C00000"/>
                </a:solidFill>
              </a:rPr>
              <a:t> </a:t>
            </a:r>
            <a:r>
              <a:rPr lang="da-DK" sz="2000" dirty="0" err="1">
                <a:solidFill>
                  <a:srgbClr val="C00000"/>
                </a:solidFill>
              </a:rPr>
              <a:t>train</a:t>
            </a:r>
            <a:r>
              <a:rPr lang="da-DK" sz="2000" dirty="0">
                <a:solidFill>
                  <a:srgbClr val="C00000"/>
                </a:solidFill>
              </a:rPr>
              <a:t> </a:t>
            </a:r>
            <a:r>
              <a:rPr lang="da-DK" sz="2000" dirty="0" err="1">
                <a:solidFill>
                  <a:srgbClr val="C00000"/>
                </a:solidFill>
              </a:rPr>
              <a:t>when</a:t>
            </a:r>
            <a:r>
              <a:rPr lang="da-DK" sz="2000" dirty="0">
                <a:solidFill>
                  <a:srgbClr val="C00000"/>
                </a:solidFill>
              </a:rPr>
              <a:t> </a:t>
            </a:r>
            <a:r>
              <a:rPr lang="da-DK" sz="2000" dirty="0" err="1">
                <a:solidFill>
                  <a:srgbClr val="C00000"/>
                </a:solidFill>
              </a:rPr>
              <a:t>possible</a:t>
            </a:r>
            <a:r>
              <a:rPr lang="da-DK" sz="2000" dirty="0">
                <a:solidFill>
                  <a:srgbClr val="C00000"/>
                </a:solidFill>
              </a:rPr>
              <a:t>.</a:t>
            </a:r>
          </a:p>
          <a:p>
            <a:pPr marL="246063"/>
            <a:endParaRPr lang="da-DK" sz="1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a-DK" sz="2800" b="1" dirty="0">
                <a:solidFill>
                  <a:schemeClr val="accent5">
                    <a:lumMod val="50000"/>
                  </a:schemeClr>
                </a:solidFill>
              </a:rPr>
              <a:t>Speak up</a:t>
            </a:r>
          </a:p>
          <a:p>
            <a:pPr marL="531813" indent="-285750">
              <a:buFont typeface="Wingdings" panose="05000000000000000000" pitchFamily="2" charset="2"/>
              <a:buChar char="§"/>
            </a:pPr>
            <a:r>
              <a:rPr lang="da-DK" sz="2000" b="1" dirty="0" err="1">
                <a:solidFill>
                  <a:schemeClr val="accent1">
                    <a:lumMod val="75000"/>
                  </a:schemeClr>
                </a:solidFill>
              </a:rPr>
              <a:t>Encourage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a-DK" sz="2000" b="1" dirty="0" err="1">
                <a:solidFill>
                  <a:schemeClr val="accent1">
                    <a:lumMod val="75000"/>
                  </a:schemeClr>
                </a:solidFill>
              </a:rPr>
              <a:t>your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a-DK" sz="2000" b="1" dirty="0" err="1">
                <a:solidFill>
                  <a:schemeClr val="accent1">
                    <a:lumMod val="75000"/>
                  </a:schemeClr>
                </a:solidFill>
              </a:rPr>
              <a:t>friends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da-DK" sz="2000" b="1" dirty="0" err="1">
                <a:solidFill>
                  <a:schemeClr val="accent1">
                    <a:lumMod val="75000"/>
                  </a:schemeClr>
                </a:solidFill>
              </a:rPr>
              <a:t>workplace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da-DK" sz="2000" b="1" dirty="0" err="1">
                <a:solidFill>
                  <a:schemeClr val="accent1">
                    <a:lumMod val="75000"/>
                  </a:schemeClr>
                </a:solidFill>
              </a:rPr>
              <a:t>be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 more </a:t>
            </a:r>
            <a:r>
              <a:rPr lang="da-DK" sz="2000" b="1" dirty="0" err="1">
                <a:solidFill>
                  <a:schemeClr val="accent1">
                    <a:lumMod val="75000"/>
                  </a:schemeClr>
                </a:solidFill>
              </a:rPr>
              <a:t>sustainable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a-DK" sz="2000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put </a:t>
            </a:r>
            <a:r>
              <a:rPr lang="da-DK" sz="2000" b="1" dirty="0" err="1">
                <a:solidFill>
                  <a:schemeClr val="accent1">
                    <a:lumMod val="75000"/>
                  </a:schemeClr>
                </a:solidFill>
              </a:rPr>
              <a:t>pressure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 on </a:t>
            </a:r>
            <a:r>
              <a:rPr lang="da-DK" sz="2000" b="1" dirty="0" err="1">
                <a:solidFill>
                  <a:schemeClr val="accent1">
                    <a:lumMod val="75000"/>
                  </a:schemeClr>
                </a:solidFill>
              </a:rPr>
              <a:t>governments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a-DK" sz="2000" dirty="0">
                <a:solidFill>
                  <a:schemeClr val="accent1">
                    <a:lumMod val="75000"/>
                  </a:schemeClr>
                </a:solidFill>
              </a:rPr>
              <a:t>to find </a:t>
            </a:r>
            <a:r>
              <a:rPr lang="da-DK" sz="2000" dirty="0" err="1">
                <a:solidFill>
                  <a:schemeClr val="accent1">
                    <a:lumMod val="75000"/>
                  </a:schemeClr>
                </a:solidFill>
              </a:rPr>
              <a:t>political</a:t>
            </a:r>
            <a:r>
              <a:rPr lang="da-DK" sz="2000" dirty="0">
                <a:solidFill>
                  <a:schemeClr val="accent1">
                    <a:lumMod val="75000"/>
                  </a:schemeClr>
                </a:solidFill>
              </a:rPr>
              <a:t> solutions to </a:t>
            </a:r>
            <a:r>
              <a:rPr lang="da-DK" sz="2000" dirty="0" err="1">
                <a:solidFill>
                  <a:schemeClr val="accent1">
                    <a:lumMod val="75000"/>
                  </a:schemeClr>
                </a:solidFill>
              </a:rPr>
              <a:t>minimise</a:t>
            </a:r>
            <a:r>
              <a:rPr lang="da-DK" sz="2000" dirty="0">
                <a:solidFill>
                  <a:schemeClr val="accent1">
                    <a:lumMod val="75000"/>
                  </a:schemeClr>
                </a:solidFill>
              </a:rPr>
              <a:t> human </a:t>
            </a:r>
            <a:r>
              <a:rPr lang="da-DK" sz="2000" dirty="0" err="1">
                <a:solidFill>
                  <a:schemeClr val="accent1">
                    <a:lumMod val="75000"/>
                  </a:schemeClr>
                </a:solidFill>
              </a:rPr>
              <a:t>caused</a:t>
            </a:r>
            <a:r>
              <a:rPr lang="da-DK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a-DK" sz="2000" dirty="0" err="1">
                <a:solidFill>
                  <a:schemeClr val="accent1">
                    <a:lumMod val="75000"/>
                  </a:schemeClr>
                </a:solidFill>
              </a:rPr>
              <a:t>Climate</a:t>
            </a:r>
            <a:r>
              <a:rPr lang="da-DK" sz="2000" dirty="0">
                <a:solidFill>
                  <a:schemeClr val="accent1">
                    <a:lumMod val="75000"/>
                  </a:schemeClr>
                </a:solidFill>
              </a:rPr>
              <a:t> Change.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9E478-5CAB-1740-1E6E-9B39C36B80B7}"/>
              </a:ext>
            </a:extLst>
          </p:cNvPr>
          <p:cNvSpPr txBox="1"/>
          <p:nvPr/>
        </p:nvSpPr>
        <p:spPr>
          <a:xfrm>
            <a:off x="8759417" y="6510889"/>
            <a:ext cx="437523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https://www.un.org/en/actnow/ten-actions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7D4EFA-7FD4-0FCF-A8B5-BB44374EC529}"/>
              </a:ext>
            </a:extLst>
          </p:cNvPr>
          <p:cNvGrpSpPr/>
          <p:nvPr/>
        </p:nvGrpSpPr>
        <p:grpSpPr>
          <a:xfrm>
            <a:off x="9458445" y="-2244111"/>
            <a:ext cx="4526003" cy="4421886"/>
            <a:chOff x="13528683" y="-1144548"/>
            <a:chExt cx="4526003" cy="442188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A3F1258-0BB0-E09E-81FF-34EB591BE280}"/>
                </a:ext>
              </a:extLst>
            </p:cNvPr>
            <p:cNvSpPr/>
            <p:nvPr/>
          </p:nvSpPr>
          <p:spPr>
            <a:xfrm>
              <a:off x="13528683" y="-1144548"/>
              <a:ext cx="4526003" cy="4421886"/>
            </a:xfrm>
            <a:prstGeom prst="ellipse">
              <a:avLst/>
            </a:prstGeom>
            <a:solidFill>
              <a:schemeClr val="accent5">
                <a:lumMod val="75000"/>
                <a:alpha val="60000"/>
              </a:schemeClr>
            </a:solidFill>
            <a:ln w="635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3DABBC-02B0-4987-7576-D1ABB4DE7599}"/>
                </a:ext>
              </a:extLst>
            </p:cNvPr>
            <p:cNvSpPr txBox="1"/>
            <p:nvPr/>
          </p:nvSpPr>
          <p:spPr>
            <a:xfrm>
              <a:off x="13633208" y="1231134"/>
              <a:ext cx="283740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i="0" u="none" strike="noStrike" baseline="0" dirty="0">
                  <a:solidFill>
                    <a:schemeClr val="bg1"/>
                  </a:solidFill>
                  <a:latin typeface="MyriadPro-Regular"/>
                </a:rPr>
                <a:t>UN</a:t>
              </a:r>
              <a:r>
                <a:rPr lang="en-US" sz="72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E669ECE-38EA-9216-89E3-72DD665DC687}"/>
              </a:ext>
            </a:extLst>
          </p:cNvPr>
          <p:cNvSpPr txBox="1"/>
          <p:nvPr/>
        </p:nvSpPr>
        <p:spPr>
          <a:xfrm>
            <a:off x="9765816" y="997292"/>
            <a:ext cx="2530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chemeClr val="bg1"/>
                </a:solidFill>
                <a:latin typeface="MyriadPro-Regular"/>
              </a:rPr>
              <a:t>recommendations</a:t>
            </a:r>
            <a:endParaRPr lang="da-DK" sz="1800" dirty="0">
              <a:solidFill>
                <a:schemeClr val="bg1"/>
              </a:solidFill>
            </a:endParaRPr>
          </a:p>
        </p:txBody>
      </p:sp>
      <p:pic>
        <p:nvPicPr>
          <p:cNvPr id="18" name="Picture 17" descr="A logo of a united nations organization&#10;&#10;Description automatically generated">
            <a:extLst>
              <a:ext uri="{FF2B5EF4-FFF2-40B4-BE49-F238E27FC236}">
                <a16:creationId xmlns:a16="http://schemas.microsoft.com/office/drawing/2014/main" id="{B7C1B407-CCD4-C0C4-2D51-EE8959F9E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38" y="6554647"/>
            <a:ext cx="312752" cy="2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23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6">
            <a:extLst>
              <a:ext uri="{FF2B5EF4-FFF2-40B4-BE49-F238E27FC236}">
                <a16:creationId xmlns:a16="http://schemas.microsoft.com/office/drawing/2014/main" id="{72A5438C-75F4-4DFD-18FD-53DE15DB5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4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35000">
                <a:schemeClr val="bg1">
                  <a:alpha val="73000"/>
                </a:schemeClr>
              </a:gs>
            </a:gsLst>
            <a:lin ang="5400000" scaled="1"/>
          </a:gra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FF455D-1304-31B4-37C9-F7F243D3ED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5683" b="19484"/>
          <a:stretch/>
        </p:blipFill>
        <p:spPr>
          <a:xfrm>
            <a:off x="-1" y="-312516"/>
            <a:ext cx="12178215" cy="7170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65FA49-B744-C4FF-FE6F-6851F982A1F0}"/>
              </a:ext>
            </a:extLst>
          </p:cNvPr>
          <p:cNvSpPr txBox="1"/>
          <p:nvPr/>
        </p:nvSpPr>
        <p:spPr>
          <a:xfrm>
            <a:off x="2674446" y="0"/>
            <a:ext cx="1056699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4400" b="1" i="0" u="none" strike="noStrike" baseline="0" dirty="0">
                <a:solidFill>
                  <a:srgbClr val="3A3268"/>
                </a:solidFill>
                <a:latin typeface="MyriadPro-Bold"/>
              </a:rPr>
              <a:t>Invasive species </a:t>
            </a:r>
          </a:p>
          <a:p>
            <a:pPr algn="l"/>
            <a:r>
              <a:rPr lang="en-US" sz="3200" b="1" i="0" u="none" strike="noStrike" baseline="0" dirty="0">
                <a:solidFill>
                  <a:srgbClr val="3A3268"/>
                </a:solidFill>
                <a:latin typeface="MyriadPro-Bold"/>
              </a:rPr>
              <a:t>are one of the top </a:t>
            </a:r>
            <a:r>
              <a:rPr lang="da-DK" sz="3200" b="1" i="0" u="none" strike="noStrike" baseline="0" dirty="0">
                <a:solidFill>
                  <a:srgbClr val="3A3268"/>
                </a:solidFill>
                <a:latin typeface="MyriadPro-Bold"/>
              </a:rPr>
              <a:t>drivers of global </a:t>
            </a:r>
            <a:r>
              <a:rPr lang="da-DK" sz="3200" b="1" i="0" u="none" strike="noStrike" baseline="0" dirty="0" err="1">
                <a:solidFill>
                  <a:srgbClr val="3A3268"/>
                </a:solidFill>
                <a:latin typeface="MyriadPro-Bold"/>
              </a:rPr>
              <a:t>biodiversity</a:t>
            </a:r>
            <a:r>
              <a:rPr lang="da-DK" sz="3200" b="1" i="0" u="none" strike="noStrike" baseline="0" dirty="0">
                <a:solidFill>
                  <a:srgbClr val="3A3268"/>
                </a:solidFill>
                <a:latin typeface="MyriadPro-Bold"/>
              </a:rPr>
              <a:t> </a:t>
            </a:r>
            <a:r>
              <a:rPr lang="da-DK" sz="3200" b="1" i="0" u="none" strike="noStrike" baseline="0" dirty="0" err="1">
                <a:solidFill>
                  <a:srgbClr val="3A3268"/>
                </a:solidFill>
                <a:latin typeface="MyriadPro-Bold"/>
              </a:rPr>
              <a:t>loss</a:t>
            </a:r>
            <a:endParaRPr lang="da-DK" sz="3200" dirty="0">
              <a:solidFill>
                <a:srgbClr val="3A326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3847D-CA26-55EC-5476-EDEE4AE596D9}"/>
              </a:ext>
            </a:extLst>
          </p:cNvPr>
          <p:cNvSpPr txBox="1"/>
          <p:nvPr/>
        </p:nvSpPr>
        <p:spPr>
          <a:xfrm>
            <a:off x="722873" y="6615726"/>
            <a:ext cx="127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EFECDD"/>
                </a:solidFill>
              </a:rPr>
              <a:t>Katrine Raundrup</a:t>
            </a:r>
            <a:endParaRPr lang="da-DK" sz="1400" dirty="0">
              <a:solidFill>
                <a:srgbClr val="EFECDD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698A5E-54F7-4B63-7757-E320AB2E6C20}"/>
              </a:ext>
            </a:extLst>
          </p:cNvPr>
          <p:cNvSpPr/>
          <p:nvPr/>
        </p:nvSpPr>
        <p:spPr>
          <a:xfrm>
            <a:off x="2252544" y="-312516"/>
            <a:ext cx="120580" cy="2381459"/>
          </a:xfrm>
          <a:prstGeom prst="rect">
            <a:avLst/>
          </a:prstGeom>
          <a:solidFill>
            <a:srgbClr val="A89D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3AE231-C521-AE23-CB02-6C2DE161F50B}"/>
              </a:ext>
            </a:extLst>
          </p:cNvPr>
          <p:cNvSpPr/>
          <p:nvPr/>
        </p:nvSpPr>
        <p:spPr>
          <a:xfrm>
            <a:off x="402829" y="4829180"/>
            <a:ext cx="1728000" cy="1728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DB4AC-D994-79D9-309A-3844E603258B}"/>
              </a:ext>
            </a:extLst>
          </p:cNvPr>
          <p:cNvSpPr txBox="1"/>
          <p:nvPr/>
        </p:nvSpPr>
        <p:spPr>
          <a:xfrm>
            <a:off x="62804" y="5169639"/>
            <a:ext cx="2418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The invasive </a:t>
            </a:r>
          </a:p>
          <a:p>
            <a:pPr algn="ctr"/>
            <a:r>
              <a:rPr lang="da-DK" sz="2400" dirty="0" err="1">
                <a:solidFill>
                  <a:schemeClr val="bg1"/>
                </a:solidFill>
              </a:rPr>
              <a:t>Nootka</a:t>
            </a:r>
            <a:r>
              <a:rPr lang="da-DK" sz="2400" dirty="0">
                <a:solidFill>
                  <a:schemeClr val="bg1"/>
                </a:solidFill>
              </a:rPr>
              <a:t> lupin 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in Greenland</a:t>
            </a:r>
          </a:p>
        </p:txBody>
      </p:sp>
    </p:spTree>
    <p:extLst>
      <p:ext uri="{BB962C8B-B14F-4D97-AF65-F5344CB8AC3E}">
        <p14:creationId xmlns:p14="http://schemas.microsoft.com/office/powerpoint/2010/main" val="1510800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4570F1A-CC99-18EC-A958-548A5E4AB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-11336" r="28162" b="11336"/>
          <a:stretch/>
        </p:blipFill>
        <p:spPr>
          <a:xfrm>
            <a:off x="6726999" y="-345392"/>
            <a:ext cx="2947154" cy="2842470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9D764-4CEB-8485-7454-219C5101F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25"/>
          <a:stretch/>
        </p:blipFill>
        <p:spPr>
          <a:xfrm>
            <a:off x="3620007" y="3022279"/>
            <a:ext cx="6120130" cy="300513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3F1C93B-0CA1-7A8A-1707-982E01E4E655}"/>
              </a:ext>
            </a:extLst>
          </p:cNvPr>
          <p:cNvSpPr/>
          <p:nvPr/>
        </p:nvSpPr>
        <p:spPr>
          <a:xfrm>
            <a:off x="9192762" y="1926199"/>
            <a:ext cx="2298635" cy="219216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E4E646-B704-671C-4FDD-D96AA4FA1C9E}"/>
              </a:ext>
            </a:extLst>
          </p:cNvPr>
          <p:cNvSpPr/>
          <p:nvPr/>
        </p:nvSpPr>
        <p:spPr>
          <a:xfrm>
            <a:off x="4407910" y="419860"/>
            <a:ext cx="2700000" cy="2700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A98F8B-B228-3745-6560-691E6713C000}"/>
              </a:ext>
            </a:extLst>
          </p:cNvPr>
          <p:cNvSpPr/>
          <p:nvPr/>
        </p:nvSpPr>
        <p:spPr>
          <a:xfrm>
            <a:off x="1155803" y="2259312"/>
            <a:ext cx="2412000" cy="2412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2FD704-3991-6BF6-962F-474E786F0F3F}"/>
              </a:ext>
            </a:extLst>
          </p:cNvPr>
          <p:cNvSpPr txBox="1"/>
          <p:nvPr/>
        </p:nvSpPr>
        <p:spPr>
          <a:xfrm>
            <a:off x="854593" y="419869"/>
            <a:ext cx="6094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>
                <a:solidFill>
                  <a:schemeClr val="accent1">
                    <a:lumMod val="50000"/>
                  </a:schemeClr>
                </a:solidFill>
              </a:rPr>
              <a:t>Invasive species</a:t>
            </a:r>
          </a:p>
          <a:p>
            <a:r>
              <a:rPr lang="da-DK" sz="24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da-DK" sz="2400" b="1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da-DK" sz="2400" b="1" dirty="0">
                <a:solidFill>
                  <a:schemeClr val="accent1">
                    <a:lumMod val="50000"/>
                  </a:schemeClr>
                </a:solidFill>
              </a:rPr>
              <a:t> is the problem?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601E1F-D3D8-022D-3777-8B2C8B0877F2}"/>
              </a:ext>
            </a:extLst>
          </p:cNvPr>
          <p:cNvSpPr txBox="1"/>
          <p:nvPr/>
        </p:nvSpPr>
        <p:spPr>
          <a:xfrm>
            <a:off x="1099898" y="2744419"/>
            <a:ext cx="25860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chemeClr val="bg1"/>
                </a:solidFill>
                <a:latin typeface="MyriadPro-Regular"/>
              </a:rPr>
              <a:t>Spread in their </a:t>
            </a:r>
          </a:p>
          <a:p>
            <a:pPr algn="ctr"/>
            <a:r>
              <a:rPr lang="en-US" sz="1800" b="0" i="0" u="none" strike="noStrike" baseline="0" dirty="0">
                <a:solidFill>
                  <a:schemeClr val="bg1"/>
                </a:solidFill>
                <a:latin typeface="MyriadPro-Regular"/>
              </a:rPr>
              <a:t>new environment and potentially become a</a:t>
            </a:r>
          </a:p>
          <a:p>
            <a:pPr algn="ctr"/>
            <a:r>
              <a:rPr lang="en-US" sz="1800" b="1" i="0" u="none" strike="noStrike" baseline="0" dirty="0">
                <a:solidFill>
                  <a:schemeClr val="bg1"/>
                </a:solidFill>
                <a:latin typeface="MyriadPro-Regular"/>
              </a:rPr>
              <a:t>threat to the local biodiversity</a:t>
            </a:r>
            <a:endParaRPr lang="en-US" sz="1800" b="0" i="0" u="none" strike="noStrike" baseline="0" dirty="0">
              <a:solidFill>
                <a:schemeClr val="bg1"/>
              </a:solidFill>
              <a:latin typeface="MyriadPro-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27DCC-7358-6897-F572-A7755987D5F3}"/>
              </a:ext>
            </a:extLst>
          </p:cNvPr>
          <p:cNvSpPr txBox="1"/>
          <p:nvPr/>
        </p:nvSpPr>
        <p:spPr>
          <a:xfrm>
            <a:off x="4525058" y="748002"/>
            <a:ext cx="25096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chemeClr val="bg1"/>
                </a:solidFill>
                <a:latin typeface="MyriadPro-Regular"/>
              </a:rPr>
              <a:t>Affect local </a:t>
            </a:r>
          </a:p>
          <a:p>
            <a:pPr algn="ctr"/>
            <a:r>
              <a:rPr lang="en-US" sz="1800" b="0" i="0" u="none" strike="noStrike" baseline="0" dirty="0">
                <a:solidFill>
                  <a:schemeClr val="bg1"/>
                </a:solidFill>
                <a:latin typeface="MyriadPro-Regular"/>
              </a:rPr>
              <a:t>natural resource availability and crop production with </a:t>
            </a:r>
            <a:r>
              <a:rPr lang="en-US" sz="1800" b="1" i="0" u="none" strike="noStrike" baseline="0" dirty="0">
                <a:solidFill>
                  <a:schemeClr val="bg1"/>
                </a:solidFill>
                <a:latin typeface="MyriadPro-Regular"/>
              </a:rPr>
              <a:t>implications for local livelihoods and economies</a:t>
            </a:r>
            <a:endParaRPr lang="en-US" sz="1800" b="0" i="0" u="none" strike="noStrike" baseline="0" dirty="0">
              <a:solidFill>
                <a:schemeClr val="bg1"/>
              </a:solidFill>
              <a:latin typeface="MyriadPro-Regular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2B2D8-1B48-AD07-5C0A-5E74C7904384}"/>
              </a:ext>
            </a:extLst>
          </p:cNvPr>
          <p:cNvSpPr txBox="1"/>
          <p:nvPr/>
        </p:nvSpPr>
        <p:spPr>
          <a:xfrm>
            <a:off x="9272924" y="2305368"/>
            <a:ext cx="22213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baseline="0" dirty="0">
                <a:solidFill>
                  <a:schemeClr val="bg1"/>
                </a:solidFill>
                <a:latin typeface="MyriadPro-Regular"/>
              </a:rPr>
              <a:t>Directly affect </a:t>
            </a:r>
          </a:p>
          <a:p>
            <a:pPr algn="ctr"/>
            <a:r>
              <a:rPr lang="en-US" sz="1800" b="1" i="0" u="none" strike="noStrike" baseline="0" dirty="0">
                <a:solidFill>
                  <a:schemeClr val="bg1"/>
                </a:solidFill>
                <a:latin typeface="MyriadPro-Regular"/>
              </a:rPr>
              <a:t>human health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MyriadPro-Regular"/>
              </a:rPr>
              <a:t>through introduction of diseases and parasites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C0716-323B-3425-21C6-A44D7E4E16F5}"/>
              </a:ext>
            </a:extLst>
          </p:cNvPr>
          <p:cNvSpPr txBox="1"/>
          <p:nvPr/>
        </p:nvSpPr>
        <p:spPr>
          <a:xfrm>
            <a:off x="5626098" y="6195723"/>
            <a:ext cx="4208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chemeClr val="accent1">
                    <a:lumMod val="75000"/>
                  </a:schemeClr>
                </a:solidFill>
              </a:rPr>
              <a:t>Invasion </a:t>
            </a:r>
            <a:r>
              <a:rPr lang="da-DK" sz="1400" b="1" dirty="0" err="1">
                <a:solidFill>
                  <a:schemeClr val="accent1">
                    <a:lumMod val="75000"/>
                  </a:schemeClr>
                </a:solidFill>
              </a:rPr>
              <a:t>threat</a:t>
            </a:r>
            <a:r>
              <a:rPr lang="da-DK" sz="1400" b="1" dirty="0">
                <a:solidFill>
                  <a:schemeClr val="accent1">
                    <a:lumMod val="75000"/>
                  </a:schemeClr>
                </a:solidFill>
              </a:rPr>
              <a:t> from invasive species</a:t>
            </a:r>
            <a:r>
              <a:rPr lang="da-DK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da-DK" sz="1200" dirty="0">
                <a:solidFill>
                  <a:schemeClr val="accent1">
                    <a:lumMod val="75000"/>
                  </a:schemeClr>
                </a:solidFill>
              </a:rPr>
              <a:t>VL=</a:t>
            </a:r>
            <a:r>
              <a:rPr lang="da-DK" sz="1200" dirty="0" err="1">
                <a:solidFill>
                  <a:schemeClr val="accent1">
                    <a:lumMod val="75000"/>
                  </a:schemeClr>
                </a:solidFill>
              </a:rPr>
              <a:t>very</a:t>
            </a:r>
            <a:r>
              <a:rPr lang="da-DK" sz="1200" dirty="0">
                <a:solidFill>
                  <a:schemeClr val="accent1">
                    <a:lumMod val="75000"/>
                  </a:schemeClr>
                </a:solidFill>
              </a:rPr>
              <a:t> low, L=low, M=medium, H=high, VH=</a:t>
            </a:r>
            <a:r>
              <a:rPr lang="da-DK" sz="1200" dirty="0" err="1">
                <a:solidFill>
                  <a:schemeClr val="accent1">
                    <a:lumMod val="75000"/>
                  </a:schemeClr>
                </a:solidFill>
              </a:rPr>
              <a:t>very</a:t>
            </a:r>
            <a:r>
              <a:rPr lang="da-DK" sz="1200" dirty="0">
                <a:solidFill>
                  <a:schemeClr val="accent1">
                    <a:lumMod val="75000"/>
                  </a:schemeClr>
                </a:solidFill>
              </a:rPr>
              <a:t> high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27161E-6C46-94CF-F586-2A60BD3BA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533" y="4206653"/>
            <a:ext cx="1416676" cy="1416676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876CB7-79E3-01C3-0F15-B039D4F02E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" t="219" r="25684" b="-219"/>
          <a:stretch/>
        </p:blipFill>
        <p:spPr>
          <a:xfrm rot="5400000">
            <a:off x="683942" y="4455257"/>
            <a:ext cx="2336143" cy="2336143"/>
          </a:xfrm>
          <a:prstGeom prst="ellipse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6D1DE8-89D9-3980-6B56-5FD2B033CB89}"/>
              </a:ext>
            </a:extLst>
          </p:cNvPr>
          <p:cNvSpPr/>
          <p:nvPr/>
        </p:nvSpPr>
        <p:spPr>
          <a:xfrm>
            <a:off x="5544273" y="6195723"/>
            <a:ext cx="3748969" cy="49244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9AA6673-CA4D-A8D1-AAC5-401AF6979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91" y="0"/>
            <a:ext cx="558111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518616-A8CD-97A9-853D-192085D9055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/>
          <a:srcRect l="13642" r="9353" b="3533"/>
          <a:stretch/>
        </p:blipFill>
        <p:spPr>
          <a:xfrm>
            <a:off x="9674153" y="4156269"/>
            <a:ext cx="2368850" cy="1854740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092C793-072F-8ABB-0678-D9FCD51DF770}"/>
              </a:ext>
            </a:extLst>
          </p:cNvPr>
          <p:cNvSpPr txBox="1"/>
          <p:nvPr/>
        </p:nvSpPr>
        <p:spPr>
          <a:xfrm rot="16200000">
            <a:off x="10017991" y="1527882"/>
            <a:ext cx="3682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sz="1200" dirty="0" err="1">
                <a:solidFill>
                  <a:schemeClr val="bg1">
                    <a:lumMod val="75000"/>
                  </a:schemeClr>
                </a:solidFill>
              </a:rPr>
              <a:t>Nootka</a:t>
            </a:r>
            <a:r>
              <a:rPr lang="da-DK" sz="1200" dirty="0">
                <a:solidFill>
                  <a:schemeClr val="bg1">
                    <a:lumMod val="75000"/>
                  </a:schemeClr>
                </a:solidFill>
              </a:rPr>
              <a:t> lupin, Greenland, Katrine Raundrup</a:t>
            </a:r>
          </a:p>
          <a:p>
            <a:pPr algn="r"/>
            <a:r>
              <a:rPr lang="da-DK" sz="1200" dirty="0">
                <a:solidFill>
                  <a:schemeClr val="bg1">
                    <a:lumMod val="75000"/>
                  </a:schemeClr>
                </a:solidFill>
              </a:rPr>
              <a:t>White </a:t>
            </a:r>
            <a:r>
              <a:rPr lang="da-DK" sz="1200" dirty="0" err="1">
                <a:solidFill>
                  <a:schemeClr val="bg1">
                    <a:lumMod val="75000"/>
                  </a:schemeClr>
                </a:solidFill>
              </a:rPr>
              <a:t>sweet</a:t>
            </a:r>
            <a:r>
              <a:rPr lang="da-DK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a-DK" sz="1200" dirty="0" err="1">
                <a:solidFill>
                  <a:schemeClr val="bg1">
                    <a:lumMod val="75000"/>
                  </a:schemeClr>
                </a:solidFill>
              </a:rPr>
              <a:t>clower</a:t>
            </a:r>
            <a:r>
              <a:rPr lang="da-DK" sz="1200" dirty="0">
                <a:solidFill>
                  <a:schemeClr val="bg1">
                    <a:lumMod val="75000"/>
                  </a:schemeClr>
                </a:solidFill>
              </a:rPr>
              <a:t>, Alaska, Elmer Topp-Jørgensen</a:t>
            </a:r>
          </a:p>
          <a:p>
            <a:pPr algn="r"/>
            <a:r>
              <a:rPr lang="da-DK" sz="1200" dirty="0">
                <a:solidFill>
                  <a:schemeClr val="bg1">
                    <a:lumMod val="75000"/>
                  </a:schemeClr>
                </a:solidFill>
              </a:rPr>
              <a:t>Pink </a:t>
            </a:r>
            <a:r>
              <a:rPr lang="da-DK" sz="1200" dirty="0" err="1">
                <a:solidFill>
                  <a:schemeClr val="bg1">
                    <a:lumMod val="75000"/>
                  </a:schemeClr>
                </a:solidFill>
              </a:rPr>
              <a:t>salmon</a:t>
            </a:r>
            <a:r>
              <a:rPr lang="da-DK" sz="1200" dirty="0">
                <a:solidFill>
                  <a:schemeClr val="bg1">
                    <a:lumMod val="75000"/>
                  </a:schemeClr>
                </a:solidFill>
              </a:rPr>
              <a:t>, invasive to </a:t>
            </a:r>
            <a:r>
              <a:rPr lang="da-DK" sz="1200" dirty="0" err="1">
                <a:solidFill>
                  <a:schemeClr val="bg1">
                    <a:lumMod val="75000"/>
                  </a:schemeClr>
                </a:solidFill>
              </a:rPr>
              <a:t>Norway</a:t>
            </a:r>
            <a:r>
              <a:rPr lang="da-DK" sz="1200" dirty="0">
                <a:solidFill>
                  <a:schemeClr val="bg1">
                    <a:lumMod val="75000"/>
                  </a:schemeClr>
                </a:solidFill>
              </a:rPr>
              <a:t>/Greenland, ER </a:t>
            </a:r>
            <a:r>
              <a:rPr lang="da-DK" sz="1200" dirty="0" err="1">
                <a:solidFill>
                  <a:schemeClr val="bg1">
                    <a:lumMod val="75000"/>
                  </a:schemeClr>
                </a:solidFill>
              </a:rPr>
              <a:t>Keeley</a:t>
            </a:r>
            <a:endParaRPr lang="da-DK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05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D35F8-1F2B-8635-F632-4656184F5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" y="0"/>
            <a:ext cx="121901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4814A-24EA-335A-2B8E-554F5B0CD01D}"/>
              </a:ext>
            </a:extLst>
          </p:cNvPr>
          <p:cNvSpPr txBox="1"/>
          <p:nvPr/>
        </p:nvSpPr>
        <p:spPr>
          <a:xfrm>
            <a:off x="8058776" y="170826"/>
            <a:ext cx="3768132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</a:rPr>
              <a:t>Red </a:t>
            </a:r>
            <a:r>
              <a:rPr lang="da-DK" sz="3200" b="1" dirty="0" err="1">
                <a:solidFill>
                  <a:schemeClr val="bg1"/>
                </a:solidFill>
              </a:rPr>
              <a:t>king</a:t>
            </a:r>
            <a:r>
              <a:rPr lang="da-DK" sz="3200" b="1" dirty="0">
                <a:solidFill>
                  <a:schemeClr val="bg1"/>
                </a:solidFill>
              </a:rPr>
              <a:t> </a:t>
            </a:r>
            <a:r>
              <a:rPr lang="da-DK" sz="3200" b="1" dirty="0" err="1">
                <a:solidFill>
                  <a:schemeClr val="bg1"/>
                </a:solidFill>
              </a:rPr>
              <a:t>crab</a:t>
            </a:r>
            <a:r>
              <a:rPr lang="da-DK" sz="3200" b="1" dirty="0">
                <a:solidFill>
                  <a:schemeClr val="bg1"/>
                </a:solidFill>
              </a:rPr>
              <a:t> </a:t>
            </a:r>
          </a:p>
          <a:p>
            <a:endParaRPr lang="da-DK" sz="1000" dirty="0">
              <a:solidFill>
                <a:schemeClr val="bg1"/>
              </a:solidFill>
            </a:endParaRPr>
          </a:p>
          <a:p>
            <a:r>
              <a:rPr lang="da-DK" sz="2400" dirty="0" err="1">
                <a:solidFill>
                  <a:schemeClr val="bg1"/>
                </a:solidFill>
              </a:rPr>
              <a:t>Introduced</a:t>
            </a:r>
            <a:r>
              <a:rPr lang="da-DK" sz="2400" dirty="0">
                <a:solidFill>
                  <a:schemeClr val="bg1"/>
                </a:solidFill>
              </a:rPr>
              <a:t> from the Pacific ocean to </a:t>
            </a:r>
            <a:r>
              <a:rPr lang="da-DK" sz="2400" dirty="0" err="1">
                <a:solidFill>
                  <a:schemeClr val="bg1"/>
                </a:solidFill>
              </a:rPr>
              <a:t>diversify</a:t>
            </a:r>
            <a:r>
              <a:rPr lang="da-DK" sz="2400" dirty="0">
                <a:solidFill>
                  <a:schemeClr val="bg1"/>
                </a:solidFill>
              </a:rPr>
              <a:t> </a:t>
            </a:r>
            <a:r>
              <a:rPr lang="da-DK" sz="2400" dirty="0" err="1">
                <a:solidFill>
                  <a:schemeClr val="bg1"/>
                </a:solidFill>
              </a:rPr>
              <a:t>fisheries</a:t>
            </a:r>
            <a:r>
              <a:rPr lang="da-DK" sz="2400" dirty="0">
                <a:solidFill>
                  <a:schemeClr val="bg1"/>
                </a:solidFill>
              </a:rPr>
              <a:t> in </a:t>
            </a:r>
            <a:r>
              <a:rPr lang="da-DK" sz="2400" dirty="0" err="1">
                <a:solidFill>
                  <a:schemeClr val="bg1"/>
                </a:solidFill>
              </a:rPr>
              <a:t>northwest</a:t>
            </a:r>
            <a:r>
              <a:rPr lang="da-DK" sz="2400" dirty="0">
                <a:solidFill>
                  <a:schemeClr val="bg1"/>
                </a:solidFill>
              </a:rPr>
              <a:t> </a:t>
            </a:r>
            <a:r>
              <a:rPr lang="da-DK" sz="2400" dirty="0" err="1">
                <a:solidFill>
                  <a:schemeClr val="bg1"/>
                </a:solidFill>
              </a:rPr>
              <a:t>Russia</a:t>
            </a:r>
            <a:endParaRPr lang="da-DK" sz="2400" dirty="0">
              <a:solidFill>
                <a:schemeClr val="bg1"/>
              </a:solidFill>
            </a:endParaRPr>
          </a:p>
          <a:p>
            <a:endParaRPr lang="da-DK" sz="1000" dirty="0">
              <a:solidFill>
                <a:schemeClr val="bg1"/>
              </a:solidFill>
            </a:endParaRPr>
          </a:p>
          <a:p>
            <a:r>
              <a:rPr lang="da-DK" sz="2400" dirty="0">
                <a:solidFill>
                  <a:schemeClr val="bg1"/>
                </a:solidFill>
              </a:rPr>
              <a:t>… </a:t>
            </a:r>
            <a:r>
              <a:rPr lang="da-DK" sz="2400" dirty="0" err="1">
                <a:solidFill>
                  <a:schemeClr val="bg1"/>
                </a:solidFill>
              </a:rPr>
              <a:t>now</a:t>
            </a:r>
            <a:r>
              <a:rPr lang="da-DK" sz="2400" dirty="0">
                <a:solidFill>
                  <a:schemeClr val="bg1"/>
                </a:solidFill>
              </a:rPr>
              <a:t> </a:t>
            </a:r>
            <a:r>
              <a:rPr lang="da-DK" sz="2400" dirty="0" err="1">
                <a:solidFill>
                  <a:schemeClr val="bg1"/>
                </a:solidFill>
              </a:rPr>
              <a:t>spreading</a:t>
            </a:r>
            <a:r>
              <a:rPr lang="da-DK" sz="2400" dirty="0">
                <a:solidFill>
                  <a:schemeClr val="bg1"/>
                </a:solidFill>
              </a:rPr>
              <a:t> </a:t>
            </a:r>
            <a:r>
              <a:rPr lang="da-DK" sz="2400" dirty="0" err="1">
                <a:solidFill>
                  <a:schemeClr val="bg1"/>
                </a:solidFill>
              </a:rPr>
              <a:t>along</a:t>
            </a:r>
            <a:r>
              <a:rPr lang="da-DK" sz="2400" dirty="0">
                <a:solidFill>
                  <a:schemeClr val="bg1"/>
                </a:solidFill>
              </a:rPr>
              <a:t> the Norwegian </a:t>
            </a:r>
            <a:r>
              <a:rPr lang="da-DK" sz="2400" dirty="0" err="1">
                <a:solidFill>
                  <a:schemeClr val="bg1"/>
                </a:solidFill>
              </a:rPr>
              <a:t>coast</a:t>
            </a:r>
            <a:r>
              <a:rPr lang="da-DK" sz="2400" dirty="0">
                <a:solidFill>
                  <a:schemeClr val="bg1"/>
                </a:solidFill>
              </a:rPr>
              <a:t> </a:t>
            </a:r>
            <a:r>
              <a:rPr lang="da-DK" sz="2400" dirty="0" err="1">
                <a:solidFill>
                  <a:schemeClr val="bg1"/>
                </a:solidFill>
              </a:rPr>
              <a:t>reaching</a:t>
            </a:r>
            <a:r>
              <a:rPr lang="da-DK" sz="2400" dirty="0">
                <a:solidFill>
                  <a:schemeClr val="bg1"/>
                </a:solidFill>
              </a:rPr>
              <a:t> the British Isles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9CAD1C-B8BB-18D1-A8F7-2669A2522BEB}"/>
              </a:ext>
            </a:extLst>
          </p:cNvPr>
          <p:cNvSpPr/>
          <p:nvPr/>
        </p:nvSpPr>
        <p:spPr>
          <a:xfrm>
            <a:off x="7611622" y="-1"/>
            <a:ext cx="120580" cy="2381459"/>
          </a:xfrm>
          <a:prstGeom prst="rect">
            <a:avLst/>
          </a:prstGeom>
          <a:solidFill>
            <a:srgbClr val="ADB8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95FBB-F920-B1ED-F83E-C699375225CA}"/>
              </a:ext>
            </a:extLst>
          </p:cNvPr>
          <p:cNvSpPr txBox="1"/>
          <p:nvPr/>
        </p:nvSpPr>
        <p:spPr>
          <a:xfrm rot="16200000">
            <a:off x="11098755" y="5705172"/>
            <a:ext cx="18722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Sasha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Isachenko</a:t>
            </a:r>
            <a:endParaRPr lang="da-DK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0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C7A2EF-2D0F-CD56-A392-B544A085D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D8FE98-9F68-BF6B-5178-1A4AD526A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0183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597B442-4DE2-C3A0-1915-5A3BE1034478}"/>
              </a:ext>
            </a:extLst>
          </p:cNvPr>
          <p:cNvSpPr/>
          <p:nvPr/>
        </p:nvSpPr>
        <p:spPr>
          <a:xfrm>
            <a:off x="8511848" y="3060861"/>
            <a:ext cx="3492000" cy="3492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C0A9C9-FAC0-AA1E-C2F3-2D0D99E3A2B4}"/>
              </a:ext>
            </a:extLst>
          </p:cNvPr>
          <p:cNvSpPr/>
          <p:nvPr/>
        </p:nvSpPr>
        <p:spPr>
          <a:xfrm>
            <a:off x="3402570" y="3699851"/>
            <a:ext cx="2880000" cy="2880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2CAB81-A8A7-1260-3C24-EE13D37CDF6A}"/>
              </a:ext>
            </a:extLst>
          </p:cNvPr>
          <p:cNvSpPr/>
          <p:nvPr/>
        </p:nvSpPr>
        <p:spPr>
          <a:xfrm>
            <a:off x="188152" y="1756186"/>
            <a:ext cx="3132000" cy="3168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78E716-6971-2C63-BC43-A2202085E537}"/>
              </a:ext>
            </a:extLst>
          </p:cNvPr>
          <p:cNvSpPr txBox="1"/>
          <p:nvPr/>
        </p:nvSpPr>
        <p:spPr>
          <a:xfrm>
            <a:off x="4492097" y="123721"/>
            <a:ext cx="609463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b="1" dirty="0">
                <a:solidFill>
                  <a:schemeClr val="accent1">
                    <a:lumMod val="50000"/>
                  </a:schemeClr>
                </a:solidFill>
              </a:rPr>
              <a:t>Invasive species</a:t>
            </a:r>
          </a:p>
          <a:p>
            <a:r>
              <a:rPr lang="da-DK" sz="2800" b="1" dirty="0">
                <a:solidFill>
                  <a:schemeClr val="accent1">
                    <a:lumMod val="50000"/>
                  </a:schemeClr>
                </a:solidFill>
              </a:rPr>
              <a:t>- How do </a:t>
            </a:r>
            <a:r>
              <a:rPr lang="da-DK" sz="2800" b="1" dirty="0" err="1">
                <a:solidFill>
                  <a:schemeClr val="accent1">
                    <a:lumMod val="50000"/>
                  </a:schemeClr>
                </a:solidFill>
              </a:rPr>
              <a:t>they</a:t>
            </a:r>
            <a:r>
              <a:rPr lang="da-DK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sz="2800" b="1" dirty="0" err="1">
                <a:solidFill>
                  <a:schemeClr val="accent1">
                    <a:lumMod val="50000"/>
                  </a:schemeClr>
                </a:solidFill>
              </a:rPr>
              <a:t>get</a:t>
            </a:r>
            <a:r>
              <a:rPr lang="da-DK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sz="2800" b="1" dirty="0" err="1">
                <a:solidFill>
                  <a:schemeClr val="accent1">
                    <a:lumMod val="50000"/>
                  </a:schemeClr>
                </a:solidFill>
              </a:rPr>
              <a:t>here</a:t>
            </a:r>
            <a:r>
              <a:rPr lang="da-DK" sz="28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AB3276-ED0D-FD46-88CB-4C3CA1B96A03}"/>
              </a:ext>
            </a:extLst>
          </p:cNvPr>
          <p:cNvSpPr txBox="1"/>
          <p:nvPr/>
        </p:nvSpPr>
        <p:spPr>
          <a:xfrm>
            <a:off x="8534998" y="3461064"/>
            <a:ext cx="340958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MyriadPro-Regular"/>
              </a:rPr>
              <a:t>Organisms become 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MyriadPro-Regular"/>
              </a:rPr>
              <a:t>“hitchhikers”</a:t>
            </a:r>
          </a:p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MyriadPro-Regular"/>
              </a:rPr>
              <a:t>when goods, equipment </a:t>
            </a:r>
          </a:p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MyriadPro-Regular"/>
              </a:rPr>
              <a:t>or people relocate</a:t>
            </a:r>
          </a:p>
          <a:p>
            <a:pPr algn="ctr"/>
            <a:r>
              <a:rPr lang="en-US" sz="1600" b="0" i="0" u="none" strike="noStrike" baseline="0" dirty="0">
                <a:solidFill>
                  <a:schemeClr val="bg1"/>
                </a:solidFill>
                <a:latin typeface="MyriadPro-Regular"/>
              </a:rPr>
              <a:t>- in ballast water, on ships’ hulls, </a:t>
            </a:r>
          </a:p>
          <a:p>
            <a:pPr algn="ctr"/>
            <a:r>
              <a:rPr lang="en-US" sz="1600" b="0" i="0" u="none" strike="noStrike" baseline="0" dirty="0">
                <a:solidFill>
                  <a:schemeClr val="bg1"/>
                </a:solidFill>
                <a:latin typeface="MyriadPro-Regular"/>
              </a:rPr>
              <a:t>on drifting marine plastic/waste, </a:t>
            </a:r>
          </a:p>
          <a:p>
            <a:pPr algn="ctr"/>
            <a:r>
              <a:rPr lang="en-US" sz="1600" b="0" i="0" u="none" strike="noStrike" baseline="0" dirty="0">
                <a:solidFill>
                  <a:schemeClr val="bg1"/>
                </a:solidFill>
                <a:latin typeface="MyriadPro-Regular"/>
              </a:rPr>
              <a:t>seeds in a tourist’s shoe or </a:t>
            </a:r>
          </a:p>
          <a:p>
            <a:pPr algn="ctr"/>
            <a:r>
              <a:rPr lang="en-US" sz="1600" b="0" i="0" u="none" strike="noStrike" baseline="0" dirty="0">
                <a:solidFill>
                  <a:schemeClr val="bg1"/>
                </a:solidFill>
                <a:latin typeface="MyriadPro-Regular"/>
              </a:rPr>
              <a:t>insects in soils of </a:t>
            </a:r>
          </a:p>
          <a:p>
            <a:pPr algn="ctr"/>
            <a:r>
              <a:rPr lang="en-US" sz="1600" b="0" i="0" u="none" strike="noStrike" baseline="0" dirty="0">
                <a:solidFill>
                  <a:schemeClr val="bg1"/>
                </a:solidFill>
                <a:latin typeface="MyriadPro-Regular"/>
              </a:rPr>
              <a:t>imported </a:t>
            </a:r>
            <a:r>
              <a:rPr lang="da-DK" sz="1600" b="0" i="0" u="none" strike="noStrike" baseline="0" dirty="0" err="1">
                <a:solidFill>
                  <a:schemeClr val="bg1"/>
                </a:solidFill>
                <a:latin typeface="MyriadPro-Regular"/>
              </a:rPr>
              <a:t>plants</a:t>
            </a:r>
            <a:endParaRPr lang="da-DK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C48BC-013E-1F58-C3E5-F9209CD36AAB}"/>
              </a:ext>
            </a:extLst>
          </p:cNvPr>
          <p:cNvSpPr txBox="1"/>
          <p:nvPr/>
        </p:nvSpPr>
        <p:spPr>
          <a:xfrm>
            <a:off x="270570" y="2216624"/>
            <a:ext cx="30019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MyriadPro-Regular"/>
              </a:rPr>
              <a:t>I</a:t>
            </a:r>
            <a:r>
              <a:rPr lang="en-US" sz="2400" b="1" i="0" u="none" strike="noStrike" baseline="0" dirty="0">
                <a:solidFill>
                  <a:schemeClr val="bg1"/>
                </a:solidFill>
                <a:latin typeface="MyriadPro-Regular"/>
              </a:rPr>
              <a:t>ntentional or unintentional escape, release or placement of species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yriadPro-Regular"/>
              </a:rPr>
              <a:t>into the </a:t>
            </a:r>
            <a:r>
              <a:rPr lang="da-DK" sz="2400" b="0" i="0" u="none" strike="noStrike" baseline="0" dirty="0" err="1">
                <a:solidFill>
                  <a:schemeClr val="bg1"/>
                </a:solidFill>
                <a:latin typeface="MyriadPro-Regular"/>
              </a:rPr>
              <a:t>natural</a:t>
            </a:r>
            <a:r>
              <a:rPr lang="da-DK" sz="2400" b="0" i="0" u="none" strike="noStrike" baseline="0" dirty="0">
                <a:solidFill>
                  <a:schemeClr val="bg1"/>
                </a:solidFill>
                <a:latin typeface="MyriadPro-Regular"/>
              </a:rPr>
              <a:t> </a:t>
            </a:r>
            <a:r>
              <a:rPr lang="da-DK" sz="2400" b="0" i="0" u="none" strike="noStrike" baseline="0" dirty="0" err="1">
                <a:solidFill>
                  <a:schemeClr val="bg1"/>
                </a:solidFill>
                <a:latin typeface="MyriadPro-Regular"/>
              </a:rPr>
              <a:t>environment</a:t>
            </a:r>
            <a:r>
              <a:rPr lang="da-DK" sz="2400" b="0" i="0" u="none" strike="noStrike" baseline="0" dirty="0">
                <a:solidFill>
                  <a:schemeClr val="bg1"/>
                </a:solidFill>
                <a:latin typeface="MyriadPro-Regular"/>
              </a:rPr>
              <a:t> by </a:t>
            </a:r>
            <a:r>
              <a:rPr lang="da-DK" sz="2400" b="0" i="0" u="none" strike="noStrike" baseline="0" dirty="0" err="1">
                <a:solidFill>
                  <a:schemeClr val="bg1"/>
                </a:solidFill>
                <a:latin typeface="MyriadPro-Regular"/>
              </a:rPr>
              <a:t>people</a:t>
            </a:r>
            <a:endParaRPr lang="da-DK" sz="2400" b="0" i="0" u="none" strike="noStrike" baseline="0" dirty="0">
              <a:solidFill>
                <a:schemeClr val="bg1"/>
              </a:solidFill>
              <a:latin typeface="MyriadPro-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BBFE9-D632-5AC8-B69B-0D953AC3ED00}"/>
              </a:ext>
            </a:extLst>
          </p:cNvPr>
          <p:cNvSpPr txBox="1"/>
          <p:nvPr/>
        </p:nvSpPr>
        <p:spPr>
          <a:xfrm>
            <a:off x="3483937" y="4069451"/>
            <a:ext cx="27909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u="none" strike="noStrike" baseline="0" dirty="0">
                <a:solidFill>
                  <a:schemeClr val="bg1"/>
                </a:solidFill>
                <a:latin typeface="MyriadPro-Regular"/>
              </a:rPr>
              <a:t>The </a:t>
            </a:r>
            <a:r>
              <a:rPr lang="en-US" sz="2000" b="1" i="0" u="none" strike="noStrike" baseline="0" dirty="0" err="1">
                <a:solidFill>
                  <a:schemeClr val="bg1"/>
                </a:solidFill>
                <a:latin typeface="MyriadPro-Regular"/>
              </a:rPr>
              <a:t>globalisation</a:t>
            </a:r>
            <a:r>
              <a:rPr lang="en-US" sz="2000" b="1" i="0" u="none" strike="noStrike" baseline="0" dirty="0">
                <a:solidFill>
                  <a:schemeClr val="bg1"/>
                </a:solidFill>
                <a:latin typeface="MyriadPro-Regular"/>
              </a:rPr>
              <a:t> </a:t>
            </a:r>
          </a:p>
          <a:p>
            <a:pPr algn="ctr"/>
            <a:r>
              <a:rPr lang="en-US" sz="2000" b="1" i="0" u="none" strike="noStrike" baseline="0" dirty="0">
                <a:solidFill>
                  <a:schemeClr val="bg1"/>
                </a:solidFill>
                <a:latin typeface="MyriadPro-Regular"/>
              </a:rPr>
              <a:t>of trade, travel and transport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MyriadPro-Regular"/>
              </a:rPr>
              <a:t> greatly increase the number </a:t>
            </a:r>
          </a:p>
          <a:p>
            <a:pPr algn="ctr"/>
            <a:r>
              <a:rPr lang="en-US" sz="2000" b="0" i="0" u="none" strike="noStrike" baseline="0" dirty="0">
                <a:solidFill>
                  <a:schemeClr val="bg1"/>
                </a:solidFill>
                <a:latin typeface="MyriadPro-Regular"/>
              </a:rPr>
              <a:t>and types of species moving around </a:t>
            </a:r>
          </a:p>
          <a:p>
            <a:pPr algn="ctr"/>
            <a:r>
              <a:rPr lang="en-US" sz="2000" b="0" i="0" u="none" strike="noStrike" baseline="0" dirty="0">
                <a:solidFill>
                  <a:schemeClr val="bg1"/>
                </a:solidFill>
                <a:latin typeface="MyriadPro-Regular"/>
              </a:rPr>
              <a:t>the World</a:t>
            </a:r>
            <a:endParaRPr lang="da-DK" sz="2000" b="0" i="0" u="none" strike="noStrike" baseline="0" dirty="0">
              <a:solidFill>
                <a:schemeClr val="bg1"/>
              </a:solidFill>
              <a:latin typeface="MyriadPro-Regula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D61EF0-C1E9-C76A-B2CB-BBC6656D1B2A}"/>
              </a:ext>
            </a:extLst>
          </p:cNvPr>
          <p:cNvSpPr/>
          <p:nvPr/>
        </p:nvSpPr>
        <p:spPr>
          <a:xfrm>
            <a:off x="4203164" y="0"/>
            <a:ext cx="87475" cy="1756186"/>
          </a:xfrm>
          <a:prstGeom prst="rect">
            <a:avLst/>
          </a:prstGeom>
          <a:solidFill>
            <a:srgbClr val="EBCC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2ABE0E-2E61-E28C-BC31-A0F95CD3012E}"/>
              </a:ext>
            </a:extLst>
          </p:cNvPr>
          <p:cNvSpPr txBox="1"/>
          <p:nvPr/>
        </p:nvSpPr>
        <p:spPr>
          <a:xfrm rot="16200000">
            <a:off x="-112889" y="5957406"/>
            <a:ext cx="1562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BD963F"/>
                </a:solidFill>
              </a:rPr>
              <a:t>Elmer Topp-Jørgensen</a:t>
            </a:r>
            <a:endParaRPr lang="da-DK" sz="1400" dirty="0">
              <a:solidFill>
                <a:srgbClr val="BD96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ield of purple flowers with mountains in the background&#10;&#10;Description automatically generated">
            <a:extLst>
              <a:ext uri="{FF2B5EF4-FFF2-40B4-BE49-F238E27FC236}">
                <a16:creationId xmlns:a16="http://schemas.microsoft.com/office/drawing/2014/main" id="{9697364A-183E-0BCD-2A08-1A825F71D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0" b="1379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11EFB7-5F93-395F-0F73-D4B21B030FD7}"/>
              </a:ext>
            </a:extLst>
          </p:cNvPr>
          <p:cNvSpPr txBox="1"/>
          <p:nvPr/>
        </p:nvSpPr>
        <p:spPr>
          <a:xfrm>
            <a:off x="11295040" y="6615726"/>
            <a:ext cx="93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Anjali </a:t>
            </a:r>
            <a:r>
              <a:rPr lang="da-DK" sz="1200" dirty="0" err="1">
                <a:solidFill>
                  <a:schemeClr val="bg1"/>
                </a:solidFill>
              </a:rPr>
              <a:t>Kiggal</a:t>
            </a:r>
            <a:endParaRPr lang="da-DK" sz="12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7B210E-3C2C-BACB-E859-73E6F03FE904}"/>
              </a:ext>
            </a:extLst>
          </p:cNvPr>
          <p:cNvSpPr/>
          <p:nvPr/>
        </p:nvSpPr>
        <p:spPr>
          <a:xfrm>
            <a:off x="875156" y="0"/>
            <a:ext cx="120580" cy="2381459"/>
          </a:xfrm>
          <a:prstGeom prst="rect">
            <a:avLst/>
          </a:prstGeom>
          <a:solidFill>
            <a:srgbClr val="B0A1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42379F-54A1-8DBC-ABED-C0B15696C418}"/>
              </a:ext>
            </a:extLst>
          </p:cNvPr>
          <p:cNvSpPr/>
          <p:nvPr/>
        </p:nvSpPr>
        <p:spPr>
          <a:xfrm>
            <a:off x="8001063" y="2767986"/>
            <a:ext cx="3920861" cy="384774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8FDAC-01B1-A0C0-4139-AE6E550B5B4E}"/>
              </a:ext>
            </a:extLst>
          </p:cNvPr>
          <p:cNvSpPr txBox="1"/>
          <p:nvPr/>
        </p:nvSpPr>
        <p:spPr>
          <a:xfrm>
            <a:off x="8021685" y="3099112"/>
            <a:ext cx="392086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b="1" dirty="0" err="1">
                <a:solidFill>
                  <a:schemeClr val="bg1"/>
                </a:solidFill>
              </a:rPr>
              <a:t>Nootka</a:t>
            </a:r>
            <a:r>
              <a:rPr lang="da-DK" sz="3200" b="1" dirty="0">
                <a:solidFill>
                  <a:schemeClr val="bg1"/>
                </a:solidFill>
              </a:rPr>
              <a:t> lupin</a:t>
            </a:r>
          </a:p>
          <a:p>
            <a:pPr algn="ctr"/>
            <a:endParaRPr lang="da-DK" sz="1000" dirty="0">
              <a:solidFill>
                <a:schemeClr val="bg1"/>
              </a:solidFill>
            </a:endParaRPr>
          </a:p>
          <a:p>
            <a:pPr algn="ctr"/>
            <a:r>
              <a:rPr lang="da-DK" sz="2400" dirty="0" err="1">
                <a:solidFill>
                  <a:schemeClr val="bg1"/>
                </a:solidFill>
              </a:rPr>
              <a:t>Introduced</a:t>
            </a:r>
            <a:r>
              <a:rPr lang="da-DK" sz="2400" dirty="0">
                <a:solidFill>
                  <a:schemeClr val="bg1"/>
                </a:solidFill>
              </a:rPr>
              <a:t> to </a:t>
            </a:r>
            <a:r>
              <a:rPr lang="da-DK" sz="2400" dirty="0" err="1">
                <a:solidFill>
                  <a:schemeClr val="bg1"/>
                </a:solidFill>
              </a:rPr>
              <a:t>Iceland</a:t>
            </a:r>
            <a:r>
              <a:rPr lang="da-DK" sz="2400" dirty="0">
                <a:solidFill>
                  <a:schemeClr val="bg1"/>
                </a:solidFill>
              </a:rPr>
              <a:t> and Greenland from Alaska as ornamental plant and to </a:t>
            </a:r>
            <a:r>
              <a:rPr lang="da-DK" sz="2400" dirty="0" err="1">
                <a:solidFill>
                  <a:schemeClr val="bg1"/>
                </a:solidFill>
              </a:rPr>
              <a:t>prevent</a:t>
            </a:r>
            <a:r>
              <a:rPr lang="da-DK" sz="2400" dirty="0">
                <a:solidFill>
                  <a:schemeClr val="bg1"/>
                </a:solidFill>
              </a:rPr>
              <a:t> erosion</a:t>
            </a:r>
          </a:p>
          <a:p>
            <a:pPr algn="ctr"/>
            <a:endParaRPr lang="da-DK" sz="300" dirty="0">
              <a:solidFill>
                <a:schemeClr val="bg1"/>
              </a:solidFill>
            </a:endParaRPr>
          </a:p>
          <a:p>
            <a:pPr algn="ctr"/>
            <a:endParaRPr lang="da-DK" sz="300" dirty="0">
              <a:solidFill>
                <a:schemeClr val="bg1"/>
              </a:solidFill>
            </a:endParaRPr>
          </a:p>
          <a:p>
            <a:pPr algn="ctr"/>
            <a:r>
              <a:rPr lang="da-DK" sz="2400" b="1" dirty="0">
                <a:solidFill>
                  <a:schemeClr val="bg1"/>
                </a:solidFill>
              </a:rPr>
              <a:t>… </a:t>
            </a:r>
            <a:r>
              <a:rPr lang="da-DK" sz="2400" b="1" dirty="0" err="1">
                <a:solidFill>
                  <a:schemeClr val="bg1"/>
                </a:solidFill>
              </a:rPr>
              <a:t>now</a:t>
            </a:r>
            <a:r>
              <a:rPr lang="da-DK" sz="2400" b="1" dirty="0">
                <a:solidFill>
                  <a:schemeClr val="bg1"/>
                </a:solidFill>
              </a:rPr>
              <a:t> </a:t>
            </a:r>
            <a:r>
              <a:rPr lang="da-DK" sz="2400" b="1" dirty="0" err="1">
                <a:solidFill>
                  <a:schemeClr val="bg1"/>
                </a:solidFill>
              </a:rPr>
              <a:t>spreading</a:t>
            </a:r>
            <a:r>
              <a:rPr lang="da-DK" sz="2400" b="1" dirty="0">
                <a:solidFill>
                  <a:schemeClr val="bg1"/>
                </a:solidFill>
              </a:rPr>
              <a:t> </a:t>
            </a:r>
            <a:r>
              <a:rPr lang="da-DK" sz="2400" b="1" dirty="0" err="1">
                <a:solidFill>
                  <a:schemeClr val="bg1"/>
                </a:solidFill>
              </a:rPr>
              <a:t>into</a:t>
            </a:r>
            <a:r>
              <a:rPr lang="da-DK" sz="2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a-DK" sz="2400" b="1" dirty="0">
                <a:solidFill>
                  <a:schemeClr val="bg1"/>
                </a:solidFill>
              </a:rPr>
              <a:t>the </a:t>
            </a:r>
            <a:r>
              <a:rPr lang="da-DK" sz="2400" b="1" dirty="0" err="1">
                <a:solidFill>
                  <a:schemeClr val="bg1"/>
                </a:solidFill>
              </a:rPr>
              <a:t>wilderness</a:t>
            </a:r>
            <a:endParaRPr lang="da-DK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01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0">
            <a:extLst>
              <a:ext uri="{FF2B5EF4-FFF2-40B4-BE49-F238E27FC236}">
                <a16:creationId xmlns:a16="http://schemas.microsoft.com/office/drawing/2014/main" id="{3CD73499-325F-7845-A472-E9C52E0AE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Billede 11" descr="Et billede, der indeholder Font/skrifttype, Grafik, grafisk design, logo&#10;&#10;Automatisk genereret beskrivelse">
            <a:extLst>
              <a:ext uri="{FF2B5EF4-FFF2-40B4-BE49-F238E27FC236}">
                <a16:creationId xmlns:a16="http://schemas.microsoft.com/office/drawing/2014/main" id="{45728CBA-F003-3E40-BBCD-CDFC3370B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58" y="5736486"/>
            <a:ext cx="1449889" cy="828508"/>
          </a:xfrm>
          <a:prstGeom prst="rect">
            <a:avLst/>
          </a:prstGeom>
        </p:spPr>
      </p:pic>
      <p:sp>
        <p:nvSpPr>
          <p:cNvPr id="18" name="Tekstfelt 12">
            <a:extLst>
              <a:ext uri="{FF2B5EF4-FFF2-40B4-BE49-F238E27FC236}">
                <a16:creationId xmlns:a16="http://schemas.microsoft.com/office/drawing/2014/main" id="{F8675CF5-4206-9445-AEEC-DC071B11316D}"/>
              </a:ext>
            </a:extLst>
          </p:cNvPr>
          <p:cNvSpPr txBox="1"/>
          <p:nvPr/>
        </p:nvSpPr>
        <p:spPr>
          <a:xfrm>
            <a:off x="10806546" y="6420018"/>
            <a:ext cx="9889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800" dirty="0">
                <a:effectLst/>
                <a:latin typeface="Arial" panose="020B0604020202020204" pitchFamily="34" charset="0"/>
              </a:rPr>
              <a:t>PAGE </a:t>
            </a:r>
            <a:r>
              <a:rPr lang="da-DK" sz="800" b="1" dirty="0">
                <a:effectLst/>
                <a:latin typeface="Arial Black" panose="020B0604020202020204" pitchFamily="34" charset="0"/>
              </a:rPr>
              <a:t>25</a:t>
            </a:r>
            <a:r>
              <a:rPr lang="da-DK" sz="800" dirty="0">
                <a:effectLst/>
                <a:latin typeface="Arial" panose="020B0604020202020204" pitchFamily="34" charset="0"/>
              </a:rPr>
              <a:t> of 27</a:t>
            </a:r>
          </a:p>
        </p:txBody>
      </p:sp>
      <p:sp>
        <p:nvSpPr>
          <p:cNvPr id="20" name="Tekstfelt 14">
            <a:extLst>
              <a:ext uri="{FF2B5EF4-FFF2-40B4-BE49-F238E27FC236}">
                <a16:creationId xmlns:a16="http://schemas.microsoft.com/office/drawing/2014/main" id="{63841A2C-F3DC-AC4D-90FE-65BFB004DB47}"/>
              </a:ext>
            </a:extLst>
          </p:cNvPr>
          <p:cNvSpPr txBox="1"/>
          <p:nvPr/>
        </p:nvSpPr>
        <p:spPr>
          <a:xfrm>
            <a:off x="1011804" y="476741"/>
            <a:ext cx="70110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200" b="1" dirty="0">
                <a:solidFill>
                  <a:srgbClr val="2A6350"/>
                </a:solidFill>
                <a:effectLst/>
                <a:latin typeface="Arial Black" panose="020B0604020202020204" pitchFamily="34" charset="0"/>
              </a:rPr>
              <a:t>Invasive species</a:t>
            </a:r>
          </a:p>
        </p:txBody>
      </p:sp>
      <p:sp>
        <p:nvSpPr>
          <p:cNvPr id="22" name="Tekstfelt 16">
            <a:extLst>
              <a:ext uri="{FF2B5EF4-FFF2-40B4-BE49-F238E27FC236}">
                <a16:creationId xmlns:a16="http://schemas.microsoft.com/office/drawing/2014/main" id="{19F75BE8-1236-0440-82A8-357ED2969DA8}"/>
              </a:ext>
            </a:extLst>
          </p:cNvPr>
          <p:cNvSpPr txBox="1"/>
          <p:nvPr/>
        </p:nvSpPr>
        <p:spPr>
          <a:xfrm>
            <a:off x="995902" y="1192243"/>
            <a:ext cx="609467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-  </a:t>
            </a:r>
            <a:r>
              <a:rPr lang="da-DK" sz="2500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observed</a:t>
            </a:r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at [</a:t>
            </a:r>
            <a:r>
              <a:rPr lang="da-DK" sz="2500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your</a:t>
            </a:r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station </a:t>
            </a:r>
            <a:r>
              <a:rPr lang="da-DK" sz="2500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name</a:t>
            </a:r>
            <a:r>
              <a:rPr lang="da-DK" sz="2500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24" name="Tekstfelt 18">
            <a:extLst>
              <a:ext uri="{FF2B5EF4-FFF2-40B4-BE49-F238E27FC236}">
                <a16:creationId xmlns:a16="http://schemas.microsoft.com/office/drawing/2014/main" id="{AFD25603-7D82-8F4B-A77B-0CE754A789AB}"/>
              </a:ext>
            </a:extLst>
          </p:cNvPr>
          <p:cNvSpPr txBox="1"/>
          <p:nvPr/>
        </p:nvSpPr>
        <p:spPr>
          <a:xfrm>
            <a:off x="983289" y="2458332"/>
            <a:ext cx="999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Insert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short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text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photos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current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or potential invasive species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risks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your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area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5" name="Tekstfelt 20">
            <a:extLst>
              <a:ext uri="{FF2B5EF4-FFF2-40B4-BE49-F238E27FC236}">
                <a16:creationId xmlns:a16="http://schemas.microsoft.com/office/drawing/2014/main" id="{109E7297-E8C8-F345-BE45-4E05F4CCF2BB}"/>
              </a:ext>
            </a:extLst>
          </p:cNvPr>
          <p:cNvSpPr txBox="1"/>
          <p:nvPr/>
        </p:nvSpPr>
        <p:spPr>
          <a:xfrm>
            <a:off x="976963" y="3611880"/>
            <a:ext cx="6158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You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decide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da-DK" dirty="0" err="1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number</a:t>
            </a:r>
            <a:r>
              <a:rPr lang="da-DK" dirty="0">
                <a:solidFill>
                  <a:srgbClr val="2A6350"/>
                </a:solidFill>
                <a:effectLst/>
                <a:latin typeface="Arial" panose="020B0604020202020204" pitchFamily="34" charset="0"/>
              </a:rPr>
              <a:t> of slides :o)</a:t>
            </a:r>
          </a:p>
        </p:txBody>
      </p:sp>
      <p:sp>
        <p:nvSpPr>
          <p:cNvPr id="35" name="Tekstfelt 30">
            <a:extLst>
              <a:ext uri="{FF2B5EF4-FFF2-40B4-BE49-F238E27FC236}">
                <a16:creationId xmlns:a16="http://schemas.microsoft.com/office/drawing/2014/main" id="{D6BDCFE8-0EA3-3B44-B5F8-B80C2B84EBA7}"/>
              </a:ext>
            </a:extLst>
          </p:cNvPr>
          <p:cNvSpPr txBox="1"/>
          <p:nvPr/>
        </p:nvSpPr>
        <p:spPr>
          <a:xfrm rot="16200000">
            <a:off x="10978690" y="1187505"/>
            <a:ext cx="1895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1000" dirty="0">
                <a:effectLst/>
                <a:latin typeface="Arial" panose="020B0604020202020204" pitchFamily="34" charset="0"/>
              </a:rPr>
              <a:t>Photo: </a:t>
            </a:r>
            <a:r>
              <a:rPr lang="da-DK" sz="1000" dirty="0" err="1">
                <a:effectLst/>
                <a:latin typeface="Arial" panose="020B0604020202020204" pitchFamily="34" charset="0"/>
              </a:rPr>
              <a:t>Insert</a:t>
            </a:r>
            <a:r>
              <a:rPr lang="da-DK" sz="1000" dirty="0">
                <a:effectLst/>
                <a:latin typeface="Arial" panose="020B0604020202020204" pitchFamily="34" charset="0"/>
              </a:rPr>
              <a:t> </a:t>
            </a:r>
            <a:r>
              <a:rPr lang="da-DK" sz="1000" dirty="0" err="1">
                <a:effectLst/>
                <a:latin typeface="Arial" panose="020B0604020202020204" pitchFamily="34" charset="0"/>
              </a:rPr>
              <a:t>name</a:t>
            </a:r>
            <a:endParaRPr lang="da-DK" sz="10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field of purple flowers with mountains in the background&#10;&#10;Description automatically generated">
            <a:extLst>
              <a:ext uri="{FF2B5EF4-FFF2-40B4-BE49-F238E27FC236}">
                <a16:creationId xmlns:a16="http://schemas.microsoft.com/office/drawing/2014/main" id="{8FFD2C6B-5DB1-B593-1FFD-DF228639A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0" b="1379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DCA0EB2-EA59-1C1E-3223-6A5AA379DA99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97000"/>
                </a:schemeClr>
              </a:gs>
              <a:gs pos="34000">
                <a:schemeClr val="bg1">
                  <a:alpha val="0"/>
                </a:schemeClr>
              </a:gs>
              <a:gs pos="44000">
                <a:schemeClr val="bg1">
                  <a:alpha val="7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DFAD7-EF75-B21F-1813-B209C3CCA1DE}"/>
              </a:ext>
            </a:extLst>
          </p:cNvPr>
          <p:cNvSpPr txBox="1"/>
          <p:nvPr/>
        </p:nvSpPr>
        <p:spPr>
          <a:xfrm>
            <a:off x="840360" y="2844034"/>
            <a:ext cx="6094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>
                <a:solidFill>
                  <a:schemeClr val="accent1">
                    <a:lumMod val="50000"/>
                  </a:schemeClr>
                </a:solidFill>
              </a:rPr>
              <a:t>Invasive species</a:t>
            </a:r>
          </a:p>
          <a:p>
            <a:r>
              <a:rPr lang="da-DK" sz="24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da-DK" sz="2400" b="1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da-DK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accent1">
                    <a:lumMod val="50000"/>
                  </a:schemeClr>
                </a:solidFill>
              </a:rPr>
              <a:t>can</a:t>
            </a:r>
            <a:r>
              <a:rPr lang="da-DK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accent1">
                    <a:lumMod val="50000"/>
                  </a:schemeClr>
                </a:solidFill>
              </a:rPr>
              <a:t>you</a:t>
            </a:r>
            <a:r>
              <a:rPr lang="da-DK" sz="2400" b="1" dirty="0">
                <a:solidFill>
                  <a:schemeClr val="accent1">
                    <a:lumMod val="50000"/>
                  </a:schemeClr>
                </a:solidFill>
              </a:rPr>
              <a:t> do?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DE333-9302-04B9-838F-A0CA300A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175" y="5294965"/>
            <a:ext cx="1184856" cy="12106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FA2839-626B-BDB2-3AEA-83979046591F}"/>
              </a:ext>
            </a:extLst>
          </p:cNvPr>
          <p:cNvSpPr txBox="1"/>
          <p:nvPr/>
        </p:nvSpPr>
        <p:spPr>
          <a:xfrm>
            <a:off x="9939565" y="6498322"/>
            <a:ext cx="215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www.StopArcticAliens.com</a:t>
            </a:r>
            <a:endParaRPr lang="da-DK" sz="2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3ACD58-5E06-6274-A0E1-68BC1B6FCFDE}"/>
              </a:ext>
            </a:extLst>
          </p:cNvPr>
          <p:cNvGrpSpPr/>
          <p:nvPr/>
        </p:nvGrpSpPr>
        <p:grpSpPr>
          <a:xfrm>
            <a:off x="8592455" y="361465"/>
            <a:ext cx="2952000" cy="2952000"/>
            <a:chOff x="8953059" y="642503"/>
            <a:chExt cx="2952000" cy="2952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0C5A233-8B02-DFD0-294C-2E3ED3E3D9AA}"/>
                </a:ext>
              </a:extLst>
            </p:cNvPr>
            <p:cNvSpPr/>
            <p:nvPr/>
          </p:nvSpPr>
          <p:spPr>
            <a:xfrm>
              <a:off x="8953059" y="642503"/>
              <a:ext cx="2952000" cy="295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EAEF14-3356-0906-20FD-2529168DCF3D}"/>
                </a:ext>
              </a:extLst>
            </p:cNvPr>
            <p:cNvSpPr txBox="1"/>
            <p:nvPr/>
          </p:nvSpPr>
          <p:spPr>
            <a:xfrm>
              <a:off x="9029834" y="1167075"/>
              <a:ext cx="283740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The Convention on Biological Diversity have called on </a:t>
              </a:r>
              <a:r>
                <a:rPr lang="en-US" sz="2000" b="1" i="0" u="none" strike="noStrike" baseline="0" dirty="0">
                  <a:solidFill>
                    <a:schemeClr val="bg1"/>
                  </a:solidFill>
                  <a:latin typeface="MyriadPro-Regular"/>
                </a:rPr>
                <a:t>governments to take action </a:t>
              </a:r>
              <a:r>
                <a:rPr lang="en-US" sz="2000" b="0" i="0" u="none" strike="noStrike" baseline="0" dirty="0">
                  <a:solidFill>
                    <a:schemeClr val="bg1"/>
                  </a:solidFill>
                  <a:latin typeface="MyriadPro-Regular"/>
                </a:rPr>
                <a:t>to minimize the spread of invasive species</a:t>
              </a:r>
              <a:endParaRPr lang="da-DK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BF25FAE-16A7-7F32-F2ED-5AFDBEA4B255}"/>
              </a:ext>
            </a:extLst>
          </p:cNvPr>
          <p:cNvSpPr txBox="1"/>
          <p:nvPr/>
        </p:nvSpPr>
        <p:spPr>
          <a:xfrm>
            <a:off x="486136" y="6615622"/>
            <a:ext cx="93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chemeClr val="bg1">
                    <a:lumMod val="65000"/>
                  </a:schemeClr>
                </a:solidFill>
              </a:rPr>
              <a:t>Anjali </a:t>
            </a:r>
            <a:r>
              <a:rPr lang="da-DK" sz="1200" dirty="0" err="1">
                <a:solidFill>
                  <a:schemeClr val="bg1">
                    <a:lumMod val="65000"/>
                  </a:schemeClr>
                </a:solidFill>
              </a:rPr>
              <a:t>Kiggal</a:t>
            </a:r>
            <a:endParaRPr lang="da-DK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9510995-5B8B-88C9-46C7-7A0C692F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866" y="0"/>
            <a:ext cx="539867" cy="6892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755C75-9BF0-D5E8-BCCC-80AB2B004876}"/>
              </a:ext>
            </a:extLst>
          </p:cNvPr>
          <p:cNvSpPr txBox="1"/>
          <p:nvPr/>
        </p:nvSpPr>
        <p:spPr>
          <a:xfrm>
            <a:off x="805634" y="3926712"/>
            <a:ext cx="961654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MyriadPro-Regular"/>
              </a:rPr>
              <a:t>1. Prevent the spread of invasive species by ‘traveling alone’, i.e. brush, hoover and wash</a:t>
            </a:r>
            <a:r>
              <a:rPr lang="en-US" sz="2000" b="1" i="0" u="none" strike="noStrike" baseline="0" dirty="0">
                <a:solidFill>
                  <a:schemeClr val="accent1">
                    <a:lumMod val="75000"/>
                  </a:schemeClr>
                </a:solidFill>
                <a:highlight>
                  <a:srgbClr val="3A3268"/>
                </a:highlight>
                <a:latin typeface="MyriadPro-Regular"/>
              </a:rPr>
              <a:t>  </a:t>
            </a:r>
            <a:r>
              <a:rPr lang="en-US" sz="2000" b="0" i="0" u="none" strike="noStrike" baseline="0" dirty="0">
                <a:solidFill>
                  <a:schemeClr val="accent1">
                    <a:lumMod val="75000"/>
                  </a:schemeClr>
                </a:solidFill>
                <a:highlight>
                  <a:srgbClr val="3A3268"/>
                </a:highlight>
                <a:latin typeface="MyriadPro-Regular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MyriadPro-Regular"/>
              </a:rPr>
              <a:t>     Make sure that you bring clean shoes, clothes and equipment, when traveling.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CABEC-D962-CAA9-9131-013ADE445246}"/>
              </a:ext>
            </a:extLst>
          </p:cNvPr>
          <p:cNvSpPr txBox="1"/>
          <p:nvPr/>
        </p:nvSpPr>
        <p:spPr>
          <a:xfrm>
            <a:off x="840360" y="4747780"/>
            <a:ext cx="8903115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rgbClr val="5A8737"/>
                </a:solidFill>
                <a:latin typeface="MyriadPro-Regular"/>
              </a:rPr>
              <a:t>2. Help governments detect invasive species</a:t>
            </a:r>
          </a:p>
          <a:p>
            <a:pPr algn="l">
              <a:spcAft>
                <a:spcPts val="600"/>
              </a:spcAft>
            </a:pPr>
            <a:r>
              <a:rPr lang="en-US" sz="1800" b="0" i="0" u="none" strike="noStrike" baseline="0" dirty="0">
                <a:solidFill>
                  <a:srgbClr val="5A8737"/>
                </a:solidFill>
                <a:latin typeface="MyriadPro-Regular"/>
              </a:rPr>
              <a:t>     Early detection increases likelihood of eradicating unwanted species or prevent spread</a:t>
            </a:r>
            <a:r>
              <a:rPr lang="en-US" sz="1800" b="0" i="0" u="none" strike="noStrike" baseline="0" dirty="0">
                <a:solidFill>
                  <a:schemeClr val="accent6"/>
                </a:solidFill>
                <a:latin typeface="MyriadPro-Regular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63A809-2FB3-8C05-7499-3089C534CDE8}"/>
              </a:ext>
            </a:extLst>
          </p:cNvPr>
          <p:cNvSpPr txBox="1"/>
          <p:nvPr/>
        </p:nvSpPr>
        <p:spPr>
          <a:xfrm>
            <a:off x="840360" y="5568848"/>
            <a:ext cx="6904226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rgbClr val="AA8200"/>
                </a:solidFill>
                <a:latin typeface="MyriadPro-Regular"/>
              </a:rPr>
              <a:t>3. Help eradicate or control the spread of invasive species</a:t>
            </a:r>
          </a:p>
          <a:p>
            <a:pPr algn="l"/>
            <a:r>
              <a:rPr lang="en-US" sz="1800" b="0" i="0" u="none" strike="noStrike" baseline="0" dirty="0">
                <a:solidFill>
                  <a:srgbClr val="AA8200"/>
                </a:solidFill>
                <a:latin typeface="MyriadPro-Regular"/>
              </a:rPr>
              <a:t>     Collect, pluck, catch, harvest or hunt invasive species </a:t>
            </a:r>
          </a:p>
          <a:p>
            <a:pPr algn="l"/>
            <a:r>
              <a:rPr lang="en-US" dirty="0">
                <a:solidFill>
                  <a:srgbClr val="AA8200"/>
                </a:solidFill>
                <a:latin typeface="MyriadPro-Regular"/>
              </a:rPr>
              <a:t>     </a:t>
            </a:r>
            <a:r>
              <a:rPr lang="en-US" sz="1800" b="0" i="0" u="none" strike="noStrike" baseline="0" dirty="0">
                <a:solidFill>
                  <a:srgbClr val="AA8200"/>
                </a:solidFill>
                <a:latin typeface="MyriadPro-Regular"/>
              </a:rPr>
              <a:t>(but be aware not to violate local </a:t>
            </a:r>
            <a:r>
              <a:rPr lang="da-DK" sz="1800" b="0" i="0" u="none" strike="noStrike" baseline="0" dirty="0" err="1">
                <a:solidFill>
                  <a:srgbClr val="AA8200"/>
                </a:solidFill>
                <a:latin typeface="MyriadPro-Regular"/>
              </a:rPr>
              <a:t>legislation</a:t>
            </a:r>
            <a:r>
              <a:rPr lang="da-DK" sz="1800" b="0" i="0" u="none" strike="noStrike" baseline="0" dirty="0">
                <a:solidFill>
                  <a:srgbClr val="AA8200"/>
                </a:solidFill>
                <a:latin typeface="MyriadPro-Regular"/>
              </a:rPr>
              <a:t>).</a:t>
            </a:r>
            <a:endParaRPr lang="da-DK" dirty="0">
              <a:solidFill>
                <a:srgbClr val="AA8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35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23048</TotalTime>
  <Words>1632</Words>
  <Application>Microsoft Office PowerPoint</Application>
  <PresentationFormat>Widescreen</PresentationFormat>
  <Paragraphs>236</Paragraphs>
  <Slides>23</Slides>
  <Notes>4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Aptos</vt:lpstr>
      <vt:lpstr>Arial</vt:lpstr>
      <vt:lpstr>Arial Black</vt:lpstr>
      <vt:lpstr>Calibri</vt:lpstr>
      <vt:lpstr>Calibri Light</vt:lpstr>
      <vt:lpstr>MyriadPro-Bold</vt:lpstr>
      <vt:lpstr>MyriadPro-Light</vt:lpstr>
      <vt:lpstr>MyriadPro-Regular</vt:lpstr>
      <vt:lpstr>MyriadPro-Semibold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Aarhus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Elmer Topp-Jørgensen</dc:creator>
  <cp:lastModifiedBy>Elmer Topp-Jørgensen</cp:lastModifiedBy>
  <cp:revision>19</cp:revision>
  <dcterms:created xsi:type="dcterms:W3CDTF">2023-11-06T10:51:37Z</dcterms:created>
  <dcterms:modified xsi:type="dcterms:W3CDTF">2024-10-25T10:46:04Z</dcterms:modified>
</cp:coreProperties>
</file>