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1" r:id="rId2"/>
    <p:sldId id="282" r:id="rId3"/>
    <p:sldId id="271" r:id="rId4"/>
    <p:sldId id="269" r:id="rId5"/>
    <p:sldId id="410" r:id="rId6"/>
    <p:sldId id="411" r:id="rId7"/>
    <p:sldId id="377" r:id="rId8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00"/>
    <a:srgbClr val="3C3C3C"/>
    <a:srgbClr val="69F36C"/>
    <a:srgbClr val="3C3C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4146" autoAdjust="0"/>
  </p:normalViewPr>
  <p:slideViewPr>
    <p:cSldViewPr>
      <p:cViewPr>
        <p:scale>
          <a:sx n="93" d="100"/>
          <a:sy n="93" d="100"/>
        </p:scale>
        <p:origin x="10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79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B751-E264-4C26-BE63-9CBACF7E5C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400" y="2548800"/>
            <a:ext cx="6656400" cy="522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8400" y="3362400"/>
            <a:ext cx="6656400" cy="460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53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77724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71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00" y="1173600"/>
            <a:ext cx="69588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7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pen Klimawa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251520" y="548680"/>
            <a:ext cx="6656400" cy="52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Calibri" pitchFamily="34" charset="0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sz="2000" b="1" dirty="0" smtClean="0"/>
              <a:t>Klimawandel in den Alpen</a:t>
            </a:r>
            <a:r>
              <a:rPr lang="de-DE" sz="2000" b="1" baseline="0" dirty="0" smtClean="0"/>
              <a:t> – Österreich – Hoher Sonnblick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78304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251520" y="548680"/>
            <a:ext cx="6656400" cy="52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Calibri" pitchFamily="34" charset="0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sz="2000" b="1" dirty="0" smtClean="0"/>
              <a:t>FAZIT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286421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251520" y="548680"/>
            <a:ext cx="6656400" cy="52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Calibri" pitchFamily="34" charset="0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sz="2000" b="1" dirty="0" smtClean="0"/>
              <a:t>CO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 – langlebiger als</a:t>
            </a:r>
            <a:r>
              <a:rPr lang="de-DE" sz="2000" b="1" baseline="0" dirty="0" smtClean="0"/>
              <a:t> gedacht!</a:t>
            </a:r>
            <a:endParaRPr lang="de-DE" sz="1100" b="1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661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„Wenn der Berg bröckelt: Klimawandel in den Alpen!“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3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Calibri" pitchFamily="34" charset="0"/>
          <a:ea typeface="Unit Offc Light" pitchFamily="34" charset="0"/>
          <a:cs typeface="Calibri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1800" kern="1200" baseline="0" dirty="0" smtClean="0">
          <a:solidFill>
            <a:srgbClr val="3C3C3C"/>
          </a:solidFill>
          <a:latin typeface="+mn-lt"/>
          <a:ea typeface="Unit Offc Light" pitchFamily="34" charset="0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INTERACT-3 SMF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Sonnblick Observatory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-17253" y="6239053"/>
            <a:ext cx="749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ym typeface="Wingdings" panose="05000000000000000000" pitchFamily="2" charset="2"/>
              </a:rPr>
              <a:t>28.09.22 </a:t>
            </a:r>
            <a:r>
              <a:rPr lang="de-DE" sz="1400" b="1" dirty="0" err="1" smtClean="0">
                <a:sym typeface="Wingdings" panose="05000000000000000000" pitchFamily="2" charset="2"/>
              </a:rPr>
              <a:t>Keflavik</a:t>
            </a:r>
            <a:r>
              <a:rPr lang="de-DE" sz="1400" b="1" dirty="0" smtClean="0">
                <a:sym typeface="Wingdings" panose="05000000000000000000" pitchFamily="2" charset="2"/>
              </a:rPr>
              <a:t>, </a:t>
            </a:r>
            <a:r>
              <a:rPr lang="de-DE" sz="1400" b="1" dirty="0" err="1" smtClean="0">
                <a:sym typeface="Wingdings" panose="05000000000000000000" pitchFamily="2" charset="2"/>
              </a:rPr>
              <a:t>Iceland</a:t>
            </a:r>
            <a:endParaRPr lang="de-DE" sz="1400" b="1" dirty="0" smtClean="0">
              <a:sym typeface="Wingdings" panose="05000000000000000000" pitchFamily="2" charset="2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467544" y="4437112"/>
            <a:ext cx="7488832" cy="164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2400" i="1" kern="1200" baseline="0">
                <a:solidFill>
                  <a:srgbClr val="3C3C3C"/>
                </a:solidFill>
                <a:latin typeface="+mj-lt"/>
                <a:ea typeface="Unit Offc Light" pitchFamily="34" charset="0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Elke </a:t>
            </a:r>
            <a:r>
              <a:rPr lang="de-DE" b="1" dirty="0" smtClean="0"/>
              <a:t>Ludewig</a:t>
            </a:r>
          </a:p>
          <a:p>
            <a:r>
              <a:rPr lang="de-DE" b="1" dirty="0"/>
              <a:t>e</a:t>
            </a:r>
            <a:r>
              <a:rPr lang="de-DE" b="1" dirty="0" smtClean="0"/>
              <a:t>lke.ludewig@zamg.ac.at</a:t>
            </a:r>
            <a:endParaRPr 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2" y="4581128"/>
            <a:ext cx="90964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Sonnblick Observatory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1268760"/>
            <a:ext cx="8397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Location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4" y="1778400"/>
            <a:ext cx="6501548" cy="496296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3347864" y="4941168"/>
            <a:ext cx="4032448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876256" y="1943268"/>
            <a:ext cx="199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borders</a:t>
            </a:r>
            <a:r>
              <a:rPr lang="de-DE" dirty="0" smtClean="0"/>
              <a:t>:</a:t>
            </a:r>
            <a:endParaRPr lang="de-DE" dirty="0" smtClean="0"/>
          </a:p>
          <a:p>
            <a:r>
              <a:rPr lang="de-DE" dirty="0" smtClean="0"/>
              <a:t>Land Salzburg</a:t>
            </a:r>
          </a:p>
          <a:p>
            <a:r>
              <a:rPr lang="de-DE" dirty="0" err="1" smtClean="0"/>
              <a:t>Carinthia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v</a:t>
            </a:r>
            <a:r>
              <a:rPr lang="de-DE" dirty="0" err="1" smtClean="0"/>
              <a:t>illages</a:t>
            </a:r>
            <a:r>
              <a:rPr lang="de-DE" dirty="0" smtClean="0"/>
              <a:t>:</a:t>
            </a:r>
            <a:endParaRPr lang="de-DE" dirty="0" smtClean="0"/>
          </a:p>
          <a:p>
            <a:r>
              <a:rPr lang="de-DE" dirty="0" err="1" smtClean="0"/>
              <a:t>Rauris</a:t>
            </a:r>
            <a:endParaRPr lang="de-DE" dirty="0" smtClean="0"/>
          </a:p>
          <a:p>
            <a:r>
              <a:rPr lang="de-DE" dirty="0" smtClean="0"/>
              <a:t>Heiligenblut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Gründung des Sonnblick </a:t>
            </a:r>
            <a:r>
              <a:rPr lang="de-DE" dirty="0" smtClean="0"/>
              <a:t>Observatoriums (SBO)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u="sng" dirty="0" smtClean="0"/>
              <a:t>Sonnblick Observatory, </a:t>
            </a:r>
            <a:r>
              <a:rPr lang="de-DE" b="1" u="sng" dirty="0" err="1" smtClean="0"/>
              <a:t>established</a:t>
            </a:r>
            <a:r>
              <a:rPr lang="de-DE" b="1" u="sng" dirty="0" smtClean="0"/>
              <a:t> </a:t>
            </a:r>
            <a:r>
              <a:rPr lang="de-DE" b="1" u="sng" dirty="0" smtClean="0"/>
              <a:t>1886</a:t>
            </a:r>
            <a:endParaRPr lang="de-DE" dirty="0"/>
          </a:p>
          <a:p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0" y="1778399"/>
            <a:ext cx="6685456" cy="485194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51520" y="1778399"/>
            <a:ext cx="28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002060"/>
                </a:solidFill>
              </a:rPr>
              <a:t>@SV, Stich von Heilmann</a:t>
            </a:r>
          </a:p>
          <a:p>
            <a:r>
              <a:rPr lang="de-DE" sz="1200" b="1" dirty="0" smtClean="0">
                <a:solidFill>
                  <a:srgbClr val="002060"/>
                </a:solidFill>
              </a:rPr>
              <a:t>Original </a:t>
            </a:r>
            <a:r>
              <a:rPr lang="de-DE" sz="1200" b="1" dirty="0" smtClean="0">
                <a:solidFill>
                  <a:srgbClr val="002060"/>
                </a:solidFill>
              </a:rPr>
              <a:t>Archive </a:t>
            </a:r>
            <a:r>
              <a:rPr lang="de-DE" sz="1200" b="1" dirty="0" smtClean="0">
                <a:solidFill>
                  <a:srgbClr val="002060"/>
                </a:solidFill>
              </a:rPr>
              <a:t>Salzburg Museum</a:t>
            </a:r>
            <a:endParaRPr lang="de-DE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Sonnblick Observatory (SBO), 3.106 AMLS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1834" y="764704"/>
            <a:ext cx="91021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/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err="1" smtClean="0">
                <a:solidFill>
                  <a:schemeClr val="tx2"/>
                </a:solidFill>
              </a:rPr>
              <a:t>climate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and</a:t>
            </a:r>
            <a:r>
              <a:rPr lang="de-DE" sz="2400" b="1" dirty="0" smtClean="0">
                <a:solidFill>
                  <a:schemeClr val="tx2"/>
                </a:solidFill>
              </a:rPr>
              <a:t> environmental </a:t>
            </a:r>
            <a:r>
              <a:rPr lang="de-DE" sz="2400" b="1" dirty="0" err="1" smtClean="0">
                <a:solidFill>
                  <a:schemeClr val="tx2"/>
                </a:solidFill>
              </a:rPr>
              <a:t>research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station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4" y="1631306"/>
            <a:ext cx="3472677" cy="25202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3574" y="1648782"/>
            <a:ext cx="1887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002060"/>
                </a:solidFill>
              </a:rPr>
              <a:t>@SV, Stich von Heilmann</a:t>
            </a:r>
            <a:endParaRPr lang="de-DE" sz="1200" b="1" dirty="0">
              <a:solidFill>
                <a:srgbClr val="00206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631306"/>
            <a:ext cx="3780420" cy="252028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253574" y="4683965"/>
            <a:ext cx="8634384" cy="6729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58248" y="4293096"/>
            <a:ext cx="12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1886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593869" y="4308231"/>
            <a:ext cx="12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2022 +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699791" y="4244895"/>
            <a:ext cx="327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136 </a:t>
            </a:r>
            <a:r>
              <a:rPr lang="de-DE" sz="2400" b="1" dirty="0" err="1" smtClean="0">
                <a:solidFill>
                  <a:srgbClr val="FF0000"/>
                </a:solidFill>
              </a:rPr>
              <a:t>years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algn="ctr"/>
            <a:endParaRPr lang="de-DE" sz="2400" b="1" dirty="0">
              <a:solidFill>
                <a:srgbClr val="FF0000"/>
              </a:solidFill>
            </a:endParaRPr>
          </a:p>
          <a:p>
            <a:pPr algn="ctr"/>
            <a:endParaRPr lang="de-DE" sz="24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2400" b="1" dirty="0" err="1" smtClean="0">
                <a:solidFill>
                  <a:srgbClr val="FF0000"/>
                </a:solidFill>
              </a:rPr>
              <a:t>Climate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monitoring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2" name="Grafik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569" r="22940" b="26491"/>
          <a:stretch/>
        </p:blipFill>
        <p:spPr bwMode="auto">
          <a:xfrm>
            <a:off x="5912064" y="1628800"/>
            <a:ext cx="3052424" cy="2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1834" y="4843545"/>
            <a:ext cx="877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... from </a:t>
            </a:r>
            <a:r>
              <a:rPr lang="en-US" dirty="0" smtClean="0">
                <a:solidFill>
                  <a:schemeClr val="bg1"/>
                </a:solidFill>
              </a:rPr>
              <a:t>a weather </a:t>
            </a:r>
            <a:r>
              <a:rPr lang="en-US" dirty="0">
                <a:solidFill>
                  <a:schemeClr val="bg1"/>
                </a:solidFill>
              </a:rPr>
              <a:t>station to </a:t>
            </a:r>
            <a:r>
              <a:rPr lang="en-US" dirty="0" smtClean="0">
                <a:solidFill>
                  <a:schemeClr val="bg1"/>
                </a:solidFill>
              </a:rPr>
              <a:t>a high-tech </a:t>
            </a:r>
            <a:r>
              <a:rPr lang="en-US" dirty="0">
                <a:solidFill>
                  <a:schemeClr val="bg1"/>
                </a:solidFill>
              </a:rPr>
              <a:t>research station 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sz="quarter" idx="15"/>
          </p:nvPr>
        </p:nvSpPr>
        <p:spPr>
          <a:xfrm>
            <a:off x="94166" y="5944128"/>
            <a:ext cx="7862210" cy="2165392"/>
          </a:xfrm>
        </p:spPr>
        <p:txBody>
          <a:bodyPr>
            <a:normAutofit/>
          </a:bodyPr>
          <a:lstStyle/>
          <a:p>
            <a:r>
              <a:rPr lang="en-US" sz="1600" dirty="0"/>
              <a:t>The Alpine region </a:t>
            </a:r>
            <a:r>
              <a:rPr lang="en-US" sz="1600" b="1" dirty="0"/>
              <a:t>has warmed twice</a:t>
            </a:r>
            <a:r>
              <a:rPr lang="en-US" sz="1600" dirty="0"/>
              <a:t> as much as the global average since the late 19th century. </a:t>
            </a:r>
            <a:r>
              <a:rPr lang="en-US" sz="1600" dirty="0" smtClean="0"/>
              <a:t>The </a:t>
            </a:r>
            <a:r>
              <a:rPr lang="en-US" sz="1600" dirty="0"/>
              <a:t>temperature increase from the late 19th century to the beginning of the 21st century was </a:t>
            </a:r>
            <a:r>
              <a:rPr lang="en-US" sz="1600" b="1" dirty="0"/>
              <a:t>about 2 °C</a:t>
            </a:r>
            <a:r>
              <a:rPr lang="en-US" sz="1600" dirty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488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Sonnblick Observatory (SBO), 3.106 AMLS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t="5872" b="15835"/>
          <a:stretch/>
        </p:blipFill>
        <p:spPr>
          <a:xfrm>
            <a:off x="899592" y="1196752"/>
            <a:ext cx="6913689" cy="236595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385321" y="6079711"/>
            <a:ext cx="1080120" cy="4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055" y="4784253"/>
            <a:ext cx="2376268" cy="155920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26889" y="3718773"/>
            <a:ext cx="333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2001-2007: </a:t>
            </a:r>
            <a:r>
              <a:rPr lang="de-DE" dirty="0" err="1" smtClean="0"/>
              <a:t>Securing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t</a:t>
            </a:r>
            <a:r>
              <a:rPr lang="de-DE" dirty="0" err="1" smtClean="0"/>
              <a:t>hawing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Permafrost 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68" y="4365104"/>
            <a:ext cx="1596404" cy="2386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2" b="15323"/>
          <a:stretch/>
        </p:blipFill>
        <p:spPr>
          <a:xfrm>
            <a:off x="3747680" y="4341992"/>
            <a:ext cx="1835335" cy="243310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670200" y="3704220"/>
            <a:ext cx="342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1946/47 -2018: </a:t>
            </a:r>
            <a:br>
              <a:rPr lang="de-DE" b="1" dirty="0" smtClean="0"/>
            </a:br>
            <a:r>
              <a:rPr lang="de-DE" dirty="0" smtClean="0"/>
              <a:t>private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/>
          <a:stretch/>
        </p:blipFill>
        <p:spPr>
          <a:xfrm>
            <a:off x="5868144" y="4341992"/>
            <a:ext cx="3204601" cy="240999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949104" y="3718773"/>
            <a:ext cx="26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1983/2022: </a:t>
            </a:r>
            <a:r>
              <a:rPr lang="de-DE" dirty="0" smtClean="0"/>
              <a:t> power</a:t>
            </a:r>
            <a:br>
              <a:rPr lang="de-DE" dirty="0" smtClean="0"/>
            </a:br>
            <a:r>
              <a:rPr lang="de-DE" dirty="0" smtClean="0"/>
              <a:t>20kV </a:t>
            </a:r>
            <a:r>
              <a:rPr lang="de-DE" dirty="0" err="1" smtClean="0"/>
              <a:t>cable</a:t>
            </a:r>
            <a:r>
              <a:rPr lang="de-DE" b="1" dirty="0" smtClean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03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7929"/>
            <a:ext cx="2304256" cy="17270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2306178" cy="172819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699792" y="964776"/>
            <a:ext cx="61206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Power </a:t>
            </a:r>
            <a:r>
              <a:rPr lang="de-DE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supply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aterials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permission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Safety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security</a:t>
            </a: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thanks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INTERACT 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templates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input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!)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cientists/media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agree to the rules and notices before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arrival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Tourists agree to the rules and notices before a guided tour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 </a:t>
            </a:r>
            <a:r>
              <a:rPr lang="de-DE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relation</a:t>
            </a:r>
            <a:endParaRPr lang="de-DE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covid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about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20%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more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tourists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useum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exhibitions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360°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virtual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media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requests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have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multiplied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Instrumentation: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osts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times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availability</a:t>
            </a: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de-DE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5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360° </a:t>
            </a:r>
            <a:r>
              <a:rPr lang="de-DE" dirty="0" err="1" smtClean="0"/>
              <a:t>virtual</a:t>
            </a:r>
            <a:r>
              <a:rPr lang="de-DE" dirty="0" smtClean="0"/>
              <a:t> tour: www.sonnblick.net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1263" y="6343650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https://www.sonnblick.net</a:t>
            </a:r>
            <a:r>
              <a:rPr lang="de-DE" sz="1200" dirty="0"/>
              <a:t>/de/das-observatorium/360-tour/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700808"/>
            <a:ext cx="1379294" cy="38328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1" y="1567246"/>
            <a:ext cx="6690639" cy="43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Bildschirmpräsentation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Unit Offc Light</vt:lpstr>
      <vt:lpstr>Wingdings</vt:lpstr>
      <vt:lpstr>Larissa</vt:lpstr>
      <vt:lpstr>INTERACT-3 SMF</vt:lpstr>
      <vt:lpstr>PowerPoint-Präsentation</vt:lpstr>
      <vt:lpstr>Die Gründung des Sonnblick Observatoriums (SBO)</vt:lpstr>
      <vt:lpstr>PowerPoint-Präsentation</vt:lpstr>
      <vt:lpstr>PowerPoint-Präsentation</vt:lpstr>
      <vt:lpstr>PowerPoint-Präsentation</vt:lpstr>
      <vt:lpstr>PowerPoint-Präsentation</vt:lpstr>
    </vt:vector>
  </TitlesOfParts>
  <Company>ZAMG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Ludewig Elke</cp:lastModifiedBy>
  <cp:revision>358</cp:revision>
  <cp:lastPrinted>2013-04-16T08:21:37Z</cp:lastPrinted>
  <dcterms:created xsi:type="dcterms:W3CDTF">2013-02-19T14:20:09Z</dcterms:created>
  <dcterms:modified xsi:type="dcterms:W3CDTF">2022-09-28T07:30:39Z</dcterms:modified>
</cp:coreProperties>
</file>