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charts/chart2.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445" r:id="rId2"/>
    <p:sldId id="257" r:id="rId3"/>
    <p:sldId id="1067" r:id="rId4"/>
    <p:sldId id="272" r:id="rId5"/>
    <p:sldId id="271" r:id="rId6"/>
    <p:sldId id="984" r:id="rId7"/>
    <p:sldId id="986" r:id="rId8"/>
    <p:sldId id="279" r:id="rId9"/>
    <p:sldId id="377" r:id="rId10"/>
    <p:sldId id="378" r:id="rId11"/>
    <p:sldId id="646" r:id="rId12"/>
    <p:sldId id="443" r:id="rId13"/>
    <p:sldId id="987" r:id="rId14"/>
    <p:sldId id="1070" r:id="rId15"/>
    <p:sldId id="1073" r:id="rId16"/>
    <p:sldId id="266" r:id="rId17"/>
    <p:sldId id="531" r:id="rId18"/>
    <p:sldId id="543" r:id="rId19"/>
    <p:sldId id="539" r:id="rId20"/>
    <p:sldId id="540" r:id="rId21"/>
    <p:sldId id="573" r:id="rId22"/>
    <p:sldId id="991" r:id="rId23"/>
    <p:sldId id="601" r:id="rId24"/>
    <p:sldId id="265" r:id="rId25"/>
    <p:sldId id="622" r:id="rId26"/>
    <p:sldId id="623" r:id="rId27"/>
    <p:sldId id="624" r:id="rId28"/>
    <p:sldId id="486" r:id="rId29"/>
    <p:sldId id="639" r:id="rId30"/>
    <p:sldId id="1050" r:id="rId31"/>
    <p:sldId id="1045" r:id="rId32"/>
    <p:sldId id="661" r:id="rId33"/>
    <p:sldId id="660" r:id="rId34"/>
    <p:sldId id="1062" r:id="rId35"/>
    <p:sldId id="277" r:id="rId36"/>
    <p:sldId id="1054" r:id="rId37"/>
    <p:sldId id="1063" r:id="rId38"/>
    <p:sldId id="1057" r:id="rId39"/>
    <p:sldId id="1053" r:id="rId40"/>
    <p:sldId id="1064" r:id="rId41"/>
    <p:sldId id="1076" r:id="rId42"/>
    <p:sldId id="1072" r:id="rId43"/>
    <p:sldId id="1075" r:id="rId44"/>
    <p:sldId id="262" r:id="rId45"/>
    <p:sldId id="643" r:id="rId46"/>
    <p:sldId id="1074" r:id="rId47"/>
    <p:sldId id="258" r:id="rId48"/>
    <p:sldId id="644" r:id="rId49"/>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K. Poulsen" initials="MKP" lastIdx="3" clrIdx="0">
    <p:extLst>
      <p:ext uri="{19B8F6BF-5375-455C-9EA6-DF929625EA0E}">
        <p15:presenceInfo xmlns:p15="http://schemas.microsoft.com/office/powerpoint/2012/main" userId="1f8fcbe3924e023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B09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24"/>
    <p:restoredTop sz="94721"/>
  </p:normalViewPr>
  <p:slideViewPr>
    <p:cSldViewPr snapToGrid="0" snapToObjects="1">
      <p:cViewPr varScale="1">
        <p:scale>
          <a:sx n="107" d="100"/>
          <a:sy n="107" d="100"/>
        </p:scale>
        <p:origin x="2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michaelkoiepoulsen:Documents:total%20no%20of%20fieldtrips%20work%208nov16.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michaelkoiepoulsen:Documents:BACKED%20UP:Arbejde:Arbejde%20Andre%20lande:PISUNA%20Gr&#248;nland:total%20no%20of%20fieldtrips%20work11nov16%20(version%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0"/>
          <c:order val="0"/>
          <c:tx>
            <c:strRef>
              <c:f>Sheet3!$A$2</c:f>
              <c:strCache>
                <c:ptCount val="1"/>
                <c:pt idx="0">
                  <c:v>Field trips</c:v>
                </c:pt>
              </c:strCache>
            </c:strRef>
          </c:tx>
          <c:marker>
            <c:symbol val="none"/>
          </c:marker>
          <c:cat>
            <c:numRef>
              <c:f>Sheet3!$B$1:$M$1</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Sheet3!$B$2:$M$2</c:f>
              <c:numCache>
                <c:formatCode>General</c:formatCode>
                <c:ptCount val="12"/>
                <c:pt idx="0">
                  <c:v>306</c:v>
                </c:pt>
                <c:pt idx="1">
                  <c:v>350</c:v>
                </c:pt>
                <c:pt idx="2">
                  <c:v>314</c:v>
                </c:pt>
                <c:pt idx="3">
                  <c:v>243</c:v>
                </c:pt>
                <c:pt idx="4">
                  <c:v>447</c:v>
                </c:pt>
                <c:pt idx="5">
                  <c:v>453</c:v>
                </c:pt>
                <c:pt idx="6">
                  <c:v>537</c:v>
                </c:pt>
                <c:pt idx="7">
                  <c:v>461</c:v>
                </c:pt>
                <c:pt idx="8">
                  <c:v>546</c:v>
                </c:pt>
                <c:pt idx="9">
                  <c:v>389</c:v>
                </c:pt>
                <c:pt idx="10">
                  <c:v>337</c:v>
                </c:pt>
                <c:pt idx="11">
                  <c:v>210</c:v>
                </c:pt>
              </c:numCache>
            </c:numRef>
          </c:val>
          <c:smooth val="0"/>
          <c:extLst>
            <c:ext xmlns:c16="http://schemas.microsoft.com/office/drawing/2014/chart" uri="{C3380CC4-5D6E-409C-BE32-E72D297353CC}">
              <c16:uniqueId val="{00000000-2FC8-964A-8C42-96AA25544B62}"/>
            </c:ext>
          </c:extLst>
        </c:ser>
        <c:dLbls>
          <c:showLegendKey val="0"/>
          <c:showVal val="0"/>
          <c:showCatName val="0"/>
          <c:showSerName val="0"/>
          <c:showPercent val="0"/>
          <c:showBubbleSize val="0"/>
        </c:dLbls>
        <c:smooth val="0"/>
        <c:axId val="2139372920"/>
        <c:axId val="2137534856"/>
      </c:lineChart>
      <c:catAx>
        <c:axId val="2139372920"/>
        <c:scaling>
          <c:orientation val="minMax"/>
        </c:scaling>
        <c:delete val="0"/>
        <c:axPos val="b"/>
        <c:numFmt formatCode="General" sourceLinked="1"/>
        <c:majorTickMark val="out"/>
        <c:minorTickMark val="none"/>
        <c:tickLblPos val="nextTo"/>
        <c:crossAx val="2137534856"/>
        <c:crosses val="autoZero"/>
        <c:auto val="1"/>
        <c:lblAlgn val="ctr"/>
        <c:lblOffset val="100"/>
        <c:noMultiLvlLbl val="0"/>
      </c:catAx>
      <c:valAx>
        <c:axId val="2137534856"/>
        <c:scaling>
          <c:orientation val="minMax"/>
        </c:scaling>
        <c:delete val="0"/>
        <c:axPos val="l"/>
        <c:majorGridlines/>
        <c:numFmt formatCode="General" sourceLinked="1"/>
        <c:majorTickMark val="out"/>
        <c:minorTickMark val="none"/>
        <c:tickLblPos val="nextTo"/>
        <c:crossAx val="2139372920"/>
        <c:crosses val="autoZero"/>
        <c:crossBetween val="between"/>
      </c:valAx>
    </c:plotArea>
    <c:plotVisOnly val="1"/>
    <c:dispBlanksAs val="gap"/>
    <c:showDLblsOverMax val="0"/>
  </c:chart>
  <c:txPr>
    <a:bodyPr/>
    <a:lstStyle/>
    <a:p>
      <a:pPr>
        <a:defRPr sz="1200" b="1" i="0"/>
      </a:pPr>
      <a:endParaRPr lang="da-DK"/>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'Species or ressource use'!$G$6</c:f>
              <c:strCache>
                <c:ptCount val="1"/>
                <c:pt idx="0">
                  <c:v>Type of species or ressource use recorded</c:v>
                </c:pt>
              </c:strCache>
            </c:strRef>
          </c:tx>
          <c:cat>
            <c:strRef>
              <c:f>'Species or ressource use'!$F$7:$F$12</c:f>
              <c:strCache>
                <c:ptCount val="6"/>
                <c:pt idx="0">
                  <c:v>Sea mammal: 230</c:v>
                </c:pt>
                <c:pt idx="1">
                  <c:v>Bird: 202</c:v>
                </c:pt>
                <c:pt idx="2">
                  <c:v>Fish: 175</c:v>
                </c:pt>
                <c:pt idx="3">
                  <c:v>Land mammal: 51</c:v>
                </c:pt>
                <c:pt idx="4">
                  <c:v>Climate: 16</c:v>
                </c:pt>
                <c:pt idx="5">
                  <c:v>Ressource use: 8</c:v>
                </c:pt>
              </c:strCache>
            </c:strRef>
          </c:cat>
          <c:val>
            <c:numRef>
              <c:f>'Species or ressource use'!$G$7:$G$12</c:f>
              <c:numCache>
                <c:formatCode>General</c:formatCode>
                <c:ptCount val="6"/>
                <c:pt idx="0">
                  <c:v>230</c:v>
                </c:pt>
                <c:pt idx="1">
                  <c:v>202</c:v>
                </c:pt>
                <c:pt idx="2">
                  <c:v>175</c:v>
                </c:pt>
                <c:pt idx="3">
                  <c:v>51</c:v>
                </c:pt>
                <c:pt idx="4">
                  <c:v>16</c:v>
                </c:pt>
                <c:pt idx="5">
                  <c:v>8</c:v>
                </c:pt>
              </c:numCache>
            </c:numRef>
          </c:val>
          <c:extLst>
            <c:ext xmlns:c16="http://schemas.microsoft.com/office/drawing/2014/chart" uri="{C3380CC4-5D6E-409C-BE32-E72D297353CC}">
              <c16:uniqueId val="{00000000-B0CD-BE42-93ED-71A01BCDBB76}"/>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0002350274397498"/>
          <c:y val="9.96386290253896E-2"/>
          <c:w val="0.38785528513481299"/>
          <c:h val="0.83527224315711401"/>
        </c:manualLayout>
      </c:layout>
      <c:overlay val="0"/>
      <c:txPr>
        <a:bodyPr/>
        <a:lstStyle/>
        <a:p>
          <a:pPr>
            <a:defRPr sz="2400"/>
          </a:pPr>
          <a:endParaRPr lang="da-DK"/>
        </a:p>
      </c:txPr>
    </c:legend>
    <c:plotVisOnly val="1"/>
    <c:dispBlanksAs val="gap"/>
    <c:showDLblsOverMax val="0"/>
  </c:chart>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22-09-18T21:33:32.438" idx="1">
    <p:pos x="10" y="10"/>
    <p:text>Governments have:
to establish mechanisms to ensure the effective participation of indigenous and local communities in decision-making and policy planning;
to respect, preserve and maintain traditional knowledge relevant to the conservation and sustainable use of biological diversity;
to promote its wider application with the approval and involvement of the indigenous and local communities concerned; and
to encourage the equitable sharing of the benefits arising from the utilization of such traditional knowledge.
</p:text>
    <p:extLst>
      <p:ext uri="{C676402C-5697-4E1C-873F-D02D1690AC5C}">
        <p15:threadingInfo xmlns:p15="http://schemas.microsoft.com/office/powerpoint/2012/main" timeZoneBias="-120"/>
      </p:ext>
    </p:extLst>
  </p:cm>
  <p:cm authorId="1" dt="2022-09-18T21:43:23.122" idx="2">
    <p:pos x="7193" y="1024"/>
    <p:text>ABOUT ICC
The Inuit Circumpolar Council (ІСС) is an international Indigenous Peoples’ Organization representing approximately 180.000 Inuit living in the Arctic regions of Alaska, Canada, Greenland and Chukotka, Russia.
The principal goals of ICC are:
To strengthen unity among Inuit of the Circumpolar region
To promote Inuit rights and interests on the international level
To ensure and further develop Inuit culture and society for both the present and future generations
To seek full and active participation in the political, economic, and social development in our homelands
To develop and encourage long-term policies which safeguard the Arctic environment
To work for international recognition of the human rights of all Indigenous Peoples
The ICC General Assembly is held every four years, bringing together Inuit from across the northern circumpolar region. Assembly delegates elect a chair and an executive council, and develop policies and resolutions for the coming term. The General Assembly is integral to the organization as it allows for discussion to ICC, and strengthens the cultural bonds between all Inuit.
</p:text>
    <p:extLst>
      <p:ext uri="{C676402C-5697-4E1C-873F-D02D1690AC5C}">
        <p15:threadingInfo xmlns:p15="http://schemas.microsoft.com/office/powerpoint/2012/main" timeZoneBias="-120"/>
      </p:ext>
    </p:extLst>
  </p:cm>
  <p:cm authorId="1" dt="2022-09-21T15:05:09.810" idx="3">
    <p:pos x="1562" y="1075"/>
    <p:text>article 26 of the Declaration on Science and the Use of Scientific Knowledge in World Conference on Science (UNESCO 2000) states: “that traditional and local knowledge systems, as dynamic expressions of perceiving and understanding the world, can make, and historically have made, a valuable contribution to science and technology, and that there is a need to preserve, protect, research and promote this cultural heritage and empirical knowledge”</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11994A-AF00-354D-B7DC-3A212EBFE358}" type="datetimeFigureOut">
              <a:rPr lang="en-US" smtClean="0"/>
              <a:t>9/28/22</a:t>
            </a:fld>
            <a:endParaRPr lang="en-US"/>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3422B6-E6D9-B747-902B-F22AD49D5A8C}" type="slidenum">
              <a:rPr lang="en-US" smtClean="0"/>
              <a:t>‹nr.›</a:t>
            </a:fld>
            <a:endParaRPr lang="en-US"/>
          </a:p>
        </p:txBody>
      </p:sp>
    </p:spTree>
    <p:extLst>
      <p:ext uri="{BB962C8B-B14F-4D97-AF65-F5344CB8AC3E}">
        <p14:creationId xmlns:p14="http://schemas.microsoft.com/office/powerpoint/2010/main" val="2828368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Pladsholder til diasbillede 1"/>
          <p:cNvSpPr>
            <a:spLocks noGrp="1" noRot="1" noChangeAspect="1" noTextEdit="1"/>
          </p:cNvSpPr>
          <p:nvPr>
            <p:ph type="sldImg"/>
          </p:nvPr>
        </p:nvSpPr>
        <p:spPr>
          <a:ln/>
        </p:spPr>
      </p:sp>
      <p:sp>
        <p:nvSpPr>
          <p:cNvPr id="29699" name="Pladsholder til no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da-DK" dirty="0"/>
          </a:p>
        </p:txBody>
      </p:sp>
      <p:sp>
        <p:nvSpPr>
          <p:cNvPr id="29700" name="Pladsholder til diasnumm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766D048-9FFA-4372-8C0E-66E1D6DD731A}" type="slidenum">
              <a:rPr lang="da-DK" sz="1200" smtClean="0"/>
              <a:pPr eaLnBrk="1" hangingPunct="1"/>
              <a:t>1</a:t>
            </a:fld>
            <a:endParaRPr lang="da-DK" sz="1200"/>
          </a:p>
        </p:txBody>
      </p:sp>
    </p:spTree>
    <p:extLst>
      <p:ext uri="{BB962C8B-B14F-4D97-AF65-F5344CB8AC3E}">
        <p14:creationId xmlns:p14="http://schemas.microsoft.com/office/powerpoint/2010/main" val="147069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2d</a:t>
            </a:r>
          </a:p>
        </p:txBody>
      </p:sp>
      <p:sp>
        <p:nvSpPr>
          <p:cNvPr id="4" name="Pladsholder til slidenummer 3"/>
          <p:cNvSpPr>
            <a:spLocks noGrp="1"/>
          </p:cNvSpPr>
          <p:nvPr>
            <p:ph type="sldNum" sz="quarter" idx="5"/>
          </p:nvPr>
        </p:nvSpPr>
        <p:spPr/>
        <p:txBody>
          <a:bodyPr/>
          <a:lstStyle/>
          <a:p>
            <a:fld id="{7E3422B6-E6D9-B747-902B-F22AD49D5A8C}" type="slidenum">
              <a:rPr lang="en-US" smtClean="0"/>
              <a:t>14</a:t>
            </a:fld>
            <a:endParaRPr lang="en-US"/>
          </a:p>
        </p:txBody>
      </p:sp>
    </p:spTree>
    <p:extLst>
      <p:ext uri="{BB962C8B-B14F-4D97-AF65-F5344CB8AC3E}">
        <p14:creationId xmlns:p14="http://schemas.microsoft.com/office/powerpoint/2010/main" val="1344972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3a </a:t>
            </a:r>
            <a:r>
              <a:rPr lang="en-US" dirty="0" err="1"/>
              <a:t>pisuna</a:t>
            </a:r>
            <a:endParaRPr lang="en-US" dirty="0"/>
          </a:p>
        </p:txBody>
      </p:sp>
      <p:sp>
        <p:nvSpPr>
          <p:cNvPr id="4" name="Pladsholder til slidenummer 3"/>
          <p:cNvSpPr>
            <a:spLocks noGrp="1"/>
          </p:cNvSpPr>
          <p:nvPr>
            <p:ph type="sldNum" sz="quarter" idx="5"/>
          </p:nvPr>
        </p:nvSpPr>
        <p:spPr/>
        <p:txBody>
          <a:bodyPr/>
          <a:lstStyle/>
          <a:p>
            <a:fld id="{7E3422B6-E6D9-B747-902B-F22AD49D5A8C}" type="slidenum">
              <a:rPr lang="en-US" smtClean="0"/>
              <a:t>17</a:t>
            </a:fld>
            <a:endParaRPr lang="en-US"/>
          </a:p>
        </p:txBody>
      </p:sp>
    </p:spTree>
    <p:extLst>
      <p:ext uri="{BB962C8B-B14F-4D97-AF65-F5344CB8AC3E}">
        <p14:creationId xmlns:p14="http://schemas.microsoft.com/office/powerpoint/2010/main" val="629950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3a </a:t>
            </a:r>
            <a:r>
              <a:rPr lang="en-US" dirty="0" err="1"/>
              <a:t>Pisuna</a:t>
            </a:r>
            <a:endParaRPr lang="en-US" dirty="0"/>
          </a:p>
          <a:p>
            <a:endParaRPr lang="en-US" dirty="0"/>
          </a:p>
        </p:txBody>
      </p:sp>
      <p:sp>
        <p:nvSpPr>
          <p:cNvPr id="4" name="Pladsholder til slidenummer 3"/>
          <p:cNvSpPr>
            <a:spLocks noGrp="1"/>
          </p:cNvSpPr>
          <p:nvPr>
            <p:ph type="sldNum" sz="quarter" idx="5"/>
          </p:nvPr>
        </p:nvSpPr>
        <p:spPr/>
        <p:txBody>
          <a:bodyPr/>
          <a:lstStyle/>
          <a:p>
            <a:fld id="{7E3422B6-E6D9-B747-902B-F22AD49D5A8C}" type="slidenum">
              <a:rPr lang="en-US" smtClean="0"/>
              <a:t>18</a:t>
            </a:fld>
            <a:endParaRPr lang="en-US"/>
          </a:p>
        </p:txBody>
      </p:sp>
    </p:spTree>
    <p:extLst>
      <p:ext uri="{BB962C8B-B14F-4D97-AF65-F5344CB8AC3E}">
        <p14:creationId xmlns:p14="http://schemas.microsoft.com/office/powerpoint/2010/main" val="2159928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6a</a:t>
            </a:r>
          </a:p>
        </p:txBody>
      </p:sp>
      <p:sp>
        <p:nvSpPr>
          <p:cNvPr id="4" name="Pladsholder til slidenummer 3"/>
          <p:cNvSpPr>
            <a:spLocks noGrp="1"/>
          </p:cNvSpPr>
          <p:nvPr>
            <p:ph type="sldNum" sz="quarter" idx="5"/>
          </p:nvPr>
        </p:nvSpPr>
        <p:spPr/>
        <p:txBody>
          <a:bodyPr/>
          <a:lstStyle/>
          <a:p>
            <a:fld id="{7E3422B6-E6D9-B747-902B-F22AD49D5A8C}" type="slidenum">
              <a:rPr lang="en-US" smtClean="0"/>
              <a:t>19</a:t>
            </a:fld>
            <a:endParaRPr lang="en-US"/>
          </a:p>
        </p:txBody>
      </p:sp>
    </p:spTree>
    <p:extLst>
      <p:ext uri="{BB962C8B-B14F-4D97-AF65-F5344CB8AC3E}">
        <p14:creationId xmlns:p14="http://schemas.microsoft.com/office/powerpoint/2010/main" val="3165351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3a </a:t>
            </a:r>
            <a:r>
              <a:rPr lang="en-US" dirty="0" err="1"/>
              <a:t>Pisuna</a:t>
            </a:r>
            <a:endParaRPr lang="en-US" dirty="0"/>
          </a:p>
        </p:txBody>
      </p:sp>
      <p:sp>
        <p:nvSpPr>
          <p:cNvPr id="4" name="Pladsholder til slidenummer 3"/>
          <p:cNvSpPr>
            <a:spLocks noGrp="1"/>
          </p:cNvSpPr>
          <p:nvPr>
            <p:ph type="sldNum" sz="quarter" idx="5"/>
          </p:nvPr>
        </p:nvSpPr>
        <p:spPr/>
        <p:txBody>
          <a:bodyPr/>
          <a:lstStyle/>
          <a:p>
            <a:fld id="{7E3422B6-E6D9-B747-902B-F22AD49D5A8C}" type="slidenum">
              <a:rPr lang="en-US" smtClean="0"/>
              <a:t>20</a:t>
            </a:fld>
            <a:endParaRPr lang="en-US"/>
          </a:p>
        </p:txBody>
      </p:sp>
    </p:spTree>
    <p:extLst>
      <p:ext uri="{BB962C8B-B14F-4D97-AF65-F5344CB8AC3E}">
        <p14:creationId xmlns:p14="http://schemas.microsoft.com/office/powerpoint/2010/main" val="3632880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3a </a:t>
            </a:r>
            <a:r>
              <a:rPr lang="en-US" dirty="0" err="1"/>
              <a:t>Pisuna</a:t>
            </a:r>
            <a:endParaRPr lang="en-US" dirty="0"/>
          </a:p>
        </p:txBody>
      </p:sp>
      <p:sp>
        <p:nvSpPr>
          <p:cNvPr id="4" name="Pladsholder til slidenummer 3"/>
          <p:cNvSpPr>
            <a:spLocks noGrp="1"/>
          </p:cNvSpPr>
          <p:nvPr>
            <p:ph type="sldNum" sz="quarter" idx="5"/>
          </p:nvPr>
        </p:nvSpPr>
        <p:spPr/>
        <p:txBody>
          <a:bodyPr/>
          <a:lstStyle/>
          <a:p>
            <a:fld id="{7E3422B6-E6D9-B747-902B-F22AD49D5A8C}" type="slidenum">
              <a:rPr lang="en-US" smtClean="0"/>
              <a:t>21</a:t>
            </a:fld>
            <a:endParaRPr lang="en-US"/>
          </a:p>
        </p:txBody>
      </p:sp>
    </p:spTree>
    <p:extLst>
      <p:ext uri="{BB962C8B-B14F-4D97-AF65-F5344CB8AC3E}">
        <p14:creationId xmlns:p14="http://schemas.microsoft.com/office/powerpoint/2010/main" val="1478392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3a </a:t>
            </a:r>
            <a:r>
              <a:rPr lang="en-US" dirty="0" err="1"/>
              <a:t>Pisuna</a:t>
            </a:r>
            <a:endParaRPr lang="en-US" dirty="0"/>
          </a:p>
        </p:txBody>
      </p:sp>
      <p:sp>
        <p:nvSpPr>
          <p:cNvPr id="4" name="Pladsholder til slidenummer 3"/>
          <p:cNvSpPr>
            <a:spLocks noGrp="1"/>
          </p:cNvSpPr>
          <p:nvPr>
            <p:ph type="sldNum" sz="quarter" idx="5"/>
          </p:nvPr>
        </p:nvSpPr>
        <p:spPr/>
        <p:txBody>
          <a:bodyPr/>
          <a:lstStyle/>
          <a:p>
            <a:fld id="{7E3422B6-E6D9-B747-902B-F22AD49D5A8C}" type="slidenum">
              <a:rPr lang="en-US" smtClean="0"/>
              <a:t>23</a:t>
            </a:fld>
            <a:endParaRPr lang="en-US"/>
          </a:p>
        </p:txBody>
      </p:sp>
    </p:spTree>
    <p:extLst>
      <p:ext uri="{BB962C8B-B14F-4D97-AF65-F5344CB8AC3E}">
        <p14:creationId xmlns:p14="http://schemas.microsoft.com/office/powerpoint/2010/main" val="2777723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3a </a:t>
            </a:r>
            <a:r>
              <a:rPr lang="en-US" dirty="0" err="1"/>
              <a:t>Pisuna</a:t>
            </a:r>
            <a:endParaRPr lang="en-US" dirty="0"/>
          </a:p>
        </p:txBody>
      </p:sp>
      <p:sp>
        <p:nvSpPr>
          <p:cNvPr id="4" name="Pladsholder til slidenummer 3"/>
          <p:cNvSpPr>
            <a:spLocks noGrp="1"/>
          </p:cNvSpPr>
          <p:nvPr>
            <p:ph type="sldNum" sz="quarter" idx="5"/>
          </p:nvPr>
        </p:nvSpPr>
        <p:spPr/>
        <p:txBody>
          <a:bodyPr/>
          <a:lstStyle/>
          <a:p>
            <a:fld id="{7E3422B6-E6D9-B747-902B-F22AD49D5A8C}" type="slidenum">
              <a:rPr lang="en-US" smtClean="0"/>
              <a:t>24</a:t>
            </a:fld>
            <a:endParaRPr lang="en-US"/>
          </a:p>
        </p:txBody>
      </p:sp>
    </p:spTree>
    <p:extLst>
      <p:ext uri="{BB962C8B-B14F-4D97-AF65-F5344CB8AC3E}">
        <p14:creationId xmlns:p14="http://schemas.microsoft.com/office/powerpoint/2010/main" val="1588092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fishers from </a:t>
            </a:r>
            <a:r>
              <a:rPr lang="en-US" sz="1600" dirty="0" err="1"/>
              <a:t>Akunnaaq</a:t>
            </a:r>
            <a:r>
              <a:rPr lang="en-US" sz="1600" dirty="0"/>
              <a:t> in</a:t>
            </a:r>
            <a:r>
              <a:rPr lang="en-US" sz="1600" baseline="0" dirty="0"/>
              <a:t> </a:t>
            </a:r>
            <a:r>
              <a:rPr lang="en-US" sz="1600" baseline="0" dirty="0" err="1"/>
              <a:t>Disko</a:t>
            </a:r>
            <a:r>
              <a:rPr lang="en-US" sz="1600" baseline="0" dirty="0"/>
              <a:t> Bay took this photo to show to </a:t>
            </a:r>
            <a:r>
              <a:rPr lang="en-US" sz="1600" dirty="0"/>
              <a:t>Greenland Institute of Natural Resources</a:t>
            </a:r>
            <a:r>
              <a:rPr lang="en-US" sz="1600" baseline="0" dirty="0"/>
              <a:t> that is is true that thy now have many cods .</a:t>
            </a:r>
            <a:endParaRPr lang="en-US" sz="1600" dirty="0"/>
          </a:p>
        </p:txBody>
      </p:sp>
      <p:sp>
        <p:nvSpPr>
          <p:cNvPr id="4" name="Slide Number Placeholder 3"/>
          <p:cNvSpPr>
            <a:spLocks noGrp="1"/>
          </p:cNvSpPr>
          <p:nvPr>
            <p:ph type="sldNum" sz="quarter" idx="10"/>
          </p:nvPr>
        </p:nvSpPr>
        <p:spPr/>
        <p:txBody>
          <a:bodyPr/>
          <a:lstStyle/>
          <a:p>
            <a:fld id="{79646392-64C9-453A-B2B9-5CDA40799316}" type="slidenum">
              <a:rPr lang="da-DK" smtClean="0"/>
              <a:pPr/>
              <a:t>25</a:t>
            </a:fld>
            <a:endParaRPr lang="da-DK"/>
          </a:p>
        </p:txBody>
      </p:sp>
    </p:spTree>
    <p:extLst>
      <p:ext uri="{BB962C8B-B14F-4D97-AF65-F5344CB8AC3E}">
        <p14:creationId xmlns:p14="http://schemas.microsoft.com/office/powerpoint/2010/main" val="3556840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Fast</a:t>
            </a:r>
            <a:r>
              <a:rPr lang="en-US" sz="1600" baseline="0" dirty="0"/>
              <a:t> changes as climate change. Communities wants fast responses to changes.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The danger of the precautionary principle</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Caribou story. </a:t>
            </a:r>
          </a:p>
          <a:p>
            <a:endParaRPr lang="en-US" dirty="0"/>
          </a:p>
        </p:txBody>
      </p:sp>
      <p:sp>
        <p:nvSpPr>
          <p:cNvPr id="4" name="Slide Number Placeholder 3"/>
          <p:cNvSpPr>
            <a:spLocks noGrp="1"/>
          </p:cNvSpPr>
          <p:nvPr>
            <p:ph type="sldNum" sz="quarter" idx="10"/>
          </p:nvPr>
        </p:nvSpPr>
        <p:spPr/>
        <p:txBody>
          <a:bodyPr/>
          <a:lstStyle/>
          <a:p>
            <a:fld id="{79646392-64C9-453A-B2B9-5CDA40799316}" type="slidenum">
              <a:rPr lang="da-DK" smtClean="0"/>
              <a:pPr/>
              <a:t>26</a:t>
            </a:fld>
            <a:endParaRPr lang="da-DK"/>
          </a:p>
        </p:txBody>
      </p:sp>
    </p:spTree>
    <p:extLst>
      <p:ext uri="{BB962C8B-B14F-4D97-AF65-F5344CB8AC3E}">
        <p14:creationId xmlns:p14="http://schemas.microsoft.com/office/powerpoint/2010/main" val="1985559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sz="1200" dirty="0" err="1">
                <a:solidFill>
                  <a:schemeClr val="dk1"/>
                </a:solidFill>
                <a:latin typeface="Calibri"/>
                <a:ea typeface="Calibri"/>
                <a:cs typeface="Calibri"/>
                <a:sym typeface="Calibri"/>
              </a:rPr>
              <a:t>Expertise</a:t>
            </a:r>
            <a:r>
              <a:rPr lang="da-DK" dirty="0"/>
              <a:t> </a:t>
            </a:r>
            <a:endParaRPr dirty="0"/>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2</a:t>
            </a:fld>
            <a:endParaRPr/>
          </a:p>
        </p:txBody>
      </p:sp>
    </p:spTree>
    <p:extLst>
      <p:ext uri="{BB962C8B-B14F-4D97-AF65-F5344CB8AC3E}">
        <p14:creationId xmlns:p14="http://schemas.microsoft.com/office/powerpoint/2010/main" val="157317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Community-based</a:t>
            </a:r>
            <a:r>
              <a:rPr lang="en-US" sz="1600" kern="1200" baseline="0" dirty="0">
                <a:solidFill>
                  <a:schemeClr val="tx1"/>
                </a:solidFill>
                <a:effectLst/>
                <a:latin typeface="+mn-lt"/>
                <a:ea typeface="+mn-ea"/>
                <a:cs typeface="+mn-cs"/>
              </a:rPr>
              <a:t> approached </a:t>
            </a:r>
            <a:r>
              <a:rPr lang="en-US" sz="1600" kern="1200" dirty="0">
                <a:solidFill>
                  <a:schemeClr val="tx1"/>
                </a:solidFill>
                <a:effectLst/>
                <a:latin typeface="+mn-lt"/>
                <a:ea typeface="+mn-ea"/>
                <a:cs typeface="+mn-cs"/>
              </a:rPr>
              <a:t>can increase temporal and geographical scope</a:t>
            </a:r>
            <a:r>
              <a:rPr lang="da-DK" sz="1600" dirty="0">
                <a:effectLst/>
              </a:rPr>
              <a:t> </a:t>
            </a:r>
          </a:p>
        </p:txBody>
      </p:sp>
      <p:sp>
        <p:nvSpPr>
          <p:cNvPr id="4" name="Slide Number Placeholder 3"/>
          <p:cNvSpPr>
            <a:spLocks noGrp="1"/>
          </p:cNvSpPr>
          <p:nvPr>
            <p:ph type="sldNum" sz="quarter" idx="10"/>
          </p:nvPr>
        </p:nvSpPr>
        <p:spPr/>
        <p:txBody>
          <a:bodyPr/>
          <a:lstStyle/>
          <a:p>
            <a:fld id="{79646392-64C9-453A-B2B9-5CDA40799316}" type="slidenum">
              <a:rPr lang="da-DK" smtClean="0"/>
              <a:pPr/>
              <a:t>27</a:t>
            </a:fld>
            <a:endParaRPr lang="da-DK"/>
          </a:p>
        </p:txBody>
      </p:sp>
    </p:spTree>
    <p:extLst>
      <p:ext uri="{BB962C8B-B14F-4D97-AF65-F5344CB8AC3E}">
        <p14:creationId xmlns:p14="http://schemas.microsoft.com/office/powerpoint/2010/main" val="2182618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50F00896-A1CB-7245-9EDB-490CF0346E39}" type="slidenum">
              <a:rPr lang="da-DK" smtClean="0"/>
              <a:t>28</a:t>
            </a:fld>
            <a:endParaRPr lang="da-DK"/>
          </a:p>
        </p:txBody>
      </p:sp>
    </p:spTree>
    <p:extLst>
      <p:ext uri="{BB962C8B-B14F-4D97-AF65-F5344CB8AC3E}">
        <p14:creationId xmlns:p14="http://schemas.microsoft.com/office/powerpoint/2010/main" val="3649975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3b</a:t>
            </a:r>
          </a:p>
        </p:txBody>
      </p:sp>
      <p:sp>
        <p:nvSpPr>
          <p:cNvPr id="4" name="Pladsholder til slidenummer 3"/>
          <p:cNvSpPr>
            <a:spLocks noGrp="1"/>
          </p:cNvSpPr>
          <p:nvPr>
            <p:ph type="sldNum" sz="quarter" idx="5"/>
          </p:nvPr>
        </p:nvSpPr>
        <p:spPr/>
        <p:txBody>
          <a:bodyPr/>
          <a:lstStyle/>
          <a:p>
            <a:fld id="{7E3422B6-E6D9-B747-902B-F22AD49D5A8C}" type="slidenum">
              <a:rPr lang="en-US" smtClean="0"/>
              <a:t>30</a:t>
            </a:fld>
            <a:endParaRPr lang="en-US"/>
          </a:p>
        </p:txBody>
      </p:sp>
    </p:spTree>
    <p:extLst>
      <p:ext uri="{BB962C8B-B14F-4D97-AF65-F5344CB8AC3E}">
        <p14:creationId xmlns:p14="http://schemas.microsoft.com/office/powerpoint/2010/main" val="671771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3b</a:t>
            </a:r>
          </a:p>
        </p:txBody>
      </p:sp>
      <p:sp>
        <p:nvSpPr>
          <p:cNvPr id="4" name="Pladsholder til slidenummer 3"/>
          <p:cNvSpPr>
            <a:spLocks noGrp="1"/>
          </p:cNvSpPr>
          <p:nvPr>
            <p:ph type="sldNum" sz="quarter" idx="5"/>
          </p:nvPr>
        </p:nvSpPr>
        <p:spPr/>
        <p:txBody>
          <a:bodyPr/>
          <a:lstStyle/>
          <a:p>
            <a:fld id="{40B755A5-9D77-3A49-9D81-C3E7A920423E}" type="slidenum">
              <a:rPr lang="en-US" smtClean="0"/>
              <a:t>31</a:t>
            </a:fld>
            <a:endParaRPr lang="en-US"/>
          </a:p>
        </p:txBody>
      </p:sp>
    </p:spTree>
    <p:extLst>
      <p:ext uri="{BB962C8B-B14F-4D97-AF65-F5344CB8AC3E}">
        <p14:creationId xmlns:p14="http://schemas.microsoft.com/office/powerpoint/2010/main" val="2220326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3b</a:t>
            </a:r>
          </a:p>
        </p:txBody>
      </p:sp>
      <p:sp>
        <p:nvSpPr>
          <p:cNvPr id="4" name="Pladsholder til slidenummer 3"/>
          <p:cNvSpPr>
            <a:spLocks noGrp="1"/>
          </p:cNvSpPr>
          <p:nvPr>
            <p:ph type="sldNum" sz="quarter" idx="5"/>
          </p:nvPr>
        </p:nvSpPr>
        <p:spPr/>
        <p:txBody>
          <a:bodyPr/>
          <a:lstStyle/>
          <a:p>
            <a:fld id="{40B755A5-9D77-3A49-9D81-C3E7A920423E}" type="slidenum">
              <a:rPr lang="en-US" smtClean="0"/>
              <a:t>32</a:t>
            </a:fld>
            <a:endParaRPr lang="en-US"/>
          </a:p>
        </p:txBody>
      </p:sp>
    </p:spTree>
    <p:extLst>
      <p:ext uri="{BB962C8B-B14F-4D97-AF65-F5344CB8AC3E}">
        <p14:creationId xmlns:p14="http://schemas.microsoft.com/office/powerpoint/2010/main" val="2524992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3b</a:t>
            </a:r>
          </a:p>
        </p:txBody>
      </p:sp>
      <p:sp>
        <p:nvSpPr>
          <p:cNvPr id="4" name="Pladsholder til slidenummer 3"/>
          <p:cNvSpPr>
            <a:spLocks noGrp="1"/>
          </p:cNvSpPr>
          <p:nvPr>
            <p:ph type="sldNum" sz="quarter" idx="5"/>
          </p:nvPr>
        </p:nvSpPr>
        <p:spPr/>
        <p:txBody>
          <a:bodyPr/>
          <a:lstStyle/>
          <a:p>
            <a:fld id="{40B755A5-9D77-3A49-9D81-C3E7A920423E}" type="slidenum">
              <a:rPr lang="en-US" smtClean="0"/>
              <a:t>33</a:t>
            </a:fld>
            <a:endParaRPr lang="en-US"/>
          </a:p>
        </p:txBody>
      </p:sp>
    </p:spTree>
    <p:extLst>
      <p:ext uri="{BB962C8B-B14F-4D97-AF65-F5344CB8AC3E}">
        <p14:creationId xmlns:p14="http://schemas.microsoft.com/office/powerpoint/2010/main" val="3318130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3b</a:t>
            </a:r>
          </a:p>
        </p:txBody>
      </p:sp>
      <p:sp>
        <p:nvSpPr>
          <p:cNvPr id="4" name="Pladsholder til slidenummer 3"/>
          <p:cNvSpPr>
            <a:spLocks noGrp="1"/>
          </p:cNvSpPr>
          <p:nvPr>
            <p:ph type="sldNum" sz="quarter" idx="5"/>
          </p:nvPr>
        </p:nvSpPr>
        <p:spPr/>
        <p:txBody>
          <a:bodyPr/>
          <a:lstStyle/>
          <a:p>
            <a:fld id="{7E3422B6-E6D9-B747-902B-F22AD49D5A8C}" type="slidenum">
              <a:rPr lang="en-US" smtClean="0"/>
              <a:t>34</a:t>
            </a:fld>
            <a:endParaRPr lang="en-US"/>
          </a:p>
        </p:txBody>
      </p:sp>
    </p:spTree>
    <p:extLst>
      <p:ext uri="{BB962C8B-B14F-4D97-AF65-F5344CB8AC3E}">
        <p14:creationId xmlns:p14="http://schemas.microsoft.com/office/powerpoint/2010/main" val="365021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3b</a:t>
            </a:r>
          </a:p>
        </p:txBody>
      </p:sp>
      <p:sp>
        <p:nvSpPr>
          <p:cNvPr id="4" name="Pladsholder til slidenummer 3"/>
          <p:cNvSpPr>
            <a:spLocks noGrp="1"/>
          </p:cNvSpPr>
          <p:nvPr>
            <p:ph type="sldNum" sz="quarter" idx="5"/>
          </p:nvPr>
        </p:nvSpPr>
        <p:spPr/>
        <p:txBody>
          <a:bodyPr/>
          <a:lstStyle/>
          <a:p>
            <a:fld id="{40B755A5-9D77-3A49-9D81-C3E7A920423E}" type="slidenum">
              <a:rPr lang="en-US" smtClean="0"/>
              <a:t>35</a:t>
            </a:fld>
            <a:endParaRPr lang="en-US"/>
          </a:p>
        </p:txBody>
      </p:sp>
    </p:spTree>
    <p:extLst>
      <p:ext uri="{BB962C8B-B14F-4D97-AF65-F5344CB8AC3E}">
        <p14:creationId xmlns:p14="http://schemas.microsoft.com/office/powerpoint/2010/main" val="2053757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3b</a:t>
            </a:r>
          </a:p>
        </p:txBody>
      </p:sp>
      <p:sp>
        <p:nvSpPr>
          <p:cNvPr id="4" name="Pladsholder til slidenummer 3"/>
          <p:cNvSpPr>
            <a:spLocks noGrp="1"/>
          </p:cNvSpPr>
          <p:nvPr>
            <p:ph type="sldNum" sz="quarter" idx="5"/>
          </p:nvPr>
        </p:nvSpPr>
        <p:spPr/>
        <p:txBody>
          <a:bodyPr/>
          <a:lstStyle/>
          <a:p>
            <a:fld id="{7E3422B6-E6D9-B747-902B-F22AD49D5A8C}" type="slidenum">
              <a:rPr lang="en-US" smtClean="0"/>
              <a:t>36</a:t>
            </a:fld>
            <a:endParaRPr lang="en-US"/>
          </a:p>
        </p:txBody>
      </p:sp>
    </p:spTree>
    <p:extLst>
      <p:ext uri="{BB962C8B-B14F-4D97-AF65-F5344CB8AC3E}">
        <p14:creationId xmlns:p14="http://schemas.microsoft.com/office/powerpoint/2010/main" val="3614931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3b</a:t>
            </a:r>
          </a:p>
        </p:txBody>
      </p:sp>
      <p:sp>
        <p:nvSpPr>
          <p:cNvPr id="4" name="Pladsholder til slidenummer 3"/>
          <p:cNvSpPr>
            <a:spLocks noGrp="1"/>
          </p:cNvSpPr>
          <p:nvPr>
            <p:ph type="sldNum" sz="quarter" idx="5"/>
          </p:nvPr>
        </p:nvSpPr>
        <p:spPr/>
        <p:txBody>
          <a:bodyPr/>
          <a:lstStyle/>
          <a:p>
            <a:fld id="{7E3422B6-E6D9-B747-902B-F22AD49D5A8C}" type="slidenum">
              <a:rPr lang="en-US" smtClean="0"/>
              <a:t>37</a:t>
            </a:fld>
            <a:endParaRPr lang="en-US"/>
          </a:p>
        </p:txBody>
      </p:sp>
    </p:spTree>
    <p:extLst>
      <p:ext uri="{BB962C8B-B14F-4D97-AF65-F5344CB8AC3E}">
        <p14:creationId xmlns:p14="http://schemas.microsoft.com/office/powerpoint/2010/main" val="2328998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1a</a:t>
            </a:r>
          </a:p>
        </p:txBody>
      </p:sp>
      <p:sp>
        <p:nvSpPr>
          <p:cNvPr id="4" name="Pladsholder til slidenummer 3"/>
          <p:cNvSpPr>
            <a:spLocks noGrp="1"/>
          </p:cNvSpPr>
          <p:nvPr>
            <p:ph type="sldNum" sz="quarter" idx="5"/>
          </p:nvPr>
        </p:nvSpPr>
        <p:spPr/>
        <p:txBody>
          <a:bodyPr/>
          <a:lstStyle/>
          <a:p>
            <a:fld id="{7E3422B6-E6D9-B747-902B-F22AD49D5A8C}" type="slidenum">
              <a:rPr lang="en-US" smtClean="0"/>
              <a:t>3</a:t>
            </a:fld>
            <a:endParaRPr lang="en-US"/>
          </a:p>
        </p:txBody>
      </p:sp>
    </p:spTree>
    <p:extLst>
      <p:ext uri="{BB962C8B-B14F-4D97-AF65-F5344CB8AC3E}">
        <p14:creationId xmlns:p14="http://schemas.microsoft.com/office/powerpoint/2010/main" val="266148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3b</a:t>
            </a:r>
          </a:p>
        </p:txBody>
      </p:sp>
      <p:sp>
        <p:nvSpPr>
          <p:cNvPr id="4" name="Pladsholder til slidenummer 3"/>
          <p:cNvSpPr>
            <a:spLocks noGrp="1"/>
          </p:cNvSpPr>
          <p:nvPr>
            <p:ph type="sldNum" sz="quarter" idx="5"/>
          </p:nvPr>
        </p:nvSpPr>
        <p:spPr/>
        <p:txBody>
          <a:bodyPr/>
          <a:lstStyle/>
          <a:p>
            <a:fld id="{7E3422B6-E6D9-B747-902B-F22AD49D5A8C}" type="slidenum">
              <a:rPr lang="en-US" smtClean="0"/>
              <a:t>38</a:t>
            </a:fld>
            <a:endParaRPr lang="en-US"/>
          </a:p>
        </p:txBody>
      </p:sp>
    </p:spTree>
    <p:extLst>
      <p:ext uri="{BB962C8B-B14F-4D97-AF65-F5344CB8AC3E}">
        <p14:creationId xmlns:p14="http://schemas.microsoft.com/office/powerpoint/2010/main" val="22485430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3b</a:t>
            </a:r>
          </a:p>
        </p:txBody>
      </p:sp>
      <p:sp>
        <p:nvSpPr>
          <p:cNvPr id="4" name="Pladsholder til slidenummer 3"/>
          <p:cNvSpPr>
            <a:spLocks noGrp="1"/>
          </p:cNvSpPr>
          <p:nvPr>
            <p:ph type="sldNum" sz="quarter" idx="5"/>
          </p:nvPr>
        </p:nvSpPr>
        <p:spPr/>
        <p:txBody>
          <a:bodyPr/>
          <a:lstStyle/>
          <a:p>
            <a:fld id="{7E3422B6-E6D9-B747-902B-F22AD49D5A8C}" type="slidenum">
              <a:rPr lang="en-US" smtClean="0"/>
              <a:t>39</a:t>
            </a:fld>
            <a:endParaRPr lang="en-US"/>
          </a:p>
        </p:txBody>
      </p:sp>
    </p:spTree>
    <p:extLst>
      <p:ext uri="{BB962C8B-B14F-4D97-AF65-F5344CB8AC3E}">
        <p14:creationId xmlns:p14="http://schemas.microsoft.com/office/powerpoint/2010/main" val="11840271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3b</a:t>
            </a:r>
          </a:p>
        </p:txBody>
      </p:sp>
      <p:sp>
        <p:nvSpPr>
          <p:cNvPr id="4" name="Pladsholder til slidenummer 3"/>
          <p:cNvSpPr>
            <a:spLocks noGrp="1"/>
          </p:cNvSpPr>
          <p:nvPr>
            <p:ph type="sldNum" sz="quarter" idx="5"/>
          </p:nvPr>
        </p:nvSpPr>
        <p:spPr/>
        <p:txBody>
          <a:bodyPr/>
          <a:lstStyle/>
          <a:p>
            <a:fld id="{7E3422B6-E6D9-B747-902B-F22AD49D5A8C}" type="slidenum">
              <a:rPr lang="en-US" smtClean="0"/>
              <a:t>40</a:t>
            </a:fld>
            <a:endParaRPr lang="en-US"/>
          </a:p>
        </p:txBody>
      </p:sp>
    </p:spTree>
    <p:extLst>
      <p:ext uri="{BB962C8B-B14F-4D97-AF65-F5344CB8AC3E}">
        <p14:creationId xmlns:p14="http://schemas.microsoft.com/office/powerpoint/2010/main" val="4079232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dirty="0"/>
              <a:t>Capacity-building in Arctic </a:t>
            </a:r>
            <a:r>
              <a:rPr lang="en-US" sz="1200" dirty="0" err="1"/>
              <a:t>Standardisation</a:t>
            </a:r>
            <a:r>
              <a:rPr lang="en-US" sz="1200" dirty="0"/>
              <a:t> Development </a:t>
            </a:r>
            <a:r>
              <a:rPr lang="da-DK" sz="1200" dirty="0" err="1"/>
              <a:t>Cultural</a:t>
            </a:r>
            <a:r>
              <a:rPr lang="da-DK" sz="1200" dirty="0"/>
              <a:t> Heritage Sites in </a:t>
            </a:r>
            <a:r>
              <a:rPr lang="da-DK" sz="1200" dirty="0" err="1"/>
              <a:t>Coastal</a:t>
            </a:r>
            <a:r>
              <a:rPr lang="da-DK" sz="1200" dirty="0"/>
              <a:t> </a:t>
            </a:r>
            <a:r>
              <a:rPr lang="da-DK" sz="1200" dirty="0" err="1"/>
              <a:t>Areas</a:t>
            </a:r>
            <a:r>
              <a:rPr lang="da-DK" sz="1200" dirty="0"/>
              <a:t>.</a:t>
            </a:r>
            <a:endParaRPr lang="en-US" dirty="0"/>
          </a:p>
        </p:txBody>
      </p:sp>
      <p:sp>
        <p:nvSpPr>
          <p:cNvPr id="4" name="Pladsholder til slidenummer 3"/>
          <p:cNvSpPr>
            <a:spLocks noGrp="1"/>
          </p:cNvSpPr>
          <p:nvPr>
            <p:ph type="sldNum" sz="quarter" idx="5"/>
          </p:nvPr>
        </p:nvSpPr>
        <p:spPr/>
        <p:txBody>
          <a:bodyPr/>
          <a:lstStyle/>
          <a:p>
            <a:fld id="{7E3422B6-E6D9-B747-902B-F22AD49D5A8C}" type="slidenum">
              <a:rPr lang="en-US" smtClean="0"/>
              <a:t>41</a:t>
            </a:fld>
            <a:endParaRPr lang="en-US"/>
          </a:p>
        </p:txBody>
      </p:sp>
    </p:spTree>
    <p:extLst>
      <p:ext uri="{BB962C8B-B14F-4D97-AF65-F5344CB8AC3E}">
        <p14:creationId xmlns:p14="http://schemas.microsoft.com/office/powerpoint/2010/main" val="13519851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6a</a:t>
            </a:r>
          </a:p>
        </p:txBody>
      </p:sp>
      <p:sp>
        <p:nvSpPr>
          <p:cNvPr id="4" name="Pladsholder til slidenummer 3"/>
          <p:cNvSpPr>
            <a:spLocks noGrp="1"/>
          </p:cNvSpPr>
          <p:nvPr>
            <p:ph type="sldNum" sz="quarter" idx="5"/>
          </p:nvPr>
        </p:nvSpPr>
        <p:spPr/>
        <p:txBody>
          <a:bodyPr/>
          <a:lstStyle/>
          <a:p>
            <a:fld id="{7E3422B6-E6D9-B747-902B-F22AD49D5A8C}" type="slidenum">
              <a:rPr lang="en-US" smtClean="0"/>
              <a:t>42</a:t>
            </a:fld>
            <a:endParaRPr lang="en-US"/>
          </a:p>
        </p:txBody>
      </p:sp>
    </p:spTree>
    <p:extLst>
      <p:ext uri="{BB962C8B-B14F-4D97-AF65-F5344CB8AC3E}">
        <p14:creationId xmlns:p14="http://schemas.microsoft.com/office/powerpoint/2010/main" val="32353074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4a</a:t>
            </a:r>
          </a:p>
        </p:txBody>
      </p:sp>
      <p:sp>
        <p:nvSpPr>
          <p:cNvPr id="4" name="Pladsholder til slidenummer 3"/>
          <p:cNvSpPr>
            <a:spLocks noGrp="1"/>
          </p:cNvSpPr>
          <p:nvPr>
            <p:ph type="sldNum" sz="quarter" idx="5"/>
          </p:nvPr>
        </p:nvSpPr>
        <p:spPr/>
        <p:txBody>
          <a:bodyPr/>
          <a:lstStyle/>
          <a:p>
            <a:fld id="{7E3422B6-E6D9-B747-902B-F22AD49D5A8C}" type="slidenum">
              <a:rPr lang="en-US" smtClean="0"/>
              <a:t>44</a:t>
            </a:fld>
            <a:endParaRPr lang="en-US"/>
          </a:p>
        </p:txBody>
      </p:sp>
    </p:spTree>
    <p:extLst>
      <p:ext uri="{BB962C8B-B14F-4D97-AF65-F5344CB8AC3E}">
        <p14:creationId xmlns:p14="http://schemas.microsoft.com/office/powerpoint/2010/main" val="9352820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4a</a:t>
            </a:r>
          </a:p>
        </p:txBody>
      </p:sp>
      <p:sp>
        <p:nvSpPr>
          <p:cNvPr id="4" name="Pladsholder til slidenummer 3"/>
          <p:cNvSpPr>
            <a:spLocks noGrp="1"/>
          </p:cNvSpPr>
          <p:nvPr>
            <p:ph type="sldNum" sz="quarter" idx="5"/>
          </p:nvPr>
        </p:nvSpPr>
        <p:spPr/>
        <p:txBody>
          <a:bodyPr/>
          <a:lstStyle/>
          <a:p>
            <a:fld id="{7E3422B6-E6D9-B747-902B-F22AD49D5A8C}" type="slidenum">
              <a:rPr lang="en-US" smtClean="0"/>
              <a:t>45</a:t>
            </a:fld>
            <a:endParaRPr lang="en-US"/>
          </a:p>
        </p:txBody>
      </p:sp>
    </p:spTree>
    <p:extLst>
      <p:ext uri="{BB962C8B-B14F-4D97-AF65-F5344CB8AC3E}">
        <p14:creationId xmlns:p14="http://schemas.microsoft.com/office/powerpoint/2010/main" val="1460061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4a</a:t>
            </a:r>
          </a:p>
        </p:txBody>
      </p:sp>
      <p:sp>
        <p:nvSpPr>
          <p:cNvPr id="4" name="Pladsholder til slidenummer 3"/>
          <p:cNvSpPr>
            <a:spLocks noGrp="1"/>
          </p:cNvSpPr>
          <p:nvPr>
            <p:ph type="sldNum" sz="quarter" idx="5"/>
          </p:nvPr>
        </p:nvSpPr>
        <p:spPr/>
        <p:txBody>
          <a:bodyPr/>
          <a:lstStyle/>
          <a:p>
            <a:fld id="{7E3422B6-E6D9-B747-902B-F22AD49D5A8C}" type="slidenum">
              <a:rPr lang="en-US" smtClean="0"/>
              <a:t>47</a:t>
            </a:fld>
            <a:endParaRPr lang="en-US"/>
          </a:p>
        </p:txBody>
      </p:sp>
    </p:spTree>
    <p:extLst>
      <p:ext uri="{BB962C8B-B14F-4D97-AF65-F5344CB8AC3E}">
        <p14:creationId xmlns:p14="http://schemas.microsoft.com/office/powerpoint/2010/main" val="12142832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6a</a:t>
            </a:r>
          </a:p>
        </p:txBody>
      </p:sp>
      <p:sp>
        <p:nvSpPr>
          <p:cNvPr id="4" name="Pladsholder til slidenummer 3"/>
          <p:cNvSpPr>
            <a:spLocks noGrp="1"/>
          </p:cNvSpPr>
          <p:nvPr>
            <p:ph type="sldNum" sz="quarter" idx="5"/>
          </p:nvPr>
        </p:nvSpPr>
        <p:spPr/>
        <p:txBody>
          <a:bodyPr/>
          <a:lstStyle/>
          <a:p>
            <a:fld id="{7E3422B6-E6D9-B747-902B-F22AD49D5A8C}" type="slidenum">
              <a:rPr lang="en-US" smtClean="0"/>
              <a:t>48</a:t>
            </a:fld>
            <a:endParaRPr lang="en-US"/>
          </a:p>
        </p:txBody>
      </p:sp>
    </p:spTree>
    <p:extLst>
      <p:ext uri="{BB962C8B-B14F-4D97-AF65-F5344CB8AC3E}">
        <p14:creationId xmlns:p14="http://schemas.microsoft.com/office/powerpoint/2010/main" val="506810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2a</a:t>
            </a:r>
          </a:p>
        </p:txBody>
      </p:sp>
      <p:sp>
        <p:nvSpPr>
          <p:cNvPr id="4" name="Pladsholder til slidenummer 3"/>
          <p:cNvSpPr>
            <a:spLocks noGrp="1"/>
          </p:cNvSpPr>
          <p:nvPr>
            <p:ph type="sldNum" sz="quarter" idx="5"/>
          </p:nvPr>
        </p:nvSpPr>
        <p:spPr/>
        <p:txBody>
          <a:bodyPr/>
          <a:lstStyle/>
          <a:p>
            <a:fld id="{7E3422B6-E6D9-B747-902B-F22AD49D5A8C}" type="slidenum">
              <a:rPr lang="en-US" smtClean="0"/>
              <a:t>5</a:t>
            </a:fld>
            <a:endParaRPr lang="en-US"/>
          </a:p>
        </p:txBody>
      </p:sp>
    </p:spTree>
    <p:extLst>
      <p:ext uri="{BB962C8B-B14F-4D97-AF65-F5344CB8AC3E}">
        <p14:creationId xmlns:p14="http://schemas.microsoft.com/office/powerpoint/2010/main" val="4000110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Pladsholder til diasbillede 1"/>
          <p:cNvSpPr>
            <a:spLocks noGrp="1" noRot="1" noChangeAspect="1" noTextEdit="1"/>
          </p:cNvSpPr>
          <p:nvPr>
            <p:ph type="sldImg"/>
          </p:nvPr>
        </p:nvSpPr>
        <p:spPr>
          <a:ln/>
        </p:spPr>
      </p:sp>
      <p:sp>
        <p:nvSpPr>
          <p:cNvPr id="53251" name="Pladsholder til not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a-DK" dirty="0"/>
              <a:t>2c</a:t>
            </a:r>
          </a:p>
        </p:txBody>
      </p:sp>
      <p:sp>
        <p:nvSpPr>
          <p:cNvPr id="53252" name="Pladsholder til diasnumm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4CF44D7-FE98-4DF8-A9AE-2D80956443D5}" type="slidenum">
              <a:rPr lang="da-DK" sz="1200" smtClean="0"/>
              <a:pPr eaLnBrk="1" hangingPunct="1"/>
              <a:t>8</a:t>
            </a:fld>
            <a:endParaRPr lang="da-DK" sz="1200"/>
          </a:p>
        </p:txBody>
      </p:sp>
    </p:spTree>
    <p:extLst>
      <p:ext uri="{BB962C8B-B14F-4D97-AF65-F5344CB8AC3E}">
        <p14:creationId xmlns:p14="http://schemas.microsoft.com/office/powerpoint/2010/main" val="565353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03DB9F4-69CA-4453-AABA-B14C0EDCF4F9}" type="slidenum">
              <a:rPr lang="da-DK" sz="1200" smtClean="0"/>
              <a:pPr eaLnBrk="1" hangingPunct="1"/>
              <a:t>9</a:t>
            </a:fld>
            <a:endParaRPr lang="da-DK"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a-DK" dirty="0"/>
              <a:t>2c</a:t>
            </a:r>
          </a:p>
        </p:txBody>
      </p:sp>
    </p:spTree>
    <p:extLst>
      <p:ext uri="{BB962C8B-B14F-4D97-AF65-F5344CB8AC3E}">
        <p14:creationId xmlns:p14="http://schemas.microsoft.com/office/powerpoint/2010/main" val="3199698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486579A-1A43-4252-9078-FBFF979C2025}" type="slidenum">
              <a:rPr lang="da-DK" sz="1200" smtClean="0"/>
              <a:pPr eaLnBrk="1" hangingPunct="1"/>
              <a:t>10</a:t>
            </a:fld>
            <a:endParaRPr lang="da-DK"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a-DK" dirty="0"/>
              <a:t>2c</a:t>
            </a:r>
          </a:p>
        </p:txBody>
      </p:sp>
    </p:spTree>
    <p:extLst>
      <p:ext uri="{BB962C8B-B14F-4D97-AF65-F5344CB8AC3E}">
        <p14:creationId xmlns:p14="http://schemas.microsoft.com/office/powerpoint/2010/main" val="2780398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2c</a:t>
            </a:r>
          </a:p>
        </p:txBody>
      </p:sp>
      <p:sp>
        <p:nvSpPr>
          <p:cNvPr id="4" name="Pladsholder til slidenummer 3"/>
          <p:cNvSpPr>
            <a:spLocks noGrp="1"/>
          </p:cNvSpPr>
          <p:nvPr>
            <p:ph type="sldNum" sz="quarter" idx="5"/>
          </p:nvPr>
        </p:nvSpPr>
        <p:spPr/>
        <p:txBody>
          <a:bodyPr/>
          <a:lstStyle/>
          <a:p>
            <a:fld id="{7E3422B6-E6D9-B747-902B-F22AD49D5A8C}" type="slidenum">
              <a:rPr lang="en-US" smtClean="0"/>
              <a:t>11</a:t>
            </a:fld>
            <a:endParaRPr lang="en-US"/>
          </a:p>
        </p:txBody>
      </p:sp>
    </p:spTree>
    <p:extLst>
      <p:ext uri="{BB962C8B-B14F-4D97-AF65-F5344CB8AC3E}">
        <p14:creationId xmlns:p14="http://schemas.microsoft.com/office/powerpoint/2010/main" val="1669153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Pladsholder til diasbillede 1"/>
          <p:cNvSpPr>
            <a:spLocks noGrp="1" noRot="1" noChangeAspect="1" noTextEdit="1"/>
          </p:cNvSpPr>
          <p:nvPr>
            <p:ph type="sldImg"/>
          </p:nvPr>
        </p:nvSpPr>
        <p:spPr>
          <a:ln/>
        </p:spPr>
      </p:sp>
      <p:sp>
        <p:nvSpPr>
          <p:cNvPr id="51203" name="Pladsholder til not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a-DK" dirty="0"/>
              <a:t>2c</a:t>
            </a:r>
          </a:p>
        </p:txBody>
      </p:sp>
      <p:sp>
        <p:nvSpPr>
          <p:cNvPr id="51204" name="Pladsholder til diasnumm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9F5D558-7841-4549-A47D-DAD68CFACAEF}" type="slidenum">
              <a:rPr lang="da-DK" sz="1200" smtClean="0"/>
              <a:pPr eaLnBrk="1" hangingPunct="1"/>
              <a:t>12</a:t>
            </a:fld>
            <a:endParaRPr lang="da-DK" sz="1200"/>
          </a:p>
        </p:txBody>
      </p:sp>
    </p:spTree>
    <p:extLst>
      <p:ext uri="{BB962C8B-B14F-4D97-AF65-F5344CB8AC3E}">
        <p14:creationId xmlns:p14="http://schemas.microsoft.com/office/powerpoint/2010/main" val="3639197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C81861-F965-C146-B43F-6165148E8EEB}"/>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endParaRPr lang="en-US"/>
          </a:p>
        </p:txBody>
      </p:sp>
      <p:sp>
        <p:nvSpPr>
          <p:cNvPr id="3" name="Undertitel 2">
            <a:extLst>
              <a:ext uri="{FF2B5EF4-FFF2-40B4-BE49-F238E27FC236}">
                <a16:creationId xmlns:a16="http://schemas.microsoft.com/office/drawing/2014/main" id="{78AD3882-59BA-8541-BB76-01CF32A91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sp>
        <p:nvSpPr>
          <p:cNvPr id="4" name="Pladsholder til dato 3">
            <a:extLst>
              <a:ext uri="{FF2B5EF4-FFF2-40B4-BE49-F238E27FC236}">
                <a16:creationId xmlns:a16="http://schemas.microsoft.com/office/drawing/2014/main" id="{FD28060A-D91E-2C42-9E97-3336F426389C}"/>
              </a:ext>
            </a:extLst>
          </p:cNvPr>
          <p:cNvSpPr>
            <a:spLocks noGrp="1"/>
          </p:cNvSpPr>
          <p:nvPr>
            <p:ph type="dt" sz="half" idx="10"/>
          </p:nvPr>
        </p:nvSpPr>
        <p:spPr/>
        <p:txBody>
          <a:bodyPr/>
          <a:lstStyle/>
          <a:p>
            <a:fld id="{11C1D570-A882-A74E-8E68-DDCDFABF7B6F}" type="datetimeFigureOut">
              <a:rPr lang="en-US" smtClean="0"/>
              <a:t>9/28/22</a:t>
            </a:fld>
            <a:endParaRPr lang="en-US"/>
          </a:p>
        </p:txBody>
      </p:sp>
      <p:sp>
        <p:nvSpPr>
          <p:cNvPr id="5" name="Pladsholder til sidefod 4">
            <a:extLst>
              <a:ext uri="{FF2B5EF4-FFF2-40B4-BE49-F238E27FC236}">
                <a16:creationId xmlns:a16="http://schemas.microsoft.com/office/drawing/2014/main" id="{7BE8BCF4-F70B-F045-B802-BF50DEC8338F}"/>
              </a:ext>
            </a:extLst>
          </p:cNvPr>
          <p:cNvSpPr>
            <a:spLocks noGrp="1"/>
          </p:cNvSpPr>
          <p:nvPr>
            <p:ph type="ftr" sz="quarter" idx="11"/>
          </p:nvPr>
        </p:nvSpPr>
        <p:spPr/>
        <p:txBody>
          <a:bodyPr/>
          <a:lstStyle/>
          <a:p>
            <a:endParaRPr lang="en-US"/>
          </a:p>
        </p:txBody>
      </p:sp>
      <p:sp>
        <p:nvSpPr>
          <p:cNvPr id="6" name="Pladsholder til slidenummer 5">
            <a:extLst>
              <a:ext uri="{FF2B5EF4-FFF2-40B4-BE49-F238E27FC236}">
                <a16:creationId xmlns:a16="http://schemas.microsoft.com/office/drawing/2014/main" id="{41034CA3-DDC3-D842-88DF-449F75CE7FD4}"/>
              </a:ext>
            </a:extLst>
          </p:cNvPr>
          <p:cNvSpPr>
            <a:spLocks noGrp="1"/>
          </p:cNvSpPr>
          <p:nvPr>
            <p:ph type="sldNum" sz="quarter" idx="12"/>
          </p:nvPr>
        </p:nvSpPr>
        <p:spPr/>
        <p:txBody>
          <a:bodyPr/>
          <a:lstStyle/>
          <a:p>
            <a:fld id="{3931AC5E-A985-A34C-8A05-0F3F9DDEED9C}" type="slidenum">
              <a:rPr lang="en-US" smtClean="0"/>
              <a:t>‹nr.›</a:t>
            </a:fld>
            <a:endParaRPr lang="en-US"/>
          </a:p>
        </p:txBody>
      </p:sp>
    </p:spTree>
    <p:extLst>
      <p:ext uri="{BB962C8B-B14F-4D97-AF65-F5344CB8AC3E}">
        <p14:creationId xmlns:p14="http://schemas.microsoft.com/office/powerpoint/2010/main" val="1641052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5B2F80-30B2-7444-B72E-7FC03E5E8E76}"/>
              </a:ext>
            </a:extLst>
          </p:cNvPr>
          <p:cNvSpPr>
            <a:spLocks noGrp="1"/>
          </p:cNvSpPr>
          <p:nvPr>
            <p:ph type="title"/>
          </p:nvPr>
        </p:nvSpPr>
        <p:spPr/>
        <p:txBody>
          <a:bodyPr/>
          <a:lstStyle/>
          <a:p>
            <a:r>
              <a:rPr lang="da-DK"/>
              <a:t>Klik for at redigere titeltypografien i masteren</a:t>
            </a:r>
            <a:endParaRPr lang="en-US"/>
          </a:p>
        </p:txBody>
      </p:sp>
      <p:sp>
        <p:nvSpPr>
          <p:cNvPr id="3" name="Pladsholder til lodret titel 2">
            <a:extLst>
              <a:ext uri="{FF2B5EF4-FFF2-40B4-BE49-F238E27FC236}">
                <a16:creationId xmlns:a16="http://schemas.microsoft.com/office/drawing/2014/main" id="{2EA14506-1FEC-E741-8C69-4EB657544288}"/>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a:extLst>
              <a:ext uri="{FF2B5EF4-FFF2-40B4-BE49-F238E27FC236}">
                <a16:creationId xmlns:a16="http://schemas.microsoft.com/office/drawing/2014/main" id="{A191A572-CEB7-A942-89C8-15268875B52E}"/>
              </a:ext>
            </a:extLst>
          </p:cNvPr>
          <p:cNvSpPr>
            <a:spLocks noGrp="1"/>
          </p:cNvSpPr>
          <p:nvPr>
            <p:ph type="dt" sz="half" idx="10"/>
          </p:nvPr>
        </p:nvSpPr>
        <p:spPr/>
        <p:txBody>
          <a:bodyPr/>
          <a:lstStyle/>
          <a:p>
            <a:fld id="{11C1D570-A882-A74E-8E68-DDCDFABF7B6F}" type="datetimeFigureOut">
              <a:rPr lang="en-US" smtClean="0"/>
              <a:t>9/28/22</a:t>
            </a:fld>
            <a:endParaRPr lang="en-US"/>
          </a:p>
        </p:txBody>
      </p:sp>
      <p:sp>
        <p:nvSpPr>
          <p:cNvPr id="5" name="Pladsholder til sidefod 4">
            <a:extLst>
              <a:ext uri="{FF2B5EF4-FFF2-40B4-BE49-F238E27FC236}">
                <a16:creationId xmlns:a16="http://schemas.microsoft.com/office/drawing/2014/main" id="{EF2D17A5-03D2-F14F-842E-4CFEB47DB838}"/>
              </a:ext>
            </a:extLst>
          </p:cNvPr>
          <p:cNvSpPr>
            <a:spLocks noGrp="1"/>
          </p:cNvSpPr>
          <p:nvPr>
            <p:ph type="ftr" sz="quarter" idx="11"/>
          </p:nvPr>
        </p:nvSpPr>
        <p:spPr/>
        <p:txBody>
          <a:bodyPr/>
          <a:lstStyle/>
          <a:p>
            <a:endParaRPr lang="en-US"/>
          </a:p>
        </p:txBody>
      </p:sp>
      <p:sp>
        <p:nvSpPr>
          <p:cNvPr id="6" name="Pladsholder til slidenummer 5">
            <a:extLst>
              <a:ext uri="{FF2B5EF4-FFF2-40B4-BE49-F238E27FC236}">
                <a16:creationId xmlns:a16="http://schemas.microsoft.com/office/drawing/2014/main" id="{51285BA9-E503-1C43-BB79-7D06104B615E}"/>
              </a:ext>
            </a:extLst>
          </p:cNvPr>
          <p:cNvSpPr>
            <a:spLocks noGrp="1"/>
          </p:cNvSpPr>
          <p:nvPr>
            <p:ph type="sldNum" sz="quarter" idx="12"/>
          </p:nvPr>
        </p:nvSpPr>
        <p:spPr/>
        <p:txBody>
          <a:bodyPr/>
          <a:lstStyle/>
          <a:p>
            <a:fld id="{3931AC5E-A985-A34C-8A05-0F3F9DDEED9C}" type="slidenum">
              <a:rPr lang="en-US" smtClean="0"/>
              <a:t>‹nr.›</a:t>
            </a:fld>
            <a:endParaRPr lang="en-US"/>
          </a:p>
        </p:txBody>
      </p:sp>
    </p:spTree>
    <p:extLst>
      <p:ext uri="{BB962C8B-B14F-4D97-AF65-F5344CB8AC3E}">
        <p14:creationId xmlns:p14="http://schemas.microsoft.com/office/powerpoint/2010/main" val="1463562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BF26B6B8-4971-D34C-9E31-074E28A21691}"/>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endParaRPr lang="en-US"/>
          </a:p>
        </p:txBody>
      </p:sp>
      <p:sp>
        <p:nvSpPr>
          <p:cNvPr id="3" name="Pladsholder til lodret titel 2">
            <a:extLst>
              <a:ext uri="{FF2B5EF4-FFF2-40B4-BE49-F238E27FC236}">
                <a16:creationId xmlns:a16="http://schemas.microsoft.com/office/drawing/2014/main" id="{00646A21-2A1E-B948-9365-75B592273DD1}"/>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a:extLst>
              <a:ext uri="{FF2B5EF4-FFF2-40B4-BE49-F238E27FC236}">
                <a16:creationId xmlns:a16="http://schemas.microsoft.com/office/drawing/2014/main" id="{F10F03F1-0A00-C045-86D7-01F551C21317}"/>
              </a:ext>
            </a:extLst>
          </p:cNvPr>
          <p:cNvSpPr>
            <a:spLocks noGrp="1"/>
          </p:cNvSpPr>
          <p:nvPr>
            <p:ph type="dt" sz="half" idx="10"/>
          </p:nvPr>
        </p:nvSpPr>
        <p:spPr/>
        <p:txBody>
          <a:bodyPr/>
          <a:lstStyle/>
          <a:p>
            <a:fld id="{11C1D570-A882-A74E-8E68-DDCDFABF7B6F}" type="datetimeFigureOut">
              <a:rPr lang="en-US" smtClean="0"/>
              <a:t>9/28/22</a:t>
            </a:fld>
            <a:endParaRPr lang="en-US"/>
          </a:p>
        </p:txBody>
      </p:sp>
      <p:sp>
        <p:nvSpPr>
          <p:cNvPr id="5" name="Pladsholder til sidefod 4">
            <a:extLst>
              <a:ext uri="{FF2B5EF4-FFF2-40B4-BE49-F238E27FC236}">
                <a16:creationId xmlns:a16="http://schemas.microsoft.com/office/drawing/2014/main" id="{B04507E8-70E1-4143-B9F1-87CA4FE6D58F}"/>
              </a:ext>
            </a:extLst>
          </p:cNvPr>
          <p:cNvSpPr>
            <a:spLocks noGrp="1"/>
          </p:cNvSpPr>
          <p:nvPr>
            <p:ph type="ftr" sz="quarter" idx="11"/>
          </p:nvPr>
        </p:nvSpPr>
        <p:spPr/>
        <p:txBody>
          <a:bodyPr/>
          <a:lstStyle/>
          <a:p>
            <a:endParaRPr lang="en-US"/>
          </a:p>
        </p:txBody>
      </p:sp>
      <p:sp>
        <p:nvSpPr>
          <p:cNvPr id="6" name="Pladsholder til slidenummer 5">
            <a:extLst>
              <a:ext uri="{FF2B5EF4-FFF2-40B4-BE49-F238E27FC236}">
                <a16:creationId xmlns:a16="http://schemas.microsoft.com/office/drawing/2014/main" id="{265D4266-C5A5-9E49-A6F2-8ACAF77D25C7}"/>
              </a:ext>
            </a:extLst>
          </p:cNvPr>
          <p:cNvSpPr>
            <a:spLocks noGrp="1"/>
          </p:cNvSpPr>
          <p:nvPr>
            <p:ph type="sldNum" sz="quarter" idx="12"/>
          </p:nvPr>
        </p:nvSpPr>
        <p:spPr/>
        <p:txBody>
          <a:bodyPr/>
          <a:lstStyle/>
          <a:p>
            <a:fld id="{3931AC5E-A985-A34C-8A05-0F3F9DDEED9C}" type="slidenum">
              <a:rPr lang="en-US" smtClean="0"/>
              <a:t>‹nr.›</a:t>
            </a:fld>
            <a:endParaRPr lang="en-US"/>
          </a:p>
        </p:txBody>
      </p:sp>
    </p:spTree>
    <p:extLst>
      <p:ext uri="{BB962C8B-B14F-4D97-AF65-F5344CB8AC3E}">
        <p14:creationId xmlns:p14="http://schemas.microsoft.com/office/powerpoint/2010/main" val="3865694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el og tabel">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p>
            <a:r>
              <a:rPr lang="da-DK"/>
              <a:t>Klik for at redigere titeltypografi i masteren</a:t>
            </a:r>
          </a:p>
        </p:txBody>
      </p:sp>
      <p:sp>
        <p:nvSpPr>
          <p:cNvPr id="3" name="Pladsholder til tabel 2"/>
          <p:cNvSpPr>
            <a:spLocks noGrp="1"/>
          </p:cNvSpPr>
          <p:nvPr>
            <p:ph type="tbl" idx="1"/>
          </p:nvPr>
        </p:nvSpPr>
        <p:spPr>
          <a:xfrm>
            <a:off x="609600" y="1600201"/>
            <a:ext cx="10972800" cy="4525963"/>
          </a:xfrm>
        </p:spPr>
        <p:txBody>
          <a:bodyPr/>
          <a:lstStyle/>
          <a:p>
            <a:pPr lvl="0"/>
            <a:endParaRPr lang="da-DK" noProof="0"/>
          </a:p>
        </p:txBody>
      </p:sp>
      <p:sp>
        <p:nvSpPr>
          <p:cNvPr id="4" name="Pladsholder til dato 3"/>
          <p:cNvSpPr>
            <a:spLocks noGrp="1"/>
          </p:cNvSpPr>
          <p:nvPr>
            <p:ph type="dt" sz="half" idx="10"/>
          </p:nvPr>
        </p:nvSpPr>
        <p:spPr>
          <a:xfrm>
            <a:off x="609600" y="6245225"/>
            <a:ext cx="2844800" cy="476250"/>
          </a:xfrm>
        </p:spPr>
        <p:txBody>
          <a:bodyPr/>
          <a:lstStyle>
            <a:lvl1pPr>
              <a:defRPr/>
            </a:lvl1pPr>
          </a:lstStyle>
          <a:p>
            <a:pPr>
              <a:defRPr/>
            </a:pPr>
            <a:endParaRPr lang="da-DK"/>
          </a:p>
        </p:txBody>
      </p:sp>
      <p:sp>
        <p:nvSpPr>
          <p:cNvPr id="5" name="Pladsholder til sidefod 4"/>
          <p:cNvSpPr>
            <a:spLocks noGrp="1"/>
          </p:cNvSpPr>
          <p:nvPr>
            <p:ph type="ftr" sz="quarter" idx="11"/>
          </p:nvPr>
        </p:nvSpPr>
        <p:spPr>
          <a:xfrm>
            <a:off x="4165600" y="6245225"/>
            <a:ext cx="3860800" cy="476250"/>
          </a:xfrm>
        </p:spPr>
        <p:txBody>
          <a:bodyPr/>
          <a:lstStyle>
            <a:lvl1pPr>
              <a:defRPr/>
            </a:lvl1pPr>
          </a:lstStyle>
          <a:p>
            <a:pPr>
              <a:defRPr/>
            </a:pPr>
            <a:endParaRPr lang="da-DK"/>
          </a:p>
        </p:txBody>
      </p:sp>
      <p:sp>
        <p:nvSpPr>
          <p:cNvPr id="6" name="Pladsholder til diasnummer 5"/>
          <p:cNvSpPr>
            <a:spLocks noGrp="1"/>
          </p:cNvSpPr>
          <p:nvPr>
            <p:ph type="sldNum" sz="quarter" idx="12"/>
          </p:nvPr>
        </p:nvSpPr>
        <p:spPr>
          <a:xfrm>
            <a:off x="8737600" y="6245225"/>
            <a:ext cx="2844800" cy="476250"/>
          </a:xfrm>
        </p:spPr>
        <p:txBody>
          <a:bodyPr/>
          <a:lstStyle>
            <a:lvl1pPr>
              <a:defRPr/>
            </a:lvl1pPr>
          </a:lstStyle>
          <a:p>
            <a:pPr>
              <a:defRPr/>
            </a:pPr>
            <a:fld id="{DB72ABE0-801C-4FB8-9538-370DD41C811C}" type="slidenum">
              <a:rPr lang="da-DK"/>
              <a:pPr>
                <a:defRPr/>
              </a:pPr>
              <a:t>‹nr.›</a:t>
            </a:fld>
            <a:endParaRPr lang="da-DK"/>
          </a:p>
        </p:txBody>
      </p:sp>
    </p:spTree>
    <p:extLst>
      <p:ext uri="{BB962C8B-B14F-4D97-AF65-F5344CB8AC3E}">
        <p14:creationId xmlns:p14="http://schemas.microsoft.com/office/powerpoint/2010/main" val="1141018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0000" y="368300"/>
            <a:ext cx="11232000" cy="853017"/>
          </a:xfrm>
        </p:spPr>
        <p:txBody>
          <a:bodyPr/>
          <a:lstStyle>
            <a:lvl1pPr>
              <a:defRPr b="0" i="0">
                <a:latin typeface="Bebas Neue" charset="0"/>
                <a:ea typeface="Bebas Neue" charset="0"/>
                <a:cs typeface="Bebas Neue" charset="0"/>
              </a:defRPr>
            </a:lvl1pPr>
          </a:lstStyle>
          <a:p>
            <a:r>
              <a:rPr lang="en-US"/>
              <a:t>click to edit master title style</a:t>
            </a:r>
          </a:p>
        </p:txBody>
      </p:sp>
      <p:sp>
        <p:nvSpPr>
          <p:cNvPr id="19" name="Text Placeholder 2"/>
          <p:cNvSpPr>
            <a:spLocks noGrp="1"/>
          </p:cNvSpPr>
          <p:nvPr>
            <p:ph type="body" idx="28" hasCustomPrompt="1"/>
          </p:nvPr>
        </p:nvSpPr>
        <p:spPr>
          <a:xfrm>
            <a:off x="480000" y="1221319"/>
            <a:ext cx="11232000" cy="336549"/>
          </a:xfrm>
        </p:spPr>
        <p:txBody>
          <a:bodyPr anchor="t"/>
          <a:lstStyle>
            <a:lvl1pPr marL="0" indent="0">
              <a:lnSpc>
                <a:spcPct val="85000"/>
              </a:lnSpc>
              <a:spcBef>
                <a:spcPts val="0"/>
              </a:spcBef>
              <a:spcAft>
                <a:spcPts val="0"/>
              </a:spcAft>
              <a:buNone/>
              <a:defRPr sz="2267" b="1">
                <a:solidFill>
                  <a:schemeClr val="accent1"/>
                </a:solidFill>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Footer Placeholder 5"/>
          <p:cNvSpPr>
            <a:spLocks noGrp="1"/>
          </p:cNvSpPr>
          <p:nvPr>
            <p:ph type="ftr" sz="quarter" idx="3"/>
          </p:nvPr>
        </p:nvSpPr>
        <p:spPr>
          <a:xfrm>
            <a:off x="3839634" y="6489702"/>
            <a:ext cx="4512733" cy="231775"/>
          </a:xfrm>
          <a:prstGeom prst="rect">
            <a:avLst/>
          </a:prstGeom>
        </p:spPr>
        <p:txBody>
          <a:bodyPr vert="horz" lIns="0" tIns="0" rIns="0" bIns="0" rtlCol="0" anchor="ctr"/>
          <a:lstStyle>
            <a:lvl1pPr algn="ctr">
              <a:defRPr sz="1067">
                <a:solidFill>
                  <a:schemeClr val="tx2">
                    <a:lumMod val="60000"/>
                    <a:lumOff val="40000"/>
                  </a:schemeClr>
                </a:solidFill>
              </a:defRPr>
            </a:lvl1pPr>
          </a:lstStyle>
          <a:p>
            <a:endParaRPr lang="en-GB"/>
          </a:p>
        </p:txBody>
      </p:sp>
      <p:sp>
        <p:nvSpPr>
          <p:cNvPr id="7" name="Slide Number Placeholder 30"/>
          <p:cNvSpPr>
            <a:spLocks noGrp="1"/>
          </p:cNvSpPr>
          <p:nvPr>
            <p:ph type="sldNum" sz="quarter" idx="4"/>
          </p:nvPr>
        </p:nvSpPr>
        <p:spPr>
          <a:xfrm>
            <a:off x="469526" y="6489700"/>
            <a:ext cx="549604" cy="239323"/>
          </a:xfrm>
          <a:prstGeom prst="rect">
            <a:avLst/>
          </a:prstGeom>
        </p:spPr>
        <p:txBody>
          <a:bodyPr vert="horz" lIns="0" tIns="0" rIns="0" bIns="0" rtlCol="0" anchor="ctr"/>
          <a:lstStyle>
            <a:lvl1pPr algn="l">
              <a:defRPr sz="1067">
                <a:solidFill>
                  <a:schemeClr val="tx2">
                    <a:lumMod val="60000"/>
                    <a:lumOff val="40000"/>
                  </a:schemeClr>
                </a:solidFill>
              </a:defRPr>
            </a:lvl1pPr>
          </a:lstStyle>
          <a:p>
            <a:fld id="{F4669F32-90E1-ED4F-B6D9-07697D6A4E9E}" type="slidenum">
              <a:rPr lang="en-GB" smtClean="0"/>
              <a:pPr/>
              <a:t>‹nr.›</a:t>
            </a:fld>
            <a:endParaRPr lang="en-GB"/>
          </a:p>
        </p:txBody>
      </p:sp>
      <p:sp>
        <p:nvSpPr>
          <p:cNvPr id="10" name="Content Placeholder 37"/>
          <p:cNvSpPr>
            <a:spLocks noGrp="1"/>
          </p:cNvSpPr>
          <p:nvPr>
            <p:ph sz="quarter" idx="15"/>
          </p:nvPr>
        </p:nvSpPr>
        <p:spPr>
          <a:xfrm>
            <a:off x="480000" y="1881188"/>
            <a:ext cx="11232000" cy="40323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3059449"/>
      </p:ext>
    </p:extLst>
  </p:cSld>
  <p:clrMapOvr>
    <a:masterClrMapping/>
  </p:clrMapOvr>
  <p:transition spd="slow">
    <p:wipe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EA82E2-8B17-6242-9EA0-B9393E484B49}"/>
              </a:ext>
            </a:extLst>
          </p:cNvPr>
          <p:cNvSpPr>
            <a:spLocks noGrp="1"/>
          </p:cNvSpPr>
          <p:nvPr>
            <p:ph type="title"/>
          </p:nvPr>
        </p:nvSpPr>
        <p:spPr/>
        <p:txBody>
          <a:bodyPr/>
          <a:lstStyle/>
          <a:p>
            <a:r>
              <a:rPr lang="da-DK"/>
              <a:t>Klik for at redigere titeltypografien i masteren</a:t>
            </a:r>
            <a:endParaRPr lang="en-US"/>
          </a:p>
        </p:txBody>
      </p:sp>
      <p:sp>
        <p:nvSpPr>
          <p:cNvPr id="3" name="Pladsholder til indhold 2">
            <a:extLst>
              <a:ext uri="{FF2B5EF4-FFF2-40B4-BE49-F238E27FC236}">
                <a16:creationId xmlns:a16="http://schemas.microsoft.com/office/drawing/2014/main" id="{EC857034-90C2-5440-8879-54B91DFAAF2A}"/>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a:extLst>
              <a:ext uri="{FF2B5EF4-FFF2-40B4-BE49-F238E27FC236}">
                <a16:creationId xmlns:a16="http://schemas.microsoft.com/office/drawing/2014/main" id="{1A44DAB8-5161-7F4D-ADC5-81087C743AE1}"/>
              </a:ext>
            </a:extLst>
          </p:cNvPr>
          <p:cNvSpPr>
            <a:spLocks noGrp="1"/>
          </p:cNvSpPr>
          <p:nvPr>
            <p:ph type="dt" sz="half" idx="10"/>
          </p:nvPr>
        </p:nvSpPr>
        <p:spPr/>
        <p:txBody>
          <a:bodyPr/>
          <a:lstStyle/>
          <a:p>
            <a:fld id="{11C1D570-A882-A74E-8E68-DDCDFABF7B6F}" type="datetimeFigureOut">
              <a:rPr lang="en-US" smtClean="0"/>
              <a:t>9/28/22</a:t>
            </a:fld>
            <a:endParaRPr lang="en-US"/>
          </a:p>
        </p:txBody>
      </p:sp>
      <p:sp>
        <p:nvSpPr>
          <p:cNvPr id="5" name="Pladsholder til sidefod 4">
            <a:extLst>
              <a:ext uri="{FF2B5EF4-FFF2-40B4-BE49-F238E27FC236}">
                <a16:creationId xmlns:a16="http://schemas.microsoft.com/office/drawing/2014/main" id="{77F6AB01-EFA9-D143-88D6-D60E61A2382D}"/>
              </a:ext>
            </a:extLst>
          </p:cNvPr>
          <p:cNvSpPr>
            <a:spLocks noGrp="1"/>
          </p:cNvSpPr>
          <p:nvPr>
            <p:ph type="ftr" sz="quarter" idx="11"/>
          </p:nvPr>
        </p:nvSpPr>
        <p:spPr/>
        <p:txBody>
          <a:bodyPr/>
          <a:lstStyle/>
          <a:p>
            <a:endParaRPr lang="en-US"/>
          </a:p>
        </p:txBody>
      </p:sp>
      <p:sp>
        <p:nvSpPr>
          <p:cNvPr id="6" name="Pladsholder til slidenummer 5">
            <a:extLst>
              <a:ext uri="{FF2B5EF4-FFF2-40B4-BE49-F238E27FC236}">
                <a16:creationId xmlns:a16="http://schemas.microsoft.com/office/drawing/2014/main" id="{0F722839-1208-A245-8DE6-9EC76EB8F835}"/>
              </a:ext>
            </a:extLst>
          </p:cNvPr>
          <p:cNvSpPr>
            <a:spLocks noGrp="1"/>
          </p:cNvSpPr>
          <p:nvPr>
            <p:ph type="sldNum" sz="quarter" idx="12"/>
          </p:nvPr>
        </p:nvSpPr>
        <p:spPr/>
        <p:txBody>
          <a:bodyPr/>
          <a:lstStyle/>
          <a:p>
            <a:fld id="{3931AC5E-A985-A34C-8A05-0F3F9DDEED9C}" type="slidenum">
              <a:rPr lang="en-US" smtClean="0"/>
              <a:t>‹nr.›</a:t>
            </a:fld>
            <a:endParaRPr lang="en-US"/>
          </a:p>
        </p:txBody>
      </p:sp>
    </p:spTree>
    <p:extLst>
      <p:ext uri="{BB962C8B-B14F-4D97-AF65-F5344CB8AC3E}">
        <p14:creationId xmlns:p14="http://schemas.microsoft.com/office/powerpoint/2010/main" val="3324373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6FFED8-29D5-7E4A-BD8B-1C7C25EFC72F}"/>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endParaRPr lang="en-US"/>
          </a:p>
        </p:txBody>
      </p:sp>
      <p:sp>
        <p:nvSpPr>
          <p:cNvPr id="3" name="Pladsholder til tekst 2">
            <a:extLst>
              <a:ext uri="{FF2B5EF4-FFF2-40B4-BE49-F238E27FC236}">
                <a16:creationId xmlns:a16="http://schemas.microsoft.com/office/drawing/2014/main" id="{E4158C99-01E7-F045-849E-F9CCEBB60F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1FF238CA-5154-5746-91F9-5E71A9A091B1}"/>
              </a:ext>
            </a:extLst>
          </p:cNvPr>
          <p:cNvSpPr>
            <a:spLocks noGrp="1"/>
          </p:cNvSpPr>
          <p:nvPr>
            <p:ph type="dt" sz="half" idx="10"/>
          </p:nvPr>
        </p:nvSpPr>
        <p:spPr/>
        <p:txBody>
          <a:bodyPr/>
          <a:lstStyle/>
          <a:p>
            <a:fld id="{11C1D570-A882-A74E-8E68-DDCDFABF7B6F}" type="datetimeFigureOut">
              <a:rPr lang="en-US" smtClean="0"/>
              <a:t>9/28/22</a:t>
            </a:fld>
            <a:endParaRPr lang="en-US"/>
          </a:p>
        </p:txBody>
      </p:sp>
      <p:sp>
        <p:nvSpPr>
          <p:cNvPr id="5" name="Pladsholder til sidefod 4">
            <a:extLst>
              <a:ext uri="{FF2B5EF4-FFF2-40B4-BE49-F238E27FC236}">
                <a16:creationId xmlns:a16="http://schemas.microsoft.com/office/drawing/2014/main" id="{20445F4E-F246-644C-B406-18BA563548FB}"/>
              </a:ext>
            </a:extLst>
          </p:cNvPr>
          <p:cNvSpPr>
            <a:spLocks noGrp="1"/>
          </p:cNvSpPr>
          <p:nvPr>
            <p:ph type="ftr" sz="quarter" idx="11"/>
          </p:nvPr>
        </p:nvSpPr>
        <p:spPr/>
        <p:txBody>
          <a:bodyPr/>
          <a:lstStyle/>
          <a:p>
            <a:endParaRPr lang="en-US"/>
          </a:p>
        </p:txBody>
      </p:sp>
      <p:sp>
        <p:nvSpPr>
          <p:cNvPr id="6" name="Pladsholder til slidenummer 5">
            <a:extLst>
              <a:ext uri="{FF2B5EF4-FFF2-40B4-BE49-F238E27FC236}">
                <a16:creationId xmlns:a16="http://schemas.microsoft.com/office/drawing/2014/main" id="{0B0B3DD3-DFB6-B84D-BF1E-C02049F877EA}"/>
              </a:ext>
            </a:extLst>
          </p:cNvPr>
          <p:cNvSpPr>
            <a:spLocks noGrp="1"/>
          </p:cNvSpPr>
          <p:nvPr>
            <p:ph type="sldNum" sz="quarter" idx="12"/>
          </p:nvPr>
        </p:nvSpPr>
        <p:spPr/>
        <p:txBody>
          <a:bodyPr/>
          <a:lstStyle/>
          <a:p>
            <a:fld id="{3931AC5E-A985-A34C-8A05-0F3F9DDEED9C}" type="slidenum">
              <a:rPr lang="en-US" smtClean="0"/>
              <a:t>‹nr.›</a:t>
            </a:fld>
            <a:endParaRPr lang="en-US"/>
          </a:p>
        </p:txBody>
      </p:sp>
    </p:spTree>
    <p:extLst>
      <p:ext uri="{BB962C8B-B14F-4D97-AF65-F5344CB8AC3E}">
        <p14:creationId xmlns:p14="http://schemas.microsoft.com/office/powerpoint/2010/main" val="1987921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E06DB8-C281-F049-9176-A73FC6F039CD}"/>
              </a:ext>
            </a:extLst>
          </p:cNvPr>
          <p:cNvSpPr>
            <a:spLocks noGrp="1"/>
          </p:cNvSpPr>
          <p:nvPr>
            <p:ph type="title"/>
          </p:nvPr>
        </p:nvSpPr>
        <p:spPr/>
        <p:txBody>
          <a:bodyPr/>
          <a:lstStyle/>
          <a:p>
            <a:r>
              <a:rPr lang="da-DK"/>
              <a:t>Klik for at redigere titeltypografien i masteren</a:t>
            </a:r>
            <a:endParaRPr lang="en-US"/>
          </a:p>
        </p:txBody>
      </p:sp>
      <p:sp>
        <p:nvSpPr>
          <p:cNvPr id="3" name="Pladsholder til indhold 2">
            <a:extLst>
              <a:ext uri="{FF2B5EF4-FFF2-40B4-BE49-F238E27FC236}">
                <a16:creationId xmlns:a16="http://schemas.microsoft.com/office/drawing/2014/main" id="{C2DCBAD8-C37A-DF48-A1A8-E150754899EA}"/>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indhold 3">
            <a:extLst>
              <a:ext uri="{FF2B5EF4-FFF2-40B4-BE49-F238E27FC236}">
                <a16:creationId xmlns:a16="http://schemas.microsoft.com/office/drawing/2014/main" id="{3756E714-4D42-0646-B5D4-1A4F43B6CD7E}"/>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dato 4">
            <a:extLst>
              <a:ext uri="{FF2B5EF4-FFF2-40B4-BE49-F238E27FC236}">
                <a16:creationId xmlns:a16="http://schemas.microsoft.com/office/drawing/2014/main" id="{69ECBB2D-7919-8C43-ADDB-7EA182CBD9BE}"/>
              </a:ext>
            </a:extLst>
          </p:cNvPr>
          <p:cNvSpPr>
            <a:spLocks noGrp="1"/>
          </p:cNvSpPr>
          <p:nvPr>
            <p:ph type="dt" sz="half" idx="10"/>
          </p:nvPr>
        </p:nvSpPr>
        <p:spPr/>
        <p:txBody>
          <a:bodyPr/>
          <a:lstStyle/>
          <a:p>
            <a:fld id="{11C1D570-A882-A74E-8E68-DDCDFABF7B6F}" type="datetimeFigureOut">
              <a:rPr lang="en-US" smtClean="0"/>
              <a:t>9/28/22</a:t>
            </a:fld>
            <a:endParaRPr lang="en-US"/>
          </a:p>
        </p:txBody>
      </p:sp>
      <p:sp>
        <p:nvSpPr>
          <p:cNvPr id="6" name="Pladsholder til sidefod 5">
            <a:extLst>
              <a:ext uri="{FF2B5EF4-FFF2-40B4-BE49-F238E27FC236}">
                <a16:creationId xmlns:a16="http://schemas.microsoft.com/office/drawing/2014/main" id="{B5947399-51E4-3D4C-BD68-82A589273316}"/>
              </a:ext>
            </a:extLst>
          </p:cNvPr>
          <p:cNvSpPr>
            <a:spLocks noGrp="1"/>
          </p:cNvSpPr>
          <p:nvPr>
            <p:ph type="ftr" sz="quarter" idx="11"/>
          </p:nvPr>
        </p:nvSpPr>
        <p:spPr/>
        <p:txBody>
          <a:bodyPr/>
          <a:lstStyle/>
          <a:p>
            <a:endParaRPr lang="en-US"/>
          </a:p>
        </p:txBody>
      </p:sp>
      <p:sp>
        <p:nvSpPr>
          <p:cNvPr id="7" name="Pladsholder til slidenummer 6">
            <a:extLst>
              <a:ext uri="{FF2B5EF4-FFF2-40B4-BE49-F238E27FC236}">
                <a16:creationId xmlns:a16="http://schemas.microsoft.com/office/drawing/2014/main" id="{669B603E-FDFF-9E4C-AC00-D2488757A2BF}"/>
              </a:ext>
            </a:extLst>
          </p:cNvPr>
          <p:cNvSpPr>
            <a:spLocks noGrp="1"/>
          </p:cNvSpPr>
          <p:nvPr>
            <p:ph type="sldNum" sz="quarter" idx="12"/>
          </p:nvPr>
        </p:nvSpPr>
        <p:spPr/>
        <p:txBody>
          <a:bodyPr/>
          <a:lstStyle/>
          <a:p>
            <a:fld id="{3931AC5E-A985-A34C-8A05-0F3F9DDEED9C}" type="slidenum">
              <a:rPr lang="en-US" smtClean="0"/>
              <a:t>‹nr.›</a:t>
            </a:fld>
            <a:endParaRPr lang="en-US"/>
          </a:p>
        </p:txBody>
      </p:sp>
    </p:spTree>
    <p:extLst>
      <p:ext uri="{BB962C8B-B14F-4D97-AF65-F5344CB8AC3E}">
        <p14:creationId xmlns:p14="http://schemas.microsoft.com/office/powerpoint/2010/main" val="2155425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8C32E1-CB24-824E-B395-0C4A29DB7175}"/>
              </a:ext>
            </a:extLst>
          </p:cNvPr>
          <p:cNvSpPr>
            <a:spLocks noGrp="1"/>
          </p:cNvSpPr>
          <p:nvPr>
            <p:ph type="title"/>
          </p:nvPr>
        </p:nvSpPr>
        <p:spPr>
          <a:xfrm>
            <a:off x="839788" y="365125"/>
            <a:ext cx="10515600" cy="1325563"/>
          </a:xfrm>
        </p:spPr>
        <p:txBody>
          <a:bodyPr/>
          <a:lstStyle/>
          <a:p>
            <a:r>
              <a:rPr lang="da-DK"/>
              <a:t>Klik for at redigere titeltypografien i masteren</a:t>
            </a:r>
            <a:endParaRPr lang="en-US"/>
          </a:p>
        </p:txBody>
      </p:sp>
      <p:sp>
        <p:nvSpPr>
          <p:cNvPr id="3" name="Pladsholder til tekst 2">
            <a:extLst>
              <a:ext uri="{FF2B5EF4-FFF2-40B4-BE49-F238E27FC236}">
                <a16:creationId xmlns:a16="http://schemas.microsoft.com/office/drawing/2014/main" id="{EB392B3C-4CDF-A34A-89EE-EA342B65C7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733FABE0-C150-634F-B9FD-E882B1D50CE4}"/>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tekst 4">
            <a:extLst>
              <a:ext uri="{FF2B5EF4-FFF2-40B4-BE49-F238E27FC236}">
                <a16:creationId xmlns:a16="http://schemas.microsoft.com/office/drawing/2014/main" id="{AC0E71FA-DCCF-1945-BC20-B0048A8650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5391F5B1-C572-E44D-B73E-B34C8F76BC15}"/>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Pladsholder til dato 6">
            <a:extLst>
              <a:ext uri="{FF2B5EF4-FFF2-40B4-BE49-F238E27FC236}">
                <a16:creationId xmlns:a16="http://schemas.microsoft.com/office/drawing/2014/main" id="{E65E7BEA-A680-2E40-8AFC-C2C7B65C01C2}"/>
              </a:ext>
            </a:extLst>
          </p:cNvPr>
          <p:cNvSpPr>
            <a:spLocks noGrp="1"/>
          </p:cNvSpPr>
          <p:nvPr>
            <p:ph type="dt" sz="half" idx="10"/>
          </p:nvPr>
        </p:nvSpPr>
        <p:spPr/>
        <p:txBody>
          <a:bodyPr/>
          <a:lstStyle/>
          <a:p>
            <a:fld id="{11C1D570-A882-A74E-8E68-DDCDFABF7B6F}" type="datetimeFigureOut">
              <a:rPr lang="en-US" smtClean="0"/>
              <a:t>9/28/22</a:t>
            </a:fld>
            <a:endParaRPr lang="en-US"/>
          </a:p>
        </p:txBody>
      </p:sp>
      <p:sp>
        <p:nvSpPr>
          <p:cNvPr id="8" name="Pladsholder til sidefod 7">
            <a:extLst>
              <a:ext uri="{FF2B5EF4-FFF2-40B4-BE49-F238E27FC236}">
                <a16:creationId xmlns:a16="http://schemas.microsoft.com/office/drawing/2014/main" id="{8431FD16-B38A-A142-9EF8-1A856F8CC106}"/>
              </a:ext>
            </a:extLst>
          </p:cNvPr>
          <p:cNvSpPr>
            <a:spLocks noGrp="1"/>
          </p:cNvSpPr>
          <p:nvPr>
            <p:ph type="ftr" sz="quarter" idx="11"/>
          </p:nvPr>
        </p:nvSpPr>
        <p:spPr/>
        <p:txBody>
          <a:bodyPr/>
          <a:lstStyle/>
          <a:p>
            <a:endParaRPr lang="en-US"/>
          </a:p>
        </p:txBody>
      </p:sp>
      <p:sp>
        <p:nvSpPr>
          <p:cNvPr id="9" name="Pladsholder til slidenummer 8">
            <a:extLst>
              <a:ext uri="{FF2B5EF4-FFF2-40B4-BE49-F238E27FC236}">
                <a16:creationId xmlns:a16="http://schemas.microsoft.com/office/drawing/2014/main" id="{1DFA13FC-C5AA-394A-AAB2-D4B0F355C793}"/>
              </a:ext>
            </a:extLst>
          </p:cNvPr>
          <p:cNvSpPr>
            <a:spLocks noGrp="1"/>
          </p:cNvSpPr>
          <p:nvPr>
            <p:ph type="sldNum" sz="quarter" idx="12"/>
          </p:nvPr>
        </p:nvSpPr>
        <p:spPr/>
        <p:txBody>
          <a:bodyPr/>
          <a:lstStyle/>
          <a:p>
            <a:fld id="{3931AC5E-A985-A34C-8A05-0F3F9DDEED9C}" type="slidenum">
              <a:rPr lang="en-US" smtClean="0"/>
              <a:t>‹nr.›</a:t>
            </a:fld>
            <a:endParaRPr lang="en-US"/>
          </a:p>
        </p:txBody>
      </p:sp>
    </p:spTree>
    <p:extLst>
      <p:ext uri="{BB962C8B-B14F-4D97-AF65-F5344CB8AC3E}">
        <p14:creationId xmlns:p14="http://schemas.microsoft.com/office/powerpoint/2010/main" val="3495106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A99D2F-F8E5-D349-97D0-4140A1E83163}"/>
              </a:ext>
            </a:extLst>
          </p:cNvPr>
          <p:cNvSpPr>
            <a:spLocks noGrp="1"/>
          </p:cNvSpPr>
          <p:nvPr>
            <p:ph type="title"/>
          </p:nvPr>
        </p:nvSpPr>
        <p:spPr/>
        <p:txBody>
          <a:bodyPr/>
          <a:lstStyle/>
          <a:p>
            <a:r>
              <a:rPr lang="da-DK"/>
              <a:t>Klik for at redigere titeltypografien i masteren</a:t>
            </a:r>
            <a:endParaRPr lang="en-US"/>
          </a:p>
        </p:txBody>
      </p:sp>
      <p:sp>
        <p:nvSpPr>
          <p:cNvPr id="3" name="Pladsholder til dato 2">
            <a:extLst>
              <a:ext uri="{FF2B5EF4-FFF2-40B4-BE49-F238E27FC236}">
                <a16:creationId xmlns:a16="http://schemas.microsoft.com/office/drawing/2014/main" id="{A107F77B-5F6F-4D41-9AD3-9C83B98D873D}"/>
              </a:ext>
            </a:extLst>
          </p:cNvPr>
          <p:cNvSpPr>
            <a:spLocks noGrp="1"/>
          </p:cNvSpPr>
          <p:nvPr>
            <p:ph type="dt" sz="half" idx="10"/>
          </p:nvPr>
        </p:nvSpPr>
        <p:spPr/>
        <p:txBody>
          <a:bodyPr/>
          <a:lstStyle/>
          <a:p>
            <a:fld id="{11C1D570-A882-A74E-8E68-DDCDFABF7B6F}" type="datetimeFigureOut">
              <a:rPr lang="en-US" smtClean="0"/>
              <a:t>9/28/22</a:t>
            </a:fld>
            <a:endParaRPr lang="en-US"/>
          </a:p>
        </p:txBody>
      </p:sp>
      <p:sp>
        <p:nvSpPr>
          <p:cNvPr id="4" name="Pladsholder til sidefod 3">
            <a:extLst>
              <a:ext uri="{FF2B5EF4-FFF2-40B4-BE49-F238E27FC236}">
                <a16:creationId xmlns:a16="http://schemas.microsoft.com/office/drawing/2014/main" id="{115EDA86-93A8-E54E-9428-B44815E0557D}"/>
              </a:ext>
            </a:extLst>
          </p:cNvPr>
          <p:cNvSpPr>
            <a:spLocks noGrp="1"/>
          </p:cNvSpPr>
          <p:nvPr>
            <p:ph type="ftr" sz="quarter" idx="11"/>
          </p:nvPr>
        </p:nvSpPr>
        <p:spPr/>
        <p:txBody>
          <a:bodyPr/>
          <a:lstStyle/>
          <a:p>
            <a:endParaRPr lang="en-US"/>
          </a:p>
        </p:txBody>
      </p:sp>
      <p:sp>
        <p:nvSpPr>
          <p:cNvPr id="5" name="Pladsholder til slidenummer 4">
            <a:extLst>
              <a:ext uri="{FF2B5EF4-FFF2-40B4-BE49-F238E27FC236}">
                <a16:creationId xmlns:a16="http://schemas.microsoft.com/office/drawing/2014/main" id="{8376650C-C679-5448-BB5D-C3D6556371ED}"/>
              </a:ext>
            </a:extLst>
          </p:cNvPr>
          <p:cNvSpPr>
            <a:spLocks noGrp="1"/>
          </p:cNvSpPr>
          <p:nvPr>
            <p:ph type="sldNum" sz="quarter" idx="12"/>
          </p:nvPr>
        </p:nvSpPr>
        <p:spPr/>
        <p:txBody>
          <a:bodyPr/>
          <a:lstStyle/>
          <a:p>
            <a:fld id="{3931AC5E-A985-A34C-8A05-0F3F9DDEED9C}" type="slidenum">
              <a:rPr lang="en-US" smtClean="0"/>
              <a:t>‹nr.›</a:t>
            </a:fld>
            <a:endParaRPr lang="en-US"/>
          </a:p>
        </p:txBody>
      </p:sp>
    </p:spTree>
    <p:extLst>
      <p:ext uri="{BB962C8B-B14F-4D97-AF65-F5344CB8AC3E}">
        <p14:creationId xmlns:p14="http://schemas.microsoft.com/office/powerpoint/2010/main" val="3207577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DFECF46-BE90-7B4B-98E3-31DF996F5956}"/>
              </a:ext>
            </a:extLst>
          </p:cNvPr>
          <p:cNvSpPr>
            <a:spLocks noGrp="1"/>
          </p:cNvSpPr>
          <p:nvPr>
            <p:ph type="dt" sz="half" idx="10"/>
          </p:nvPr>
        </p:nvSpPr>
        <p:spPr/>
        <p:txBody>
          <a:bodyPr/>
          <a:lstStyle/>
          <a:p>
            <a:fld id="{11C1D570-A882-A74E-8E68-DDCDFABF7B6F}" type="datetimeFigureOut">
              <a:rPr lang="en-US" smtClean="0"/>
              <a:t>9/28/22</a:t>
            </a:fld>
            <a:endParaRPr lang="en-US"/>
          </a:p>
        </p:txBody>
      </p:sp>
      <p:sp>
        <p:nvSpPr>
          <p:cNvPr id="3" name="Pladsholder til sidefod 2">
            <a:extLst>
              <a:ext uri="{FF2B5EF4-FFF2-40B4-BE49-F238E27FC236}">
                <a16:creationId xmlns:a16="http://schemas.microsoft.com/office/drawing/2014/main" id="{2FCFF6D4-6071-5445-8C7C-A0A8499B9B58}"/>
              </a:ext>
            </a:extLst>
          </p:cNvPr>
          <p:cNvSpPr>
            <a:spLocks noGrp="1"/>
          </p:cNvSpPr>
          <p:nvPr>
            <p:ph type="ftr" sz="quarter" idx="11"/>
          </p:nvPr>
        </p:nvSpPr>
        <p:spPr/>
        <p:txBody>
          <a:bodyPr/>
          <a:lstStyle/>
          <a:p>
            <a:endParaRPr lang="en-US"/>
          </a:p>
        </p:txBody>
      </p:sp>
      <p:sp>
        <p:nvSpPr>
          <p:cNvPr id="4" name="Pladsholder til slidenummer 3">
            <a:extLst>
              <a:ext uri="{FF2B5EF4-FFF2-40B4-BE49-F238E27FC236}">
                <a16:creationId xmlns:a16="http://schemas.microsoft.com/office/drawing/2014/main" id="{733E878B-73E9-3D44-9BC5-2970B79B7B05}"/>
              </a:ext>
            </a:extLst>
          </p:cNvPr>
          <p:cNvSpPr>
            <a:spLocks noGrp="1"/>
          </p:cNvSpPr>
          <p:nvPr>
            <p:ph type="sldNum" sz="quarter" idx="12"/>
          </p:nvPr>
        </p:nvSpPr>
        <p:spPr/>
        <p:txBody>
          <a:bodyPr/>
          <a:lstStyle/>
          <a:p>
            <a:fld id="{3931AC5E-A985-A34C-8A05-0F3F9DDEED9C}" type="slidenum">
              <a:rPr lang="en-US" smtClean="0"/>
              <a:t>‹nr.›</a:t>
            </a:fld>
            <a:endParaRPr lang="en-US"/>
          </a:p>
        </p:txBody>
      </p:sp>
    </p:spTree>
    <p:extLst>
      <p:ext uri="{BB962C8B-B14F-4D97-AF65-F5344CB8AC3E}">
        <p14:creationId xmlns:p14="http://schemas.microsoft.com/office/powerpoint/2010/main" val="4232838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B29E1E-8672-EB4A-A1F5-494740B32A71}"/>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a:p>
        </p:txBody>
      </p:sp>
      <p:sp>
        <p:nvSpPr>
          <p:cNvPr id="3" name="Pladsholder til indhold 2">
            <a:extLst>
              <a:ext uri="{FF2B5EF4-FFF2-40B4-BE49-F238E27FC236}">
                <a16:creationId xmlns:a16="http://schemas.microsoft.com/office/drawing/2014/main" id="{90568180-41B5-9D4F-94CA-A2FEE19A2A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tekst 3">
            <a:extLst>
              <a:ext uri="{FF2B5EF4-FFF2-40B4-BE49-F238E27FC236}">
                <a16:creationId xmlns:a16="http://schemas.microsoft.com/office/drawing/2014/main" id="{553F14E4-D56A-E14A-8E7E-3BF9B5790C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97A2B457-5BAB-4A42-A59B-08B2E858A41A}"/>
              </a:ext>
            </a:extLst>
          </p:cNvPr>
          <p:cNvSpPr>
            <a:spLocks noGrp="1"/>
          </p:cNvSpPr>
          <p:nvPr>
            <p:ph type="dt" sz="half" idx="10"/>
          </p:nvPr>
        </p:nvSpPr>
        <p:spPr/>
        <p:txBody>
          <a:bodyPr/>
          <a:lstStyle/>
          <a:p>
            <a:fld id="{11C1D570-A882-A74E-8E68-DDCDFABF7B6F}" type="datetimeFigureOut">
              <a:rPr lang="en-US" smtClean="0"/>
              <a:t>9/28/22</a:t>
            </a:fld>
            <a:endParaRPr lang="en-US"/>
          </a:p>
        </p:txBody>
      </p:sp>
      <p:sp>
        <p:nvSpPr>
          <p:cNvPr id="6" name="Pladsholder til sidefod 5">
            <a:extLst>
              <a:ext uri="{FF2B5EF4-FFF2-40B4-BE49-F238E27FC236}">
                <a16:creationId xmlns:a16="http://schemas.microsoft.com/office/drawing/2014/main" id="{DD0B3A0B-4EFF-D441-B0A7-BF906A06429B}"/>
              </a:ext>
            </a:extLst>
          </p:cNvPr>
          <p:cNvSpPr>
            <a:spLocks noGrp="1"/>
          </p:cNvSpPr>
          <p:nvPr>
            <p:ph type="ftr" sz="quarter" idx="11"/>
          </p:nvPr>
        </p:nvSpPr>
        <p:spPr/>
        <p:txBody>
          <a:bodyPr/>
          <a:lstStyle/>
          <a:p>
            <a:endParaRPr lang="en-US"/>
          </a:p>
        </p:txBody>
      </p:sp>
      <p:sp>
        <p:nvSpPr>
          <p:cNvPr id="7" name="Pladsholder til slidenummer 6">
            <a:extLst>
              <a:ext uri="{FF2B5EF4-FFF2-40B4-BE49-F238E27FC236}">
                <a16:creationId xmlns:a16="http://schemas.microsoft.com/office/drawing/2014/main" id="{D3FA1F56-AF24-4E4B-AD1D-1D997FEAD980}"/>
              </a:ext>
            </a:extLst>
          </p:cNvPr>
          <p:cNvSpPr>
            <a:spLocks noGrp="1"/>
          </p:cNvSpPr>
          <p:nvPr>
            <p:ph type="sldNum" sz="quarter" idx="12"/>
          </p:nvPr>
        </p:nvSpPr>
        <p:spPr/>
        <p:txBody>
          <a:bodyPr/>
          <a:lstStyle/>
          <a:p>
            <a:fld id="{3931AC5E-A985-A34C-8A05-0F3F9DDEED9C}" type="slidenum">
              <a:rPr lang="en-US" smtClean="0"/>
              <a:t>‹nr.›</a:t>
            </a:fld>
            <a:endParaRPr lang="en-US"/>
          </a:p>
        </p:txBody>
      </p:sp>
    </p:spTree>
    <p:extLst>
      <p:ext uri="{BB962C8B-B14F-4D97-AF65-F5344CB8AC3E}">
        <p14:creationId xmlns:p14="http://schemas.microsoft.com/office/powerpoint/2010/main" val="1632336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C3FF45-7960-1148-BF65-7625E17E4EB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a:p>
        </p:txBody>
      </p:sp>
      <p:sp>
        <p:nvSpPr>
          <p:cNvPr id="3" name="Pladsholder til billede 2">
            <a:extLst>
              <a:ext uri="{FF2B5EF4-FFF2-40B4-BE49-F238E27FC236}">
                <a16:creationId xmlns:a16="http://schemas.microsoft.com/office/drawing/2014/main" id="{C477D222-07B5-724A-BCA5-551440E2BE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dsholder til tekst 3">
            <a:extLst>
              <a:ext uri="{FF2B5EF4-FFF2-40B4-BE49-F238E27FC236}">
                <a16:creationId xmlns:a16="http://schemas.microsoft.com/office/drawing/2014/main" id="{3F5D651F-B7D2-5443-83B3-776298E985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D52FA65-A16A-EB4F-A2A7-FE10AEF12474}"/>
              </a:ext>
            </a:extLst>
          </p:cNvPr>
          <p:cNvSpPr>
            <a:spLocks noGrp="1"/>
          </p:cNvSpPr>
          <p:nvPr>
            <p:ph type="dt" sz="half" idx="10"/>
          </p:nvPr>
        </p:nvSpPr>
        <p:spPr/>
        <p:txBody>
          <a:bodyPr/>
          <a:lstStyle/>
          <a:p>
            <a:fld id="{11C1D570-A882-A74E-8E68-DDCDFABF7B6F}" type="datetimeFigureOut">
              <a:rPr lang="en-US" smtClean="0"/>
              <a:t>9/28/22</a:t>
            </a:fld>
            <a:endParaRPr lang="en-US"/>
          </a:p>
        </p:txBody>
      </p:sp>
      <p:sp>
        <p:nvSpPr>
          <p:cNvPr id="6" name="Pladsholder til sidefod 5">
            <a:extLst>
              <a:ext uri="{FF2B5EF4-FFF2-40B4-BE49-F238E27FC236}">
                <a16:creationId xmlns:a16="http://schemas.microsoft.com/office/drawing/2014/main" id="{91089598-933B-D849-AF13-960E66F7F97D}"/>
              </a:ext>
            </a:extLst>
          </p:cNvPr>
          <p:cNvSpPr>
            <a:spLocks noGrp="1"/>
          </p:cNvSpPr>
          <p:nvPr>
            <p:ph type="ftr" sz="quarter" idx="11"/>
          </p:nvPr>
        </p:nvSpPr>
        <p:spPr/>
        <p:txBody>
          <a:bodyPr/>
          <a:lstStyle/>
          <a:p>
            <a:endParaRPr lang="en-US"/>
          </a:p>
        </p:txBody>
      </p:sp>
      <p:sp>
        <p:nvSpPr>
          <p:cNvPr id="7" name="Pladsholder til slidenummer 6">
            <a:extLst>
              <a:ext uri="{FF2B5EF4-FFF2-40B4-BE49-F238E27FC236}">
                <a16:creationId xmlns:a16="http://schemas.microsoft.com/office/drawing/2014/main" id="{58D6B3BD-961F-6742-92A6-1F25E6E38636}"/>
              </a:ext>
            </a:extLst>
          </p:cNvPr>
          <p:cNvSpPr>
            <a:spLocks noGrp="1"/>
          </p:cNvSpPr>
          <p:nvPr>
            <p:ph type="sldNum" sz="quarter" idx="12"/>
          </p:nvPr>
        </p:nvSpPr>
        <p:spPr/>
        <p:txBody>
          <a:bodyPr/>
          <a:lstStyle/>
          <a:p>
            <a:fld id="{3931AC5E-A985-A34C-8A05-0F3F9DDEED9C}" type="slidenum">
              <a:rPr lang="en-US" smtClean="0"/>
              <a:t>‹nr.›</a:t>
            </a:fld>
            <a:endParaRPr lang="en-US"/>
          </a:p>
        </p:txBody>
      </p:sp>
    </p:spTree>
    <p:extLst>
      <p:ext uri="{BB962C8B-B14F-4D97-AF65-F5344CB8AC3E}">
        <p14:creationId xmlns:p14="http://schemas.microsoft.com/office/powerpoint/2010/main" val="3284067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A566E5B7-9F54-8E46-9956-55207BDA4A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endParaRPr lang="en-US"/>
          </a:p>
        </p:txBody>
      </p:sp>
      <p:sp>
        <p:nvSpPr>
          <p:cNvPr id="3" name="Pladsholder til tekst 2">
            <a:extLst>
              <a:ext uri="{FF2B5EF4-FFF2-40B4-BE49-F238E27FC236}">
                <a16:creationId xmlns:a16="http://schemas.microsoft.com/office/drawing/2014/main" id="{25461043-1568-0643-94C8-4849A349AA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a:extLst>
              <a:ext uri="{FF2B5EF4-FFF2-40B4-BE49-F238E27FC236}">
                <a16:creationId xmlns:a16="http://schemas.microsoft.com/office/drawing/2014/main" id="{B7898FAD-2602-EC4F-B15C-2C764C8A7A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C1D570-A882-A74E-8E68-DDCDFABF7B6F}" type="datetimeFigureOut">
              <a:rPr lang="en-US" smtClean="0"/>
              <a:t>9/28/22</a:t>
            </a:fld>
            <a:endParaRPr lang="en-US"/>
          </a:p>
        </p:txBody>
      </p:sp>
      <p:sp>
        <p:nvSpPr>
          <p:cNvPr id="5" name="Pladsholder til sidefod 4">
            <a:extLst>
              <a:ext uri="{FF2B5EF4-FFF2-40B4-BE49-F238E27FC236}">
                <a16:creationId xmlns:a16="http://schemas.microsoft.com/office/drawing/2014/main" id="{28FCC32B-3BDF-BC4C-9268-89001B1302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dsholder til slidenummer 5">
            <a:extLst>
              <a:ext uri="{FF2B5EF4-FFF2-40B4-BE49-F238E27FC236}">
                <a16:creationId xmlns:a16="http://schemas.microsoft.com/office/drawing/2014/main" id="{CCC9278E-3CC8-9645-ADA4-E754A62C65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31AC5E-A985-A34C-8A05-0F3F9DDEED9C}" type="slidenum">
              <a:rPr lang="en-US" smtClean="0"/>
              <a:t>‹nr.›</a:t>
            </a:fld>
            <a:endParaRPr lang="en-US"/>
          </a:p>
        </p:txBody>
      </p:sp>
    </p:spTree>
    <p:extLst>
      <p:ext uri="{BB962C8B-B14F-4D97-AF65-F5344CB8AC3E}">
        <p14:creationId xmlns:p14="http://schemas.microsoft.com/office/powerpoint/2010/main" val="1687708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61.emf"/></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18" Type="http://schemas.openxmlformats.org/officeDocument/2006/relationships/image" Target="../media/image19.jp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jpg"/><Relationship Id="rId12" Type="http://schemas.openxmlformats.org/officeDocument/2006/relationships/image" Target="../media/image13.jpg"/><Relationship Id="rId17" Type="http://schemas.openxmlformats.org/officeDocument/2006/relationships/image" Target="../media/image18.jpg"/><Relationship Id="rId2" Type="http://schemas.openxmlformats.org/officeDocument/2006/relationships/notesSlide" Target="../notesSlides/notesSlide2.xml"/><Relationship Id="rId16" Type="http://schemas.openxmlformats.org/officeDocument/2006/relationships/image" Target="../media/image17.jpg"/><Relationship Id="rId20" Type="http://schemas.openxmlformats.org/officeDocument/2006/relationships/image" Target="../media/image21.jpg"/><Relationship Id="rId1" Type="http://schemas.openxmlformats.org/officeDocument/2006/relationships/slideLayout" Target="../slideLayouts/slideLayout1.xml"/><Relationship Id="rId6" Type="http://schemas.openxmlformats.org/officeDocument/2006/relationships/image" Target="../media/image7.jpg"/><Relationship Id="rId11" Type="http://schemas.openxmlformats.org/officeDocument/2006/relationships/image" Target="../media/image12.jp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jpg"/><Relationship Id="rId23" Type="http://schemas.openxmlformats.org/officeDocument/2006/relationships/image" Target="../media/image24.jpg"/><Relationship Id="rId10" Type="http://schemas.openxmlformats.org/officeDocument/2006/relationships/image" Target="../media/image11.jpg"/><Relationship Id="rId19" Type="http://schemas.openxmlformats.org/officeDocument/2006/relationships/image" Target="../media/image20.jpg"/><Relationship Id="rId4" Type="http://schemas.openxmlformats.org/officeDocument/2006/relationships/image" Target="../media/image5.png"/><Relationship Id="rId9" Type="http://schemas.openxmlformats.org/officeDocument/2006/relationships/image" Target="../media/image10.jpg"/><Relationship Id="rId14" Type="http://schemas.openxmlformats.org/officeDocument/2006/relationships/image" Target="../media/image15.jpg"/><Relationship Id="rId22"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png"/><Relationship Id="rId15" Type="http://schemas.openxmlformats.org/officeDocument/2006/relationships/comments" Target="../comments/comment1.xml"/><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8" Type="http://schemas.openxmlformats.org/officeDocument/2006/relationships/image" Target="../media/image84.tiff"/><Relationship Id="rId3" Type="http://schemas.openxmlformats.org/officeDocument/2006/relationships/image" Target="../media/image79.tiff"/><Relationship Id="rId7" Type="http://schemas.openxmlformats.org/officeDocument/2006/relationships/image" Target="../media/image83.tif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2.tiff"/><Relationship Id="rId5" Type="http://schemas.openxmlformats.org/officeDocument/2006/relationships/image" Target="../media/image81.tiff"/><Relationship Id="rId4" Type="http://schemas.openxmlformats.org/officeDocument/2006/relationships/image" Target="../media/image80.tiff"/><Relationship Id="rId9" Type="http://schemas.openxmlformats.org/officeDocument/2006/relationships/image" Target="../media/image85.tiff"/></Relationships>
</file>

<file path=ppt/slides/_rels/slide3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4.tiff"/></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sv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41.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42.xml.rels><?xml version="1.0" encoding="UTF-8" standalone="yes"?>
<Relationships xmlns="http://schemas.openxmlformats.org/package/2006/relationships"><Relationship Id="rId8" Type="http://schemas.openxmlformats.org/officeDocument/2006/relationships/image" Target="../media/image117.jpg"/><Relationship Id="rId3" Type="http://schemas.openxmlformats.org/officeDocument/2006/relationships/image" Target="../media/image39.png"/><Relationship Id="rId7" Type="http://schemas.openxmlformats.org/officeDocument/2006/relationships/image" Target="../media/image116.jp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15.jpg"/><Relationship Id="rId5" Type="http://schemas.openxmlformats.org/officeDocument/2006/relationships/image" Target="../media/image114.jpg"/><Relationship Id="rId4" Type="http://schemas.openxmlformats.org/officeDocument/2006/relationships/image" Target="../media/image113.jpg"/></Relationships>
</file>

<file path=ppt/slides/_rels/slide4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45.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jpeg"/></Relationships>
</file>

<file path=ppt/slides/_rels/slide46.xml.rels><?xml version="1.0" encoding="UTF-8" standalone="yes"?>
<Relationships xmlns="http://schemas.openxmlformats.org/package/2006/relationships"><Relationship Id="rId3" Type="http://schemas.openxmlformats.org/officeDocument/2006/relationships/hyperlink" Target="https://repository.oceanbestpractices.org/handle/11329/1291" TargetMode="External"/><Relationship Id="rId2" Type="http://schemas.openxmlformats.org/officeDocument/2006/relationships/hyperlink" Target="https://repository.oceanbestpractices.org/" TargetMode="Externa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4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3.emf"/><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90623" cy="9199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5" name="Titel 1"/>
          <p:cNvSpPr>
            <a:spLocks noGrp="1"/>
          </p:cNvSpPr>
          <p:nvPr>
            <p:ph type="title"/>
          </p:nvPr>
        </p:nvSpPr>
        <p:spPr>
          <a:xfrm>
            <a:off x="3898479" y="1116461"/>
            <a:ext cx="4395042" cy="1931751"/>
          </a:xfrm>
        </p:spPr>
        <p:txBody>
          <a:bodyPr>
            <a:normAutofit fontScale="90000"/>
          </a:bodyPr>
          <a:lstStyle/>
          <a:p>
            <a:r>
              <a:rPr lang="en-US" b="1" dirty="0">
                <a:solidFill>
                  <a:srgbClr val="8B0902"/>
                </a:solidFill>
              </a:rPr>
              <a:t>Arctic research stations and citizen observations</a:t>
            </a:r>
            <a:endParaRPr lang="da-DK" sz="3600" dirty="0">
              <a:solidFill>
                <a:srgbClr val="8B0902"/>
              </a:solidFill>
            </a:endParaRPr>
          </a:p>
        </p:txBody>
      </p:sp>
      <p:pic>
        <p:nvPicPr>
          <p:cNvPr id="4" name="Picture 3" descr="Attu Grønland per ole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43251"/>
            <a:ext cx="3657600" cy="5333074"/>
          </a:xfrm>
          <a:prstGeom prst="rect">
            <a:avLst/>
          </a:prstGeom>
        </p:spPr>
      </p:pic>
      <p:pic>
        <p:nvPicPr>
          <p:cNvPr id="6" name="Pladsholder til indhold 4">
            <a:extLst>
              <a:ext uri="{FF2B5EF4-FFF2-40B4-BE49-F238E27FC236}">
                <a16:creationId xmlns:a16="http://schemas.microsoft.com/office/drawing/2014/main" id="{9381E154-63E6-C048-981E-7BE0D5643E74}"/>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2000"/>
                    </a14:imgEffect>
                  </a14:imgLayer>
                </a14:imgProps>
              </a:ext>
            </a:extLst>
          </a:blip>
          <a:srcRect r="3247"/>
          <a:stretch/>
        </p:blipFill>
        <p:spPr>
          <a:xfrm>
            <a:off x="8322079" y="1143251"/>
            <a:ext cx="3869921" cy="5333074"/>
          </a:xfrm>
          <a:prstGeom prst="rect">
            <a:avLst/>
          </a:prstGeom>
        </p:spPr>
      </p:pic>
      <p:sp>
        <p:nvSpPr>
          <p:cNvPr id="8" name="Pladsholder til indhold 2">
            <a:extLst>
              <a:ext uri="{FF2B5EF4-FFF2-40B4-BE49-F238E27FC236}">
                <a16:creationId xmlns:a16="http://schemas.microsoft.com/office/drawing/2014/main" id="{5B3737AD-045C-C44D-A534-C4BB809F2E66}"/>
              </a:ext>
            </a:extLst>
          </p:cNvPr>
          <p:cNvSpPr txBox="1">
            <a:spLocks/>
          </p:cNvSpPr>
          <p:nvPr/>
        </p:nvSpPr>
        <p:spPr bwMode="auto">
          <a:xfrm>
            <a:off x="3923210" y="3809788"/>
            <a:ext cx="4611192" cy="2520280"/>
          </a:xfrm>
          <a:prstGeom prst="rect">
            <a:avLst/>
          </a:prstGeom>
          <a:noFill/>
          <a:ln w="9525">
            <a:noFill/>
            <a:miter lim="800000"/>
            <a:headEnd/>
            <a:tailEnd/>
          </a:ln>
        </p:spPr>
        <p:txBody>
          <a:bodyPr/>
          <a:lstStyle/>
          <a:p>
            <a:r>
              <a:rPr lang="da-DK" sz="2000" b="1" dirty="0">
                <a:solidFill>
                  <a:srgbClr val="8B0902"/>
                </a:solidFill>
              </a:rPr>
              <a:t>Station Managers’ Forum – </a:t>
            </a:r>
          </a:p>
          <a:p>
            <a:r>
              <a:rPr lang="da-DK" sz="2000" b="1" dirty="0" err="1">
                <a:solidFill>
                  <a:srgbClr val="8B0902"/>
                </a:solidFill>
              </a:rPr>
              <a:t>Annual</a:t>
            </a:r>
            <a:r>
              <a:rPr lang="da-DK" sz="2000" b="1" dirty="0">
                <a:solidFill>
                  <a:srgbClr val="8B0902"/>
                </a:solidFill>
              </a:rPr>
              <a:t> meeting INTERACT III </a:t>
            </a:r>
          </a:p>
          <a:p>
            <a:r>
              <a:rPr lang="da-DK" sz="2000" b="1" dirty="0">
                <a:solidFill>
                  <a:srgbClr val="8B0902"/>
                </a:solidFill>
              </a:rPr>
              <a:t>26-30 September 2022, </a:t>
            </a:r>
            <a:r>
              <a:rPr lang="da-DK" sz="2000" b="1" dirty="0" err="1">
                <a:solidFill>
                  <a:srgbClr val="8B0902"/>
                </a:solidFill>
              </a:rPr>
              <a:t>Keflavík</a:t>
            </a:r>
            <a:endParaRPr lang="da-DK" sz="2000" b="1" dirty="0">
              <a:solidFill>
                <a:srgbClr val="8B0902"/>
              </a:solidFill>
            </a:endParaRPr>
          </a:p>
          <a:p>
            <a:endParaRPr lang="da-DK" b="1" dirty="0">
              <a:solidFill>
                <a:srgbClr val="006666"/>
              </a:solidFill>
              <a:latin typeface="Calibri" pitchFamily="34" charset="0"/>
            </a:endParaRPr>
          </a:p>
          <a:p>
            <a:pPr marL="342900" indent="-342900">
              <a:spcBef>
                <a:spcPct val="20000"/>
              </a:spcBef>
              <a:defRPr/>
            </a:pPr>
            <a:r>
              <a:rPr lang="da-DK" sz="2400" b="1" dirty="0">
                <a:solidFill>
                  <a:srgbClr val="006666"/>
                </a:solidFill>
                <a:latin typeface="Calibri" pitchFamily="34" charset="0"/>
              </a:rPr>
              <a:t>Michael Køie Poulsen</a:t>
            </a:r>
          </a:p>
          <a:p>
            <a:r>
              <a:rPr lang="en-US" sz="2000" b="1" dirty="0">
                <a:solidFill>
                  <a:srgbClr val="953735"/>
                </a:solidFill>
              </a:rPr>
              <a:t>NORDECO - </a:t>
            </a:r>
            <a:r>
              <a:rPr lang="da-DK" sz="2000" b="1" dirty="0">
                <a:solidFill>
                  <a:srgbClr val="953735"/>
                </a:solidFill>
              </a:rPr>
              <a:t>CAPARDUS</a:t>
            </a:r>
            <a:endParaRPr lang="da-DK" sz="2000" b="1" dirty="0">
              <a:solidFill>
                <a:srgbClr val="953735"/>
              </a:solidFill>
              <a:latin typeface="Calibri" pitchFamily="34" charset="0"/>
            </a:endParaRPr>
          </a:p>
          <a:p>
            <a:pPr marL="342900" indent="-342900">
              <a:spcBef>
                <a:spcPct val="20000"/>
              </a:spcBef>
              <a:defRPr/>
            </a:pPr>
            <a:r>
              <a:rPr lang="da-DK" sz="2000" b="1" dirty="0" err="1">
                <a:solidFill>
                  <a:srgbClr val="006666"/>
                </a:solidFill>
                <a:latin typeface="Calibri" pitchFamily="34" charset="0"/>
              </a:rPr>
              <a:t>mkp@nordeco.dk</a:t>
            </a:r>
            <a:endParaRPr lang="da-DK" sz="2000" b="1" kern="0" dirty="0">
              <a:solidFill>
                <a:srgbClr val="006666"/>
              </a:solidFill>
              <a:latin typeface="Calibri" pitchFamily="34" charset="0"/>
            </a:endParaRPr>
          </a:p>
        </p:txBody>
      </p:sp>
    </p:spTree>
    <p:extLst>
      <p:ext uri="{BB962C8B-B14F-4D97-AF65-F5344CB8AC3E}">
        <p14:creationId xmlns:p14="http://schemas.microsoft.com/office/powerpoint/2010/main" val="230948242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208213" y="115888"/>
            <a:ext cx="7772400" cy="1143000"/>
          </a:xfrm>
        </p:spPr>
        <p:txBody>
          <a:bodyPr/>
          <a:lstStyle/>
          <a:p>
            <a:r>
              <a:rPr lang="en-US" b="1" dirty="0">
                <a:solidFill>
                  <a:srgbClr val="006666"/>
                </a:solidFill>
                <a:latin typeface="Calibri" pitchFamily="34" charset="0"/>
              </a:rPr>
              <a:t>…more potential benefits</a:t>
            </a:r>
          </a:p>
        </p:txBody>
      </p:sp>
      <p:sp>
        <p:nvSpPr>
          <p:cNvPr id="3" name="Pladsholder til indhold 2"/>
          <p:cNvSpPr>
            <a:spLocks noGrp="1"/>
          </p:cNvSpPr>
          <p:nvPr>
            <p:ph idx="1"/>
          </p:nvPr>
        </p:nvSpPr>
        <p:spPr>
          <a:xfrm>
            <a:off x="6926615" y="1376999"/>
            <a:ext cx="5122912" cy="3268960"/>
          </a:xfrm>
        </p:spPr>
        <p:txBody>
          <a:bodyPr>
            <a:noAutofit/>
          </a:bodyPr>
          <a:lstStyle/>
          <a:p>
            <a:r>
              <a:rPr lang="en-US" dirty="0">
                <a:solidFill>
                  <a:schemeClr val="accent4">
                    <a:lumMod val="50000"/>
                  </a:schemeClr>
                </a:solidFill>
              </a:rPr>
              <a:t>Builds the capacity of local government staff and communities in management skills</a:t>
            </a:r>
          </a:p>
          <a:p>
            <a:r>
              <a:rPr lang="en-US" dirty="0">
                <a:solidFill>
                  <a:schemeClr val="accent4">
                    <a:lumMod val="50000"/>
                  </a:schemeClr>
                </a:solidFill>
              </a:rPr>
              <a:t>Reinforces the consolidation of existing livelihoods through strengthening locally-based resource management systems</a:t>
            </a:r>
          </a:p>
          <a:p>
            <a:r>
              <a:rPr lang="en-US" dirty="0">
                <a:solidFill>
                  <a:schemeClr val="accent4">
                    <a:lumMod val="50000"/>
                  </a:schemeClr>
                </a:solidFill>
              </a:rPr>
              <a:t>Promotes awareness, </a:t>
            </a:r>
            <a:r>
              <a:rPr lang="en-US" dirty="0">
                <a:solidFill>
                  <a:srgbClr val="8B0902"/>
                </a:solidFill>
              </a:rPr>
              <a:t>dialogue</a:t>
            </a:r>
            <a:r>
              <a:rPr lang="en-US" dirty="0">
                <a:solidFill>
                  <a:schemeClr val="accent4">
                    <a:lumMod val="50000"/>
                  </a:schemeClr>
                </a:solidFill>
              </a:rPr>
              <a:t>, discussions and </a:t>
            </a:r>
            <a:r>
              <a:rPr lang="en-US" dirty="0">
                <a:solidFill>
                  <a:srgbClr val="8B0902"/>
                </a:solidFill>
              </a:rPr>
              <a:t>democracy</a:t>
            </a:r>
            <a:r>
              <a:rPr lang="en-US" dirty="0">
                <a:solidFill>
                  <a:schemeClr val="accent4">
                    <a:lumMod val="50000"/>
                  </a:schemeClr>
                </a:solidFill>
              </a:rPr>
              <a:t> </a:t>
            </a:r>
          </a:p>
        </p:txBody>
      </p:sp>
      <p:pic>
        <p:nvPicPr>
          <p:cNvPr id="4" name="Billede 3">
            <a:extLst>
              <a:ext uri="{FF2B5EF4-FFF2-40B4-BE49-F238E27FC236}">
                <a16:creationId xmlns:a16="http://schemas.microsoft.com/office/drawing/2014/main" id="{500E9CCC-A9AB-F04C-A1B6-12EFE8902D41}"/>
              </a:ext>
            </a:extLst>
          </p:cNvPr>
          <p:cNvPicPr>
            <a:picLocks noChangeAspect="1"/>
          </p:cNvPicPr>
          <p:nvPr/>
        </p:nvPicPr>
        <p:blipFill rotWithShape="1">
          <a:blip r:embed="rId3"/>
          <a:srcRect l="19445" t="4118" r="1511" b="13137"/>
          <a:stretch/>
        </p:blipFill>
        <p:spPr>
          <a:xfrm>
            <a:off x="0" y="2433918"/>
            <a:ext cx="6761926" cy="4424082"/>
          </a:xfrm>
          <a:prstGeom prst="rect">
            <a:avLst/>
          </a:prstGeom>
        </p:spPr>
      </p:pic>
    </p:spTree>
    <p:extLst>
      <p:ext uri="{BB962C8B-B14F-4D97-AF65-F5344CB8AC3E}">
        <p14:creationId xmlns:p14="http://schemas.microsoft.com/office/powerpoint/2010/main" val="90256500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46FA00B2-C7CB-BA42-86A9-60CF26C3AB74}"/>
              </a:ext>
            </a:extLst>
          </p:cNvPr>
          <p:cNvPicPr/>
          <p:nvPr/>
        </p:nvPicPr>
        <p:blipFill>
          <a:blip r:embed="rId3"/>
          <a:srcRect/>
          <a:stretch>
            <a:fillRect/>
          </a:stretch>
        </p:blipFill>
        <p:spPr bwMode="auto">
          <a:xfrm>
            <a:off x="10353822" y="6282426"/>
            <a:ext cx="1645920" cy="575574"/>
          </a:xfrm>
          <a:prstGeom prst="rect">
            <a:avLst/>
          </a:prstGeom>
          <a:noFill/>
          <a:ln w="9525">
            <a:noFill/>
            <a:miter lim="800000"/>
            <a:headEnd/>
            <a:tailEnd/>
          </a:ln>
        </p:spPr>
      </p:pic>
      <p:sp>
        <p:nvSpPr>
          <p:cNvPr id="3" name="Tekstfelt 2">
            <a:extLst>
              <a:ext uri="{FF2B5EF4-FFF2-40B4-BE49-F238E27FC236}">
                <a16:creationId xmlns:a16="http://schemas.microsoft.com/office/drawing/2014/main" id="{49F97FE6-831E-284D-9E93-F38BB76E69C1}"/>
              </a:ext>
            </a:extLst>
          </p:cNvPr>
          <p:cNvSpPr txBox="1"/>
          <p:nvPr/>
        </p:nvSpPr>
        <p:spPr>
          <a:xfrm>
            <a:off x="776478" y="340703"/>
            <a:ext cx="11415522" cy="4001095"/>
          </a:xfrm>
          <a:prstGeom prst="rect">
            <a:avLst/>
          </a:prstGeom>
          <a:noFill/>
        </p:spPr>
        <p:txBody>
          <a:bodyPr wrap="square" rtlCol="0">
            <a:spAutoFit/>
          </a:bodyPr>
          <a:lstStyle/>
          <a:p>
            <a:r>
              <a:rPr lang="en-US" sz="3200" b="1" dirty="0">
                <a:solidFill>
                  <a:srgbClr val="C00000"/>
                </a:solidFill>
              </a:rPr>
              <a:t>When is community-based monitoring relevant for the communities?</a:t>
            </a:r>
            <a:r>
              <a:rPr lang="en-US" sz="3200" i="1" dirty="0"/>
              <a:t> </a:t>
            </a:r>
          </a:p>
          <a:p>
            <a:endParaRPr lang="da-DK" dirty="0"/>
          </a:p>
          <a:p>
            <a:r>
              <a:rPr lang="en-US" dirty="0"/>
              <a:t>1. When agriculture and natural resources are important to the people</a:t>
            </a:r>
            <a:endParaRPr lang="da-DK" dirty="0"/>
          </a:p>
          <a:p>
            <a:r>
              <a:rPr lang="en-US" dirty="0"/>
              <a:t>2. When the information generated can have an impact on resource management</a:t>
            </a:r>
            <a:endParaRPr lang="da-DK" dirty="0"/>
          </a:p>
          <a:p>
            <a:r>
              <a:rPr lang="en-US" dirty="0"/>
              <a:t>3. When there are clear links from monitoring to decision-making on resource management</a:t>
            </a:r>
            <a:endParaRPr lang="da-DK" dirty="0"/>
          </a:p>
          <a:p>
            <a:r>
              <a:rPr lang="en-US" dirty="0"/>
              <a:t>4. When policies are enabling decision-making at lowest relevant level</a:t>
            </a:r>
            <a:endParaRPr lang="da-DK" dirty="0"/>
          </a:p>
          <a:p>
            <a:r>
              <a:rPr lang="en-US" dirty="0"/>
              <a:t>5. When the monitoring system will be financially supported </a:t>
            </a:r>
            <a:endParaRPr lang="da-DK" dirty="0"/>
          </a:p>
          <a:p>
            <a:r>
              <a:rPr lang="en-US" dirty="0"/>
              <a:t> </a:t>
            </a:r>
            <a:endParaRPr lang="da-DK" dirty="0"/>
          </a:p>
          <a:p>
            <a:r>
              <a:rPr lang="en-US" dirty="0"/>
              <a:t>A key motivation for people is to protect local rights over land and resources. </a:t>
            </a:r>
            <a:endParaRPr lang="da-DK" dirty="0"/>
          </a:p>
          <a:p>
            <a:r>
              <a:rPr lang="en-US" dirty="0"/>
              <a:t>Community monitoring can be an important mechanism for political, social and economic </a:t>
            </a:r>
            <a:r>
              <a:rPr lang="en-US" dirty="0">
                <a:solidFill>
                  <a:srgbClr val="8B0902"/>
                </a:solidFill>
              </a:rPr>
              <a:t>empowerment</a:t>
            </a:r>
            <a:r>
              <a:rPr lang="en-US" dirty="0"/>
              <a:t>.</a:t>
            </a:r>
            <a:r>
              <a:rPr lang="en-US" sz="1000" i="1" dirty="0"/>
              <a:t> </a:t>
            </a:r>
          </a:p>
          <a:p>
            <a:r>
              <a:rPr lang="en-US" sz="1000" i="1" dirty="0" err="1"/>
              <a:t>BioScience</a:t>
            </a:r>
            <a:r>
              <a:rPr lang="en-US" sz="1000" dirty="0"/>
              <a:t> 71, 484-502 (2021)</a:t>
            </a:r>
          </a:p>
          <a:p>
            <a:endParaRPr lang="en-US" dirty="0"/>
          </a:p>
        </p:txBody>
      </p:sp>
      <p:sp>
        <p:nvSpPr>
          <p:cNvPr id="6" name="Tekstfelt 5">
            <a:extLst>
              <a:ext uri="{FF2B5EF4-FFF2-40B4-BE49-F238E27FC236}">
                <a16:creationId xmlns:a16="http://schemas.microsoft.com/office/drawing/2014/main" id="{EB24805C-586B-4D42-8E64-9CE0FBA7D4BE}"/>
              </a:ext>
            </a:extLst>
          </p:cNvPr>
          <p:cNvSpPr txBox="1"/>
          <p:nvPr/>
        </p:nvSpPr>
        <p:spPr>
          <a:xfrm>
            <a:off x="10353822" y="1433015"/>
            <a:ext cx="184731" cy="246221"/>
          </a:xfrm>
          <a:prstGeom prst="rect">
            <a:avLst/>
          </a:prstGeom>
          <a:noFill/>
        </p:spPr>
        <p:txBody>
          <a:bodyPr wrap="none" rtlCol="0">
            <a:spAutoFit/>
          </a:bodyPr>
          <a:lstStyle/>
          <a:p>
            <a:endParaRPr lang="en-US" sz="1000" dirty="0"/>
          </a:p>
        </p:txBody>
      </p:sp>
      <p:pic>
        <p:nvPicPr>
          <p:cNvPr id="4" name="Billede 3">
            <a:extLst>
              <a:ext uri="{FF2B5EF4-FFF2-40B4-BE49-F238E27FC236}">
                <a16:creationId xmlns:a16="http://schemas.microsoft.com/office/drawing/2014/main" id="{E682A5B0-EE9C-AE42-B8FB-13545F5A396C}"/>
              </a:ext>
            </a:extLst>
          </p:cNvPr>
          <p:cNvPicPr>
            <a:picLocks noChangeAspect="1"/>
          </p:cNvPicPr>
          <p:nvPr/>
        </p:nvPicPr>
        <p:blipFill rotWithShape="1">
          <a:blip r:embed="rId4"/>
          <a:srcRect r="7310"/>
          <a:stretch/>
        </p:blipFill>
        <p:spPr>
          <a:xfrm flipH="1">
            <a:off x="-1" y="4341798"/>
            <a:ext cx="4325916" cy="2564010"/>
          </a:xfrm>
          <a:prstGeom prst="rect">
            <a:avLst/>
          </a:prstGeom>
        </p:spPr>
      </p:pic>
      <p:pic>
        <p:nvPicPr>
          <p:cNvPr id="13" name="Billede 12">
            <a:extLst>
              <a:ext uri="{FF2B5EF4-FFF2-40B4-BE49-F238E27FC236}">
                <a16:creationId xmlns:a16="http://schemas.microsoft.com/office/drawing/2014/main" id="{DB8183F2-A635-474C-87FD-5792011C89CD}"/>
              </a:ext>
            </a:extLst>
          </p:cNvPr>
          <p:cNvPicPr>
            <a:picLocks noChangeAspect="1"/>
          </p:cNvPicPr>
          <p:nvPr/>
        </p:nvPicPr>
        <p:blipFill>
          <a:blip r:embed="rId5"/>
          <a:stretch>
            <a:fillRect/>
          </a:stretch>
        </p:blipFill>
        <p:spPr>
          <a:xfrm>
            <a:off x="4174286" y="4375883"/>
            <a:ext cx="2529925" cy="2529925"/>
          </a:xfrm>
          <a:prstGeom prst="rect">
            <a:avLst/>
          </a:prstGeom>
        </p:spPr>
      </p:pic>
      <p:pic>
        <p:nvPicPr>
          <p:cNvPr id="10" name="Billede 9">
            <a:extLst>
              <a:ext uri="{FF2B5EF4-FFF2-40B4-BE49-F238E27FC236}">
                <a16:creationId xmlns:a16="http://schemas.microsoft.com/office/drawing/2014/main" id="{C40AF531-C4FD-A140-A84A-4E0B861039E6}"/>
              </a:ext>
            </a:extLst>
          </p:cNvPr>
          <p:cNvPicPr>
            <a:picLocks noChangeAspect="1"/>
          </p:cNvPicPr>
          <p:nvPr/>
        </p:nvPicPr>
        <p:blipFill>
          <a:blip r:embed="rId6"/>
          <a:stretch>
            <a:fillRect/>
          </a:stretch>
        </p:blipFill>
        <p:spPr>
          <a:xfrm>
            <a:off x="6360486" y="4375883"/>
            <a:ext cx="3839135" cy="2538444"/>
          </a:xfrm>
          <a:prstGeom prst="rect">
            <a:avLst/>
          </a:prstGeom>
        </p:spPr>
      </p:pic>
    </p:spTree>
    <p:extLst>
      <p:ext uri="{BB962C8B-B14F-4D97-AF65-F5344CB8AC3E}">
        <p14:creationId xmlns:p14="http://schemas.microsoft.com/office/powerpoint/2010/main" val="71420113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a:xfrm>
            <a:off x="2209800" y="609601"/>
            <a:ext cx="7772400" cy="803275"/>
          </a:xfrm>
        </p:spPr>
        <p:txBody>
          <a:bodyPr>
            <a:normAutofit fontScale="90000"/>
          </a:bodyPr>
          <a:lstStyle/>
          <a:p>
            <a:r>
              <a:rPr lang="en-GB" b="1" dirty="0">
                <a:solidFill>
                  <a:srgbClr val="FF0000"/>
                </a:solidFill>
                <a:latin typeface="Calibri" pitchFamily="34" charset="0"/>
                <a:cs typeface="Times New Roman" pitchFamily="18" charset="0"/>
              </a:rPr>
              <a:t>Incentives</a:t>
            </a:r>
            <a:r>
              <a:rPr lang="en-GB" b="1" dirty="0">
                <a:solidFill>
                  <a:srgbClr val="006666"/>
                </a:solidFill>
                <a:latin typeface="Calibri" pitchFamily="34" charset="0"/>
                <a:cs typeface="Times New Roman" pitchFamily="18" charset="0"/>
              </a:rPr>
              <a:t> - Rewards</a:t>
            </a:r>
            <a:r>
              <a:rPr lang="en-GB" dirty="0">
                <a:solidFill>
                  <a:srgbClr val="006666"/>
                </a:solidFill>
                <a:latin typeface="Calibri" pitchFamily="34" charset="0"/>
                <a:cs typeface="Times New Roman" pitchFamily="18" charset="0"/>
              </a:rPr>
              <a:t> </a:t>
            </a:r>
            <a:br>
              <a:rPr lang="en-GB" dirty="0">
                <a:cs typeface="Times New Roman" pitchFamily="18" charset="0"/>
              </a:rPr>
            </a:br>
            <a:endParaRPr lang="da-DK" dirty="0"/>
          </a:p>
        </p:txBody>
      </p:sp>
      <p:sp>
        <p:nvSpPr>
          <p:cNvPr id="23555" name="Pladsholder til indhold 2"/>
          <p:cNvSpPr>
            <a:spLocks noGrp="1"/>
          </p:cNvSpPr>
          <p:nvPr>
            <p:ph idx="1"/>
          </p:nvPr>
        </p:nvSpPr>
        <p:spPr>
          <a:xfrm>
            <a:off x="795049" y="1067165"/>
            <a:ext cx="7772400" cy="3375024"/>
          </a:xfrm>
        </p:spPr>
        <p:txBody>
          <a:bodyPr>
            <a:normAutofit/>
          </a:bodyPr>
          <a:lstStyle/>
          <a:p>
            <a:pPr>
              <a:buFontTx/>
              <a:buNone/>
            </a:pPr>
            <a:r>
              <a:rPr lang="da-DK" dirty="0">
                <a:solidFill>
                  <a:srgbClr val="006666"/>
                </a:solidFill>
                <a:latin typeface="Calibri" pitchFamily="34" charset="0"/>
                <a:cs typeface="Times New Roman" pitchFamily="18" charset="0"/>
              </a:rPr>
              <a:t>Tanzania: </a:t>
            </a:r>
            <a:r>
              <a:rPr lang="en-US" dirty="0">
                <a:solidFill>
                  <a:srgbClr val="006666"/>
                </a:solidFill>
                <a:latin typeface="Calibri" pitchFamily="34" charset="0"/>
              </a:rPr>
              <a:t>The high degree of commitment observed at village level is closely linked to economic, social and personal incentives for the villagers involved. Incentives have been </a:t>
            </a:r>
            <a:r>
              <a:rPr lang="en-US" dirty="0">
                <a:solidFill>
                  <a:srgbClr val="FF0000"/>
                </a:solidFill>
                <a:latin typeface="Calibri" pitchFamily="34" charset="0"/>
              </a:rPr>
              <a:t>financial compensation</a:t>
            </a:r>
            <a:r>
              <a:rPr lang="en-US" dirty="0">
                <a:solidFill>
                  <a:srgbClr val="006666"/>
                </a:solidFill>
                <a:latin typeface="Calibri" pitchFamily="34" charset="0"/>
              </a:rPr>
              <a:t>, appreciation of the </a:t>
            </a:r>
            <a:r>
              <a:rPr lang="en-US" dirty="0">
                <a:solidFill>
                  <a:srgbClr val="FF0000"/>
                </a:solidFill>
                <a:latin typeface="Calibri" pitchFamily="34" charset="0"/>
              </a:rPr>
              <a:t>water catchment value</a:t>
            </a:r>
            <a:r>
              <a:rPr lang="en-US" dirty="0">
                <a:solidFill>
                  <a:srgbClr val="006666"/>
                </a:solidFill>
                <a:latin typeface="Calibri" pitchFamily="34" charset="0"/>
              </a:rPr>
              <a:t> of the montane forest, </a:t>
            </a:r>
            <a:r>
              <a:rPr lang="en-US" dirty="0">
                <a:solidFill>
                  <a:srgbClr val="FF0000"/>
                </a:solidFill>
                <a:latin typeface="Calibri" pitchFamily="34" charset="0"/>
              </a:rPr>
              <a:t>exemption from village </a:t>
            </a:r>
            <a:r>
              <a:rPr lang="en-US" dirty="0" err="1">
                <a:solidFill>
                  <a:srgbClr val="FF0000"/>
                </a:solidFill>
                <a:latin typeface="Calibri" pitchFamily="34" charset="0"/>
              </a:rPr>
              <a:t>labour</a:t>
            </a:r>
            <a:r>
              <a:rPr lang="en-US" dirty="0">
                <a:solidFill>
                  <a:srgbClr val="FF0000"/>
                </a:solidFill>
                <a:latin typeface="Calibri" pitchFamily="34" charset="0"/>
              </a:rPr>
              <a:t> </a:t>
            </a:r>
            <a:r>
              <a:rPr lang="en-US" dirty="0">
                <a:solidFill>
                  <a:srgbClr val="006666"/>
                </a:solidFill>
                <a:latin typeface="Calibri" pitchFamily="34" charset="0"/>
              </a:rPr>
              <a:t>days, and increased </a:t>
            </a:r>
            <a:r>
              <a:rPr lang="en-US" dirty="0">
                <a:solidFill>
                  <a:srgbClr val="FF0000"/>
                </a:solidFill>
                <a:latin typeface="Calibri" pitchFamily="34" charset="0"/>
              </a:rPr>
              <a:t>prestige</a:t>
            </a:r>
            <a:r>
              <a:rPr lang="en-US" dirty="0">
                <a:solidFill>
                  <a:srgbClr val="006666"/>
                </a:solidFill>
                <a:latin typeface="Calibri" pitchFamily="34" charset="0"/>
              </a:rPr>
              <a:t> associated with being active in the monitoring program.</a:t>
            </a:r>
            <a:endParaRPr lang="da-DK" dirty="0">
              <a:solidFill>
                <a:srgbClr val="006666"/>
              </a:solidFill>
              <a:latin typeface="Calibri" pitchFamily="34" charset="0"/>
            </a:endParaRPr>
          </a:p>
        </p:txBody>
      </p:sp>
      <p:pic>
        <p:nvPicPr>
          <p:cNvPr id="4" name="Picture 3">
            <a:extLst>
              <a:ext uri="{FF2B5EF4-FFF2-40B4-BE49-F238E27FC236}">
                <a16:creationId xmlns:a16="http://schemas.microsoft.com/office/drawing/2014/main" id="{B9EE82BF-46CF-864A-BE4C-9C02B722B9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2948" y="2754677"/>
            <a:ext cx="3339052" cy="41033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12FD8871-6E3F-A74A-A53E-55CEE70FD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86" y="4595750"/>
            <a:ext cx="2077410" cy="2288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883C98A2-F407-BE4C-AEE1-E9F01858A6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9024" y="4595750"/>
            <a:ext cx="1920687" cy="2299826"/>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CF2168D-7259-4542-A128-C47F3FBE97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9711" y="4595750"/>
            <a:ext cx="1769378" cy="226225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C57551E7-361F-7C4D-BB1E-6F80C8C007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6921" y="4613388"/>
            <a:ext cx="1920687" cy="2244612"/>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Billede 8">
            <a:extLst>
              <a:ext uri="{FF2B5EF4-FFF2-40B4-BE49-F238E27FC236}">
                <a16:creationId xmlns:a16="http://schemas.microsoft.com/office/drawing/2014/main" id="{260347BE-4552-F54E-83BB-8E1B0CD92B3F}"/>
              </a:ext>
            </a:extLst>
          </p:cNvPr>
          <p:cNvPicPr/>
          <p:nvPr/>
        </p:nvPicPr>
        <p:blipFill>
          <a:blip r:embed="rId8"/>
          <a:srcRect/>
          <a:stretch>
            <a:fillRect/>
          </a:stretch>
        </p:blipFill>
        <p:spPr bwMode="auto">
          <a:xfrm>
            <a:off x="10522474" y="166633"/>
            <a:ext cx="1645920" cy="575574"/>
          </a:xfrm>
          <a:prstGeom prst="rect">
            <a:avLst/>
          </a:prstGeom>
          <a:noFill/>
          <a:ln w="9525">
            <a:noFill/>
            <a:miter lim="800000"/>
            <a:headEnd/>
            <a:tailEnd/>
          </a:ln>
        </p:spPr>
      </p:pic>
    </p:spTree>
    <p:extLst>
      <p:ext uri="{BB962C8B-B14F-4D97-AF65-F5344CB8AC3E}">
        <p14:creationId xmlns:p14="http://schemas.microsoft.com/office/powerpoint/2010/main" val="356506194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46FA00B2-C7CB-BA42-86A9-60CF26C3AB74}"/>
              </a:ext>
            </a:extLst>
          </p:cNvPr>
          <p:cNvPicPr/>
          <p:nvPr/>
        </p:nvPicPr>
        <p:blipFill>
          <a:blip r:embed="rId2"/>
          <a:srcRect/>
          <a:stretch>
            <a:fillRect/>
          </a:stretch>
        </p:blipFill>
        <p:spPr bwMode="auto">
          <a:xfrm>
            <a:off x="10353822" y="6282426"/>
            <a:ext cx="1645920" cy="575574"/>
          </a:xfrm>
          <a:prstGeom prst="rect">
            <a:avLst/>
          </a:prstGeom>
          <a:noFill/>
          <a:ln w="9525">
            <a:noFill/>
            <a:miter lim="800000"/>
            <a:headEnd/>
            <a:tailEnd/>
          </a:ln>
        </p:spPr>
      </p:pic>
      <p:sp>
        <p:nvSpPr>
          <p:cNvPr id="3" name="Rektangel 2">
            <a:extLst>
              <a:ext uri="{FF2B5EF4-FFF2-40B4-BE49-F238E27FC236}">
                <a16:creationId xmlns:a16="http://schemas.microsoft.com/office/drawing/2014/main" id="{F454F46A-6E7C-604D-BEB2-4DFC77A4459E}"/>
              </a:ext>
            </a:extLst>
          </p:cNvPr>
          <p:cNvSpPr/>
          <p:nvPr/>
        </p:nvSpPr>
        <p:spPr>
          <a:xfrm>
            <a:off x="339050" y="1546620"/>
            <a:ext cx="5903742" cy="5262979"/>
          </a:xfrm>
          <a:prstGeom prst="rect">
            <a:avLst/>
          </a:prstGeom>
        </p:spPr>
        <p:txBody>
          <a:bodyPr wrap="square">
            <a:spAutoFit/>
          </a:bodyPr>
          <a:lstStyle/>
          <a:p>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effect size is comparable to the effect size of establishment of Protected Areas</a:t>
            </a:r>
            <a:endParaRPr lang="da-DK" sz="28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endParaRPr lang="da-DK"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endParaRPr>
          </a:p>
          <a:p>
            <a:pPr marL="342900" lvl="0" indent="-342900">
              <a:spcAft>
                <a:spcPts val="0"/>
              </a:spcAft>
              <a:buFont typeface="Symbol" pitchFamily="2" charset="2"/>
              <a:buChar char=""/>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Community monitoring was introduced to 400 randomly selected communities, 6 countries</a:t>
            </a:r>
            <a:endParaRPr lang="da-DK" sz="2800" dirty="0">
              <a:latin typeface="Calibri" panose="020F0502020204030204" pitchFamily="34" charset="0"/>
              <a:ea typeface="Times New Roman" panose="02020603050405020304" pitchFamily="18" charset="0"/>
              <a:cs typeface="Calibri" panose="020F0502020204030204" pitchFamily="34" charset="0"/>
            </a:endParaRPr>
          </a:p>
          <a:p>
            <a:pPr marL="342900" lvl="0" indent="-342900">
              <a:spcAft>
                <a:spcPts val="0"/>
              </a:spcAft>
              <a:buFont typeface="Symbol" pitchFamily="2" charset="2"/>
              <a:buChar char=""/>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Control communities: 347</a:t>
            </a:r>
            <a:endParaRPr lang="da-DK" sz="2800" dirty="0">
              <a:latin typeface="Calibri" panose="020F0502020204030204" pitchFamily="34" charset="0"/>
              <a:ea typeface="Times New Roman" panose="02020603050405020304" pitchFamily="18" charset="0"/>
              <a:cs typeface="Calibri" panose="020F0502020204030204" pitchFamily="34" charset="0"/>
            </a:endParaRPr>
          </a:p>
          <a:p>
            <a:pPr marL="342900" lvl="0" indent="-342900">
              <a:spcAft>
                <a:spcPts val="0"/>
              </a:spcAft>
              <a:buFont typeface="Symbol" pitchFamily="2" charset="2"/>
              <a:buChar char=""/>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Measurable </a:t>
            </a:r>
            <a:r>
              <a:rPr lang="en-US" sz="2800" dirty="0">
                <a:solidFill>
                  <a:srgbClr val="FF0000"/>
                </a:solidFill>
                <a:latin typeface="Calibri" panose="020F0502020204030204" pitchFamily="34" charset="0"/>
                <a:ea typeface="Times New Roman" panose="02020603050405020304" pitchFamily="18" charset="0"/>
                <a:cs typeface="Calibri" panose="020F0502020204030204" pitchFamily="34" charset="0"/>
              </a:rPr>
              <a:t>reductions in resource extraction </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and </a:t>
            </a:r>
            <a:r>
              <a:rPr lang="en-US" sz="2800" dirty="0">
                <a:solidFill>
                  <a:srgbClr val="FF0000"/>
                </a:solidFill>
                <a:latin typeface="Calibri" panose="020F0502020204030204" pitchFamily="34" charset="0"/>
                <a:ea typeface="Times New Roman" panose="02020603050405020304" pitchFamily="18" charset="0"/>
                <a:cs typeface="Calibri" panose="020F0502020204030204" pitchFamily="34" charset="0"/>
              </a:rPr>
              <a:t>increases in user satisfaction</a:t>
            </a:r>
            <a:endParaRPr lang="da-DK" sz="28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endParaRPr lang="da-DK"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Slough et al. 2021 PNAS; Ferraro &amp; Agrawal 2021 PNAS</a:t>
            </a:r>
            <a:endParaRPr lang="da-DK" sz="10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7" name="Billede 6">
            <a:extLst>
              <a:ext uri="{FF2B5EF4-FFF2-40B4-BE49-F238E27FC236}">
                <a16:creationId xmlns:a16="http://schemas.microsoft.com/office/drawing/2014/main" id="{87559023-9E69-1D42-A52A-40986A1D9134}"/>
              </a:ext>
            </a:extLst>
          </p:cNvPr>
          <p:cNvPicPr>
            <a:picLocks noChangeAspect="1"/>
          </p:cNvPicPr>
          <p:nvPr/>
        </p:nvPicPr>
        <p:blipFill>
          <a:blip r:embed="rId3"/>
          <a:stretch>
            <a:fillRect/>
          </a:stretch>
        </p:blipFill>
        <p:spPr>
          <a:xfrm>
            <a:off x="6242792" y="1546620"/>
            <a:ext cx="5949208" cy="4462760"/>
          </a:xfrm>
          <a:prstGeom prst="rect">
            <a:avLst/>
          </a:prstGeom>
        </p:spPr>
      </p:pic>
      <p:sp>
        <p:nvSpPr>
          <p:cNvPr id="6" name="Tekstfelt 5">
            <a:extLst>
              <a:ext uri="{FF2B5EF4-FFF2-40B4-BE49-F238E27FC236}">
                <a16:creationId xmlns:a16="http://schemas.microsoft.com/office/drawing/2014/main" id="{6C00005C-8746-B44A-B2CD-047A7491F452}"/>
              </a:ext>
            </a:extLst>
          </p:cNvPr>
          <p:cNvSpPr txBox="1"/>
          <p:nvPr/>
        </p:nvSpPr>
        <p:spPr>
          <a:xfrm>
            <a:off x="586119" y="192403"/>
            <a:ext cx="11413623" cy="1354217"/>
          </a:xfrm>
          <a:prstGeom prst="rect">
            <a:avLst/>
          </a:prstGeom>
          <a:noFill/>
        </p:spPr>
        <p:txBody>
          <a:bodyPr wrap="square" rtlCol="0">
            <a:spAutoFit/>
          </a:bodyPr>
          <a:lstStyle/>
          <a:p>
            <a:pPr algn="ctr"/>
            <a:r>
              <a:rPr lang="en-US" sz="32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Well-documented positive effects of Community Monitoring </a:t>
            </a:r>
          </a:p>
          <a:p>
            <a:pPr algn="ctr"/>
            <a:r>
              <a:rPr lang="en-US" sz="32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on sustainable development</a:t>
            </a:r>
            <a:endParaRPr lang="da-DK" sz="3200" b="1" dirty="0">
              <a:solidFill>
                <a:srgbClr val="C00000"/>
              </a:solidFill>
              <a:latin typeface="Calibri" panose="020F0502020204030204" pitchFamily="34" charset="0"/>
              <a:ea typeface="Times New Roman" panose="02020603050405020304" pitchFamily="18" charset="0"/>
              <a:cs typeface="Calibri" panose="020F0502020204030204" pitchFamily="34" charset="0"/>
            </a:endParaRPr>
          </a:p>
          <a:p>
            <a:pPr algn="ctr"/>
            <a:endParaRPr lang="en-US" dirty="0"/>
          </a:p>
        </p:txBody>
      </p:sp>
    </p:spTree>
    <p:extLst>
      <p:ext uri="{BB962C8B-B14F-4D97-AF65-F5344CB8AC3E}">
        <p14:creationId xmlns:p14="http://schemas.microsoft.com/office/powerpoint/2010/main" val="56388280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8D195401-7C78-6D4B-860F-5F1E2DA74610}"/>
              </a:ext>
            </a:extLst>
          </p:cNvPr>
          <p:cNvPicPr>
            <a:picLocks noChangeAspect="1"/>
          </p:cNvPicPr>
          <p:nvPr/>
        </p:nvPicPr>
        <p:blipFill rotWithShape="1">
          <a:blip r:embed="rId3"/>
          <a:srcRect t="6326"/>
          <a:stretch/>
        </p:blipFill>
        <p:spPr>
          <a:xfrm>
            <a:off x="225631" y="486091"/>
            <a:ext cx="11966369" cy="5815748"/>
          </a:xfrm>
          <a:prstGeom prst="rect">
            <a:avLst/>
          </a:prstGeom>
        </p:spPr>
      </p:pic>
      <p:sp>
        <p:nvSpPr>
          <p:cNvPr id="5" name="Rektangel 4">
            <a:extLst>
              <a:ext uri="{FF2B5EF4-FFF2-40B4-BE49-F238E27FC236}">
                <a16:creationId xmlns:a16="http://schemas.microsoft.com/office/drawing/2014/main" id="{7A748E39-A586-2145-B8E9-C3F571F3E16F}"/>
              </a:ext>
            </a:extLst>
          </p:cNvPr>
          <p:cNvSpPr/>
          <p:nvPr/>
        </p:nvSpPr>
        <p:spPr>
          <a:xfrm>
            <a:off x="8398488" y="6558070"/>
            <a:ext cx="1752403" cy="246221"/>
          </a:xfrm>
          <a:prstGeom prst="rect">
            <a:avLst/>
          </a:prstGeom>
        </p:spPr>
        <p:txBody>
          <a:bodyPr wrap="none">
            <a:spAutoFit/>
          </a:bodyPr>
          <a:lstStyle/>
          <a:p>
            <a:r>
              <a:rPr lang="en-US" sz="1000" i="1" dirty="0" err="1"/>
              <a:t>BioScience</a:t>
            </a:r>
            <a:r>
              <a:rPr lang="en-US" sz="1000" dirty="0"/>
              <a:t> 71, 484-502 (2021)</a:t>
            </a:r>
          </a:p>
        </p:txBody>
      </p:sp>
    </p:spTree>
    <p:extLst>
      <p:ext uri="{BB962C8B-B14F-4D97-AF65-F5344CB8AC3E}">
        <p14:creationId xmlns:p14="http://schemas.microsoft.com/office/powerpoint/2010/main" val="357757157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DFE692-1F23-B540-899E-1426E5D9DCD0}"/>
              </a:ext>
            </a:extLst>
          </p:cNvPr>
          <p:cNvSpPr>
            <a:spLocks noGrp="1"/>
          </p:cNvSpPr>
          <p:nvPr>
            <p:ph type="title"/>
          </p:nvPr>
        </p:nvSpPr>
        <p:spPr>
          <a:xfrm>
            <a:off x="826809" y="100902"/>
            <a:ext cx="6012305" cy="1325563"/>
          </a:xfrm>
        </p:spPr>
        <p:txBody>
          <a:bodyPr/>
          <a:lstStyle/>
          <a:p>
            <a:r>
              <a:rPr lang="en-US" b="1" dirty="0">
                <a:solidFill>
                  <a:srgbClr val="8B0902"/>
                </a:solidFill>
              </a:rPr>
              <a:t>Focus Group Discussions</a:t>
            </a:r>
          </a:p>
        </p:txBody>
      </p:sp>
      <p:pic>
        <p:nvPicPr>
          <p:cNvPr id="5" name="Billede 4">
            <a:extLst>
              <a:ext uri="{FF2B5EF4-FFF2-40B4-BE49-F238E27FC236}">
                <a16:creationId xmlns:a16="http://schemas.microsoft.com/office/drawing/2014/main" id="{7DBA40AE-3233-CF4B-9807-27604300BA5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1000"/>
                    </a14:imgEffect>
                  </a14:imgLayer>
                </a14:imgProps>
              </a:ext>
            </a:extLst>
          </a:blip>
          <a:stretch>
            <a:fillRect/>
          </a:stretch>
        </p:blipFill>
        <p:spPr>
          <a:xfrm>
            <a:off x="7421530" y="1"/>
            <a:ext cx="4770469" cy="3180314"/>
          </a:xfrm>
          <a:prstGeom prst="rect">
            <a:avLst/>
          </a:prstGeom>
        </p:spPr>
      </p:pic>
      <p:pic>
        <p:nvPicPr>
          <p:cNvPr id="4" name="Billede 3">
            <a:extLst>
              <a:ext uri="{FF2B5EF4-FFF2-40B4-BE49-F238E27FC236}">
                <a16:creationId xmlns:a16="http://schemas.microsoft.com/office/drawing/2014/main" id="{FDD85755-F7FA-4445-B7B7-413C2B5519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1529" y="3084534"/>
            <a:ext cx="4770469" cy="3773465"/>
          </a:xfrm>
          <a:prstGeom prst="rect">
            <a:avLst/>
          </a:prstGeom>
        </p:spPr>
      </p:pic>
      <p:sp>
        <p:nvSpPr>
          <p:cNvPr id="6" name="Rektangel 5">
            <a:extLst>
              <a:ext uri="{FF2B5EF4-FFF2-40B4-BE49-F238E27FC236}">
                <a16:creationId xmlns:a16="http://schemas.microsoft.com/office/drawing/2014/main" id="{B0D22A41-D53D-354B-912C-A129D072EF28}"/>
              </a:ext>
            </a:extLst>
          </p:cNvPr>
          <p:cNvSpPr/>
          <p:nvPr/>
        </p:nvSpPr>
        <p:spPr>
          <a:xfrm>
            <a:off x="10274683" y="3555797"/>
            <a:ext cx="1752403" cy="246221"/>
          </a:xfrm>
          <a:prstGeom prst="rect">
            <a:avLst/>
          </a:prstGeom>
        </p:spPr>
        <p:txBody>
          <a:bodyPr wrap="none">
            <a:spAutoFit/>
          </a:bodyPr>
          <a:lstStyle/>
          <a:p>
            <a:r>
              <a:rPr lang="en-US" sz="1000" i="1" dirty="0" err="1"/>
              <a:t>BioScience</a:t>
            </a:r>
            <a:r>
              <a:rPr lang="en-US" sz="1000" dirty="0"/>
              <a:t> 71, 484-502 (2021)</a:t>
            </a:r>
          </a:p>
        </p:txBody>
      </p:sp>
      <p:sp>
        <p:nvSpPr>
          <p:cNvPr id="7" name="TextBox 3">
            <a:extLst>
              <a:ext uri="{FF2B5EF4-FFF2-40B4-BE49-F238E27FC236}">
                <a16:creationId xmlns:a16="http://schemas.microsoft.com/office/drawing/2014/main" id="{2D8844C3-C074-9C4A-96BA-D7FBD2855A8E}"/>
              </a:ext>
            </a:extLst>
          </p:cNvPr>
          <p:cNvSpPr txBox="1"/>
          <p:nvPr/>
        </p:nvSpPr>
        <p:spPr>
          <a:xfrm>
            <a:off x="443709" y="1426465"/>
            <a:ext cx="6406796" cy="3785652"/>
          </a:xfrm>
          <a:prstGeom prst="rect">
            <a:avLst/>
          </a:prstGeom>
          <a:noFill/>
        </p:spPr>
        <p:txBody>
          <a:bodyPr wrap="square" rtlCol="0">
            <a:spAutoFit/>
          </a:bodyPr>
          <a:lstStyle/>
          <a:p>
            <a:pPr marL="342900" indent="-342900">
              <a:buFont typeface="Arial"/>
              <a:buChar char="•"/>
            </a:pPr>
            <a:r>
              <a:rPr lang="en-US" sz="4000" dirty="0">
                <a:solidFill>
                  <a:schemeClr val="accent3">
                    <a:lumMod val="50000"/>
                  </a:schemeClr>
                </a:solidFill>
              </a:rPr>
              <a:t>Focus Group Discussions (FGD) are good at documenting Indigenous and Local Knowledge (ILK).  </a:t>
            </a:r>
          </a:p>
          <a:p>
            <a:pPr marL="342900" indent="-342900">
              <a:buFont typeface="Arial"/>
              <a:buChar char="•"/>
            </a:pPr>
            <a:r>
              <a:rPr lang="en-US" sz="4000" dirty="0">
                <a:solidFill>
                  <a:schemeClr val="accent3">
                    <a:lumMod val="50000"/>
                  </a:schemeClr>
                </a:solidFill>
              </a:rPr>
              <a:t>Gathering the perception of trends from many users</a:t>
            </a:r>
          </a:p>
        </p:txBody>
      </p:sp>
      <p:sp>
        <p:nvSpPr>
          <p:cNvPr id="8" name="Tekstfelt 7">
            <a:extLst>
              <a:ext uri="{FF2B5EF4-FFF2-40B4-BE49-F238E27FC236}">
                <a16:creationId xmlns:a16="http://schemas.microsoft.com/office/drawing/2014/main" id="{A2AA7213-FCBA-2C45-9C83-D46024A71405}"/>
              </a:ext>
            </a:extLst>
          </p:cNvPr>
          <p:cNvSpPr txBox="1"/>
          <p:nvPr/>
        </p:nvSpPr>
        <p:spPr>
          <a:xfrm>
            <a:off x="838200" y="5502026"/>
            <a:ext cx="3293964" cy="461665"/>
          </a:xfrm>
          <a:prstGeom prst="rect">
            <a:avLst/>
          </a:prstGeom>
          <a:noFill/>
        </p:spPr>
        <p:txBody>
          <a:bodyPr wrap="square" rtlCol="0">
            <a:spAutoFit/>
          </a:bodyPr>
          <a:lstStyle/>
          <a:p>
            <a:r>
              <a:rPr lang="en-US" sz="1200" i="1" dirty="0"/>
              <a:t>Conservation Letters</a:t>
            </a:r>
            <a:r>
              <a:rPr lang="en-US" sz="1200" dirty="0"/>
              <a:t> 7(4): 380–389 (2014).</a:t>
            </a:r>
          </a:p>
          <a:p>
            <a:r>
              <a:rPr lang="en-US" sz="1200" i="1" dirty="0" err="1"/>
              <a:t>Ambio</a:t>
            </a:r>
            <a:r>
              <a:rPr lang="en-US" sz="1200" dirty="0"/>
              <a:t> 36(7):566-570.</a:t>
            </a:r>
            <a:r>
              <a:rPr lang="da-DK" sz="1200" dirty="0"/>
              <a:t> (2007)</a:t>
            </a:r>
          </a:p>
        </p:txBody>
      </p:sp>
    </p:spTree>
    <p:extLst>
      <p:ext uri="{BB962C8B-B14F-4D97-AF65-F5344CB8AC3E}">
        <p14:creationId xmlns:p14="http://schemas.microsoft.com/office/powerpoint/2010/main" val="314803755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46FA00B2-C7CB-BA42-86A9-60CF26C3AB74}"/>
              </a:ext>
            </a:extLst>
          </p:cNvPr>
          <p:cNvPicPr/>
          <p:nvPr/>
        </p:nvPicPr>
        <p:blipFill>
          <a:blip r:embed="rId2"/>
          <a:srcRect/>
          <a:stretch>
            <a:fillRect/>
          </a:stretch>
        </p:blipFill>
        <p:spPr bwMode="auto">
          <a:xfrm>
            <a:off x="10353822" y="6282426"/>
            <a:ext cx="1645920" cy="575574"/>
          </a:xfrm>
          <a:prstGeom prst="rect">
            <a:avLst/>
          </a:prstGeom>
          <a:noFill/>
          <a:ln w="9525">
            <a:noFill/>
            <a:miter lim="800000"/>
            <a:headEnd/>
            <a:tailEnd/>
          </a:ln>
        </p:spPr>
      </p:pic>
      <p:sp>
        <p:nvSpPr>
          <p:cNvPr id="4" name="Tekstfelt 3">
            <a:extLst>
              <a:ext uri="{FF2B5EF4-FFF2-40B4-BE49-F238E27FC236}">
                <a16:creationId xmlns:a16="http://schemas.microsoft.com/office/drawing/2014/main" id="{913461C4-C136-B54D-820E-0CD61500DB5E}"/>
              </a:ext>
            </a:extLst>
          </p:cNvPr>
          <p:cNvSpPr txBox="1"/>
          <p:nvPr/>
        </p:nvSpPr>
        <p:spPr>
          <a:xfrm>
            <a:off x="736979" y="1426021"/>
            <a:ext cx="10945504" cy="4431983"/>
          </a:xfrm>
          <a:prstGeom prst="rect">
            <a:avLst/>
          </a:prstGeom>
          <a:noFill/>
        </p:spPr>
        <p:txBody>
          <a:bodyPr wrap="square" rtlCol="0">
            <a:spAutoFit/>
          </a:bodyPr>
          <a:lstStyle/>
          <a:p>
            <a:pPr fontAlgn="base"/>
            <a:endParaRPr lang="da-DK" dirty="0"/>
          </a:p>
          <a:p>
            <a:pPr fontAlgn="base"/>
            <a:r>
              <a:rPr lang="en-US" sz="2400" b="1" dirty="0"/>
              <a:t>FPIC</a:t>
            </a:r>
            <a:r>
              <a:rPr lang="en-US" sz="2400" dirty="0"/>
              <a:t> or Free, Prior and Informed Consent is a right for indigenous peoples and is recognized in the United Nations Declaration on the Rights of Indigenous Peoples </a:t>
            </a:r>
          </a:p>
          <a:p>
            <a:pPr fontAlgn="base"/>
            <a:endParaRPr lang="da-DK" sz="2400" dirty="0"/>
          </a:p>
          <a:p>
            <a:pPr fontAlgn="base"/>
            <a:r>
              <a:rPr lang="en-US" sz="2400" b="1" dirty="0"/>
              <a:t>FAIR</a:t>
            </a:r>
            <a:r>
              <a:rPr lang="en-US" sz="2400" dirty="0"/>
              <a:t> or Findability, Accessibility, Interoperability, and Reusability is the guiding principles for scientific data management and stewardship. </a:t>
            </a:r>
            <a:endParaRPr lang="da-DK" sz="2400" dirty="0"/>
          </a:p>
          <a:p>
            <a:pPr fontAlgn="base"/>
            <a:endParaRPr lang="en-US" sz="2400" b="1" dirty="0"/>
          </a:p>
          <a:p>
            <a:pPr fontAlgn="base"/>
            <a:r>
              <a:rPr lang="en-US" sz="2400" b="1" dirty="0"/>
              <a:t>CARE</a:t>
            </a:r>
            <a:r>
              <a:rPr lang="en-US" sz="2400" dirty="0"/>
              <a:t> or Collective Benefit, Authority to Control, Responsibility, Ethics is the principles for Indigenous Data Governance.</a:t>
            </a:r>
            <a:endParaRPr lang="da-DK" sz="2400" dirty="0"/>
          </a:p>
          <a:p>
            <a:pPr fontAlgn="base"/>
            <a:endParaRPr lang="en-US" sz="2400" b="1" dirty="0"/>
          </a:p>
          <a:p>
            <a:pPr fontAlgn="base"/>
            <a:r>
              <a:rPr lang="en-US" sz="2400" b="1" dirty="0"/>
              <a:t>TRUST</a:t>
            </a:r>
            <a:r>
              <a:rPr lang="en-US" sz="2400" dirty="0"/>
              <a:t> or Transparency, Responsibility, user Focus, Sustainability, and Technology is </a:t>
            </a:r>
            <a:r>
              <a:rPr lang="da-DK" sz="2400" dirty="0" err="1"/>
              <a:t>guiding</a:t>
            </a:r>
            <a:r>
              <a:rPr lang="da-DK" sz="2400" dirty="0"/>
              <a:t> principles to </a:t>
            </a:r>
            <a:r>
              <a:rPr lang="da-DK" sz="2400" dirty="0" err="1"/>
              <a:t>demonstrate</a:t>
            </a:r>
            <a:r>
              <a:rPr lang="da-DK" sz="2400" dirty="0"/>
              <a:t> digital </a:t>
            </a:r>
            <a:r>
              <a:rPr lang="da-DK" sz="2400" dirty="0" err="1"/>
              <a:t>repository</a:t>
            </a:r>
            <a:r>
              <a:rPr lang="da-DK" sz="2400" dirty="0"/>
              <a:t> </a:t>
            </a:r>
            <a:r>
              <a:rPr lang="da-DK" sz="2400" dirty="0" err="1"/>
              <a:t>trustworthiness</a:t>
            </a:r>
            <a:r>
              <a:rPr lang="da-DK" sz="2400" dirty="0"/>
              <a:t>.</a:t>
            </a:r>
          </a:p>
        </p:txBody>
      </p:sp>
      <p:sp>
        <p:nvSpPr>
          <p:cNvPr id="3" name="Tekstfelt 2">
            <a:extLst>
              <a:ext uri="{FF2B5EF4-FFF2-40B4-BE49-F238E27FC236}">
                <a16:creationId xmlns:a16="http://schemas.microsoft.com/office/drawing/2014/main" id="{7FDA17D4-5F76-214A-9C30-57E005FA2796}"/>
              </a:ext>
            </a:extLst>
          </p:cNvPr>
          <p:cNvSpPr txBox="1"/>
          <p:nvPr/>
        </p:nvSpPr>
        <p:spPr>
          <a:xfrm>
            <a:off x="398556" y="567479"/>
            <a:ext cx="10974030" cy="615553"/>
          </a:xfrm>
          <a:prstGeom prst="rect">
            <a:avLst/>
          </a:prstGeom>
          <a:noFill/>
        </p:spPr>
        <p:txBody>
          <a:bodyPr wrap="none" rtlCol="0">
            <a:spAutoFit/>
          </a:bodyPr>
          <a:lstStyle/>
          <a:p>
            <a:r>
              <a:rPr lang="en-US" sz="3400" b="1" dirty="0">
                <a:solidFill>
                  <a:srgbClr val="C00000"/>
                </a:solidFill>
              </a:rPr>
              <a:t>Some guiding principles for working with local communities</a:t>
            </a:r>
          </a:p>
        </p:txBody>
      </p:sp>
    </p:spTree>
    <p:extLst>
      <p:ext uri="{BB962C8B-B14F-4D97-AF65-F5344CB8AC3E}">
        <p14:creationId xmlns:p14="http://schemas.microsoft.com/office/powerpoint/2010/main" val="49806645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3802895" y="131934"/>
            <a:ext cx="680720" cy="985520"/>
          </a:xfrm>
          <a:prstGeom prst="rect">
            <a:avLst/>
          </a:prstGeom>
          <a:noFill/>
          <a:ln>
            <a:noFill/>
          </a:ln>
        </p:spPr>
      </p:pic>
      <p:pic>
        <p:nvPicPr>
          <p:cNvPr id="8" name="Billede 2"/>
          <p:cNvPicPr/>
          <p:nvPr/>
        </p:nvPicPr>
        <p:blipFill>
          <a:blip r:embed="rId4">
            <a:extLst>
              <a:ext uri="{28A0092B-C50C-407E-A947-70E740481C1C}">
                <a14:useLocalDpi xmlns:a14="http://schemas.microsoft.com/office/drawing/2010/main" val="0"/>
              </a:ext>
            </a:extLst>
          </a:blip>
          <a:srcRect/>
          <a:stretch>
            <a:fillRect/>
          </a:stretch>
        </p:blipFill>
        <p:spPr bwMode="auto">
          <a:xfrm>
            <a:off x="2711624" y="3389729"/>
            <a:ext cx="6696744" cy="3463776"/>
          </a:xfrm>
          <a:prstGeom prst="rect">
            <a:avLst/>
          </a:prstGeom>
          <a:noFill/>
          <a:ln>
            <a:noFill/>
          </a:ln>
        </p:spPr>
      </p:pic>
      <p:sp>
        <p:nvSpPr>
          <p:cNvPr id="10" name="Rectangle 9"/>
          <p:cNvSpPr/>
          <p:nvPr/>
        </p:nvSpPr>
        <p:spPr>
          <a:xfrm>
            <a:off x="1124002" y="1327559"/>
            <a:ext cx="9871987" cy="1785104"/>
          </a:xfrm>
          <a:prstGeom prst="rect">
            <a:avLst/>
          </a:prstGeom>
        </p:spPr>
        <p:txBody>
          <a:bodyPr wrap="square">
            <a:spAutoFit/>
          </a:bodyPr>
          <a:lstStyle/>
          <a:p>
            <a:pPr algn="ctr"/>
            <a:r>
              <a:rPr lang="en-US" sz="3200" b="1" dirty="0" err="1"/>
              <a:t>Piniakkanik</a:t>
            </a:r>
            <a:r>
              <a:rPr lang="en-US" sz="3200" b="1" dirty="0"/>
              <a:t> </a:t>
            </a:r>
            <a:r>
              <a:rPr lang="en-US" sz="3200" b="1" dirty="0" err="1"/>
              <a:t>Sumiiffinni</a:t>
            </a:r>
            <a:r>
              <a:rPr lang="en-US" sz="3200" b="1" dirty="0"/>
              <a:t> </a:t>
            </a:r>
            <a:r>
              <a:rPr lang="en-US" sz="3200" b="1" dirty="0" err="1"/>
              <a:t>Nalunaarsuineq</a:t>
            </a:r>
            <a:endParaRPr lang="en-US" sz="3200" b="1" dirty="0"/>
          </a:p>
          <a:p>
            <a:pPr algn="ctr"/>
            <a:r>
              <a:rPr lang="en-US" sz="3200" b="1" dirty="0"/>
              <a:t>‘Opening Doors to Native Knowledge’</a:t>
            </a:r>
            <a:endParaRPr lang="da-DK" sz="3200" dirty="0"/>
          </a:p>
          <a:p>
            <a:pPr algn="ctr"/>
            <a:endParaRPr lang="en-US" b="1" dirty="0"/>
          </a:p>
          <a:p>
            <a:pPr algn="ctr"/>
            <a:r>
              <a:rPr lang="en-GB" sz="2800" b="1" dirty="0"/>
              <a:t>Local documentation and management of living resources</a:t>
            </a:r>
            <a:endParaRPr lang="da-DK" sz="2800" strike="sngStrike" dirty="0"/>
          </a:p>
        </p:txBody>
      </p:sp>
      <p:sp>
        <p:nvSpPr>
          <p:cNvPr id="3" name="TextBox 2"/>
          <p:cNvSpPr txBox="1"/>
          <p:nvPr/>
        </p:nvSpPr>
        <p:spPr>
          <a:xfrm>
            <a:off x="5315063" y="131934"/>
            <a:ext cx="2520242" cy="923330"/>
          </a:xfrm>
          <a:prstGeom prst="rect">
            <a:avLst/>
          </a:prstGeom>
          <a:noFill/>
        </p:spPr>
        <p:txBody>
          <a:bodyPr wrap="none" rtlCol="0">
            <a:spAutoFit/>
          </a:bodyPr>
          <a:lstStyle/>
          <a:p>
            <a:r>
              <a:rPr lang="en-US" sz="5400" dirty="0"/>
              <a:t>PISUNA</a:t>
            </a:r>
          </a:p>
        </p:txBody>
      </p:sp>
    </p:spTree>
    <p:extLst>
      <p:ext uri="{BB962C8B-B14F-4D97-AF65-F5344CB8AC3E}">
        <p14:creationId xmlns:p14="http://schemas.microsoft.com/office/powerpoint/2010/main" val="45183618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ttu 2013_Foto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492" y="-956648"/>
            <a:ext cx="12848492" cy="9366551"/>
          </a:xfrm>
          <a:prstGeom prst="rect">
            <a:avLst/>
          </a:prstGeom>
        </p:spPr>
      </p:pic>
      <p:sp>
        <p:nvSpPr>
          <p:cNvPr id="6" name="Tekstfelt 5">
            <a:extLst>
              <a:ext uri="{FF2B5EF4-FFF2-40B4-BE49-F238E27FC236}">
                <a16:creationId xmlns:a16="http://schemas.microsoft.com/office/drawing/2014/main" id="{495314D3-5EA5-4149-9A47-0AEE6BA37A3F}"/>
              </a:ext>
            </a:extLst>
          </p:cNvPr>
          <p:cNvSpPr txBox="1"/>
          <p:nvPr/>
        </p:nvSpPr>
        <p:spPr>
          <a:xfrm>
            <a:off x="339969" y="403229"/>
            <a:ext cx="7221416" cy="707886"/>
          </a:xfrm>
          <a:prstGeom prst="rect">
            <a:avLst/>
          </a:prstGeom>
          <a:noFill/>
        </p:spPr>
        <p:txBody>
          <a:bodyPr wrap="square" rtlCol="0">
            <a:spAutoFit/>
          </a:bodyPr>
          <a:lstStyle/>
          <a:p>
            <a:r>
              <a:rPr lang="da-DK" sz="4000" dirty="0" err="1">
                <a:solidFill>
                  <a:srgbClr val="FFFF00"/>
                </a:solidFill>
              </a:rPr>
              <a:t>Introducing</a:t>
            </a:r>
            <a:r>
              <a:rPr lang="da-DK" sz="4000" dirty="0">
                <a:solidFill>
                  <a:srgbClr val="FFFF00"/>
                </a:solidFill>
              </a:rPr>
              <a:t> PISUNA in </a:t>
            </a:r>
            <a:r>
              <a:rPr lang="da-DK" sz="4000" dirty="0" err="1">
                <a:solidFill>
                  <a:srgbClr val="FFFF00"/>
                </a:solidFill>
              </a:rPr>
              <a:t>Attu</a:t>
            </a:r>
            <a:r>
              <a:rPr lang="da-DK" sz="4000" dirty="0">
                <a:solidFill>
                  <a:srgbClr val="FFFF00"/>
                </a:solidFill>
              </a:rPr>
              <a:t> 2013</a:t>
            </a:r>
          </a:p>
        </p:txBody>
      </p:sp>
    </p:spTree>
    <p:extLst>
      <p:ext uri="{BB962C8B-B14F-4D97-AF65-F5344CB8AC3E}">
        <p14:creationId xmlns:p14="http://schemas.microsoft.com/office/powerpoint/2010/main" val="417341715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87106" y="1519628"/>
            <a:ext cx="2192217" cy="1477328"/>
          </a:xfrm>
          <a:prstGeom prst="rect">
            <a:avLst/>
          </a:prstGeom>
        </p:spPr>
        <p:txBody>
          <a:bodyPr wrap="square">
            <a:spAutoFit/>
          </a:bodyPr>
          <a:lstStyle/>
          <a:p>
            <a:pPr lvl="0"/>
            <a:r>
              <a:rPr lang="en-GB"/>
              <a:t>The Natural Resource Council decides which species and resource uses should be monitored.</a:t>
            </a:r>
            <a:endParaRPr lang="da-DK"/>
          </a:p>
        </p:txBody>
      </p:sp>
      <p:pic>
        <p:nvPicPr>
          <p:cNvPr id="3" name="Picture 2" descr="Attu arter 8 nov 201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7106" y="3069452"/>
            <a:ext cx="2301573" cy="3068764"/>
          </a:xfrm>
          <a:prstGeom prst="rect">
            <a:avLst/>
          </a:prstGeom>
        </p:spPr>
      </p:pic>
      <p:sp>
        <p:nvSpPr>
          <p:cNvPr id="5" name="Rectangle 4"/>
          <p:cNvSpPr/>
          <p:nvPr/>
        </p:nvSpPr>
        <p:spPr>
          <a:xfrm>
            <a:off x="7826316" y="1746738"/>
            <a:ext cx="3955375" cy="1200329"/>
          </a:xfrm>
          <a:prstGeom prst="rect">
            <a:avLst/>
          </a:prstGeom>
        </p:spPr>
        <p:txBody>
          <a:bodyPr wrap="square">
            <a:spAutoFit/>
          </a:bodyPr>
          <a:lstStyle/>
          <a:p>
            <a:pPr lvl="0"/>
            <a:r>
              <a:rPr lang="en-GB"/>
              <a:t>Council members agree on how they will name and define the extent of each fishing and hunting area in which they will document the living resources.</a:t>
            </a:r>
            <a:endParaRPr lang="da-DK"/>
          </a:p>
        </p:txBody>
      </p:sp>
      <p:pic>
        <p:nvPicPr>
          <p:cNvPr id="6" name="Billede 2"/>
          <p:cNvPicPr>
            <a:picLocks noChangeAspect="1"/>
          </p:cNvPicPr>
          <p:nvPr/>
        </p:nvPicPr>
        <p:blipFill rotWithShape="1">
          <a:blip r:embed="rId4">
            <a:extLst>
              <a:ext uri="{28A0092B-C50C-407E-A947-70E740481C1C}">
                <a14:useLocalDpi xmlns:a14="http://schemas.microsoft.com/office/drawing/2010/main" val="0"/>
              </a:ext>
            </a:extLst>
          </a:blip>
          <a:srcRect l="11368" r="10198"/>
          <a:stretch/>
        </p:blipFill>
        <p:spPr>
          <a:xfrm>
            <a:off x="7732513" y="3086502"/>
            <a:ext cx="4248472" cy="3034665"/>
          </a:xfrm>
          <a:prstGeom prst="rect">
            <a:avLst/>
          </a:prstGeom>
        </p:spPr>
      </p:pic>
      <p:sp>
        <p:nvSpPr>
          <p:cNvPr id="7" name="Titel 6">
            <a:extLst>
              <a:ext uri="{FF2B5EF4-FFF2-40B4-BE49-F238E27FC236}">
                <a16:creationId xmlns:a16="http://schemas.microsoft.com/office/drawing/2014/main" id="{FA3EE25F-8BE5-7B45-961E-8BCB79920CBD}"/>
              </a:ext>
            </a:extLst>
          </p:cNvPr>
          <p:cNvSpPr>
            <a:spLocks noGrp="1"/>
          </p:cNvSpPr>
          <p:nvPr>
            <p:ph type="title"/>
          </p:nvPr>
        </p:nvSpPr>
        <p:spPr>
          <a:xfrm>
            <a:off x="609600" y="425826"/>
            <a:ext cx="10972800" cy="1143000"/>
          </a:xfrm>
        </p:spPr>
        <p:txBody>
          <a:bodyPr/>
          <a:lstStyle/>
          <a:p>
            <a:r>
              <a:rPr lang="en-US" b="1" dirty="0">
                <a:solidFill>
                  <a:srgbClr val="8B0902"/>
                </a:solidFill>
              </a:rPr>
              <a:t>How to  introduce PISUNA to a community</a:t>
            </a:r>
          </a:p>
        </p:txBody>
      </p:sp>
      <p:sp>
        <p:nvSpPr>
          <p:cNvPr id="8" name="Tekstfelt 7">
            <a:extLst>
              <a:ext uri="{FF2B5EF4-FFF2-40B4-BE49-F238E27FC236}">
                <a16:creationId xmlns:a16="http://schemas.microsoft.com/office/drawing/2014/main" id="{E73395D1-29C8-C948-95FE-2FC09659D8FB}"/>
              </a:ext>
            </a:extLst>
          </p:cNvPr>
          <p:cNvSpPr txBox="1"/>
          <p:nvPr/>
        </p:nvSpPr>
        <p:spPr>
          <a:xfrm>
            <a:off x="414174" y="1519628"/>
            <a:ext cx="4729098" cy="4801314"/>
          </a:xfrm>
          <a:prstGeom prst="rect">
            <a:avLst/>
          </a:prstGeom>
          <a:noFill/>
        </p:spPr>
        <p:txBody>
          <a:bodyPr wrap="square" rtlCol="0">
            <a:spAutoFit/>
          </a:bodyPr>
          <a:lstStyle/>
          <a:p>
            <a:pPr marL="285750" indent="-285750">
              <a:buFont typeface="Arial" panose="020B0604020202020204" pitchFamily="34" charset="0"/>
              <a:buChar char="•"/>
            </a:pPr>
            <a:r>
              <a:rPr lang="en-US" dirty="0"/>
              <a:t>Contact community leaders</a:t>
            </a:r>
          </a:p>
          <a:p>
            <a:pPr marL="285750" indent="-285750">
              <a:buFont typeface="Arial" panose="020B0604020202020204" pitchFamily="34" charset="0"/>
              <a:buChar char="•"/>
            </a:pPr>
            <a:r>
              <a:rPr lang="en-US" dirty="0"/>
              <a:t>Let community leaders invite interested community members to a meeting</a:t>
            </a:r>
          </a:p>
          <a:p>
            <a:pPr marL="285750" indent="-285750">
              <a:buFont typeface="Arial" panose="020B0604020202020204" pitchFamily="34" charset="0"/>
              <a:buChar char="•"/>
            </a:pPr>
            <a:r>
              <a:rPr lang="en-US" dirty="0"/>
              <a:t>Ask about how they live and listen</a:t>
            </a:r>
          </a:p>
          <a:p>
            <a:pPr marL="285750" indent="-285750">
              <a:buFont typeface="Arial" panose="020B0604020202020204" pitchFamily="34" charset="0"/>
              <a:buChar char="•"/>
            </a:pPr>
            <a:r>
              <a:rPr lang="en-US" dirty="0"/>
              <a:t>Ask if they are happy with rules and regulation and if they are being heard</a:t>
            </a:r>
          </a:p>
          <a:p>
            <a:pPr marL="285750" indent="-285750">
              <a:buFont typeface="Arial" panose="020B0604020202020204" pitchFamily="34" charset="0"/>
              <a:buChar char="•"/>
            </a:pPr>
            <a:r>
              <a:rPr lang="en-US" dirty="0"/>
              <a:t>Ask if they would like to try to observe and communicate if a more systematic way</a:t>
            </a:r>
          </a:p>
          <a:p>
            <a:pPr marL="285750" indent="-285750">
              <a:buFont typeface="Arial" panose="020B0604020202020204" pitchFamily="34" charset="0"/>
              <a:buChar char="•"/>
            </a:pPr>
            <a:r>
              <a:rPr lang="en-US" dirty="0"/>
              <a:t>They elect a Natural Resource Council (NRC)</a:t>
            </a:r>
          </a:p>
          <a:p>
            <a:pPr marL="285750" indent="-285750">
              <a:buFont typeface="Arial" panose="020B0604020202020204" pitchFamily="34" charset="0"/>
              <a:buChar char="•"/>
            </a:pPr>
            <a:r>
              <a:rPr lang="en-US" dirty="0"/>
              <a:t>Build on existing structures</a:t>
            </a:r>
          </a:p>
          <a:p>
            <a:pPr marL="285750" indent="-285750">
              <a:buFont typeface="Arial" panose="020B0604020202020204" pitchFamily="34" charset="0"/>
              <a:buChar char="•"/>
            </a:pPr>
            <a:r>
              <a:rPr lang="en-US" dirty="0"/>
              <a:t>Let NRC decide focus</a:t>
            </a:r>
          </a:p>
          <a:p>
            <a:pPr marL="285750" indent="-285750">
              <a:buFont typeface="Arial" panose="020B0604020202020204" pitchFamily="34" charset="0"/>
              <a:buChar char="•"/>
            </a:pPr>
            <a:r>
              <a:rPr lang="en-US" dirty="0"/>
              <a:t>Suggest methods with observations along normal daily activities</a:t>
            </a:r>
          </a:p>
          <a:p>
            <a:pPr marL="285750" indent="-285750">
              <a:buFont typeface="Arial" panose="020B0604020202020204" pitchFamily="34" charset="0"/>
              <a:buChar char="•"/>
            </a:pPr>
            <a:r>
              <a:rPr lang="en-US" dirty="0"/>
              <a:t>Keep measuring, counting, meetings and reporting to a minimum </a:t>
            </a:r>
          </a:p>
          <a:p>
            <a:pPr marL="285750" indent="-285750">
              <a:buFont typeface="Arial" panose="020B0604020202020204" pitchFamily="34" charset="0"/>
              <a:buChar char="•"/>
            </a:pPr>
            <a:r>
              <a:rPr lang="en-US" dirty="0"/>
              <a:t>Use Focus Group Discussion approaches</a:t>
            </a:r>
          </a:p>
          <a:p>
            <a:endParaRPr lang="en-US" dirty="0"/>
          </a:p>
        </p:txBody>
      </p:sp>
    </p:spTree>
    <p:extLst>
      <p:ext uri="{BB962C8B-B14F-4D97-AF65-F5344CB8AC3E}">
        <p14:creationId xmlns:p14="http://schemas.microsoft.com/office/powerpoint/2010/main" val="250160175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5" name="Billede 4">
            <a:extLst>
              <a:ext uri="{FF2B5EF4-FFF2-40B4-BE49-F238E27FC236}">
                <a16:creationId xmlns:a16="http://schemas.microsoft.com/office/drawing/2014/main" id="{B5F0650C-B54E-E74B-8FE1-F58092E5941E}"/>
              </a:ext>
            </a:extLst>
          </p:cNvPr>
          <p:cNvPicPr>
            <a:picLocks noChangeAspect="1"/>
          </p:cNvPicPr>
          <p:nvPr/>
        </p:nvPicPr>
        <p:blipFill>
          <a:blip r:embed="rId3"/>
          <a:stretch>
            <a:fillRect/>
          </a:stretch>
        </p:blipFill>
        <p:spPr>
          <a:xfrm>
            <a:off x="4427947" y="807109"/>
            <a:ext cx="3759709" cy="1592654"/>
          </a:xfrm>
          <a:prstGeom prst="rect">
            <a:avLst/>
          </a:prstGeom>
        </p:spPr>
      </p:pic>
      <p:pic>
        <p:nvPicPr>
          <p:cNvPr id="100" name="Google Shape;100;p2"/>
          <p:cNvPicPr preferRelativeResize="0"/>
          <p:nvPr/>
        </p:nvPicPr>
        <p:blipFill>
          <a:blip r:embed="rId4">
            <a:alphaModFix/>
          </a:blip>
          <a:stretch>
            <a:fillRect/>
          </a:stretch>
        </p:blipFill>
        <p:spPr>
          <a:xfrm>
            <a:off x="5477003" y="4046885"/>
            <a:ext cx="1995678" cy="1426584"/>
          </a:xfrm>
          <a:prstGeom prst="rect">
            <a:avLst/>
          </a:prstGeom>
          <a:noFill/>
          <a:ln>
            <a:noFill/>
          </a:ln>
        </p:spPr>
      </p:pic>
      <p:pic>
        <p:nvPicPr>
          <p:cNvPr id="99" name="Google Shape;99;p2"/>
          <p:cNvPicPr preferRelativeResize="0"/>
          <p:nvPr/>
        </p:nvPicPr>
        <p:blipFill>
          <a:blip r:embed="rId5">
            <a:alphaModFix/>
          </a:blip>
          <a:stretch>
            <a:fillRect/>
          </a:stretch>
        </p:blipFill>
        <p:spPr>
          <a:xfrm>
            <a:off x="7272410" y="3800267"/>
            <a:ext cx="2439082" cy="1803151"/>
          </a:xfrm>
          <a:prstGeom prst="rect">
            <a:avLst/>
          </a:prstGeom>
          <a:noFill/>
          <a:ln>
            <a:noFill/>
          </a:ln>
        </p:spPr>
      </p:pic>
      <p:pic>
        <p:nvPicPr>
          <p:cNvPr id="101" name="Google Shape;101;p2"/>
          <p:cNvPicPr preferRelativeResize="0"/>
          <p:nvPr/>
        </p:nvPicPr>
        <p:blipFill rotWithShape="1">
          <a:blip r:embed="rId6">
            <a:alphaModFix/>
          </a:blip>
          <a:srcRect/>
          <a:stretch/>
        </p:blipFill>
        <p:spPr>
          <a:xfrm>
            <a:off x="9504" y="3875335"/>
            <a:ext cx="2306612" cy="1464636"/>
          </a:xfrm>
          <a:prstGeom prst="rect">
            <a:avLst/>
          </a:prstGeom>
          <a:noFill/>
          <a:ln>
            <a:noFill/>
          </a:ln>
        </p:spPr>
      </p:pic>
      <p:pic>
        <p:nvPicPr>
          <p:cNvPr id="102" name="Google Shape;102;p2"/>
          <p:cNvPicPr preferRelativeResize="0"/>
          <p:nvPr/>
        </p:nvPicPr>
        <p:blipFill rotWithShape="1">
          <a:blip r:embed="rId7">
            <a:alphaModFix/>
          </a:blip>
          <a:srcRect/>
          <a:stretch/>
        </p:blipFill>
        <p:spPr>
          <a:xfrm>
            <a:off x="6031112" y="5233080"/>
            <a:ext cx="2482597" cy="1656357"/>
          </a:xfrm>
          <a:prstGeom prst="rect">
            <a:avLst/>
          </a:prstGeom>
          <a:noFill/>
          <a:ln>
            <a:noFill/>
          </a:ln>
        </p:spPr>
      </p:pic>
      <p:pic>
        <p:nvPicPr>
          <p:cNvPr id="103" name="Google Shape;103;p2"/>
          <p:cNvPicPr preferRelativeResize="0"/>
          <p:nvPr/>
        </p:nvPicPr>
        <p:blipFill rotWithShape="1">
          <a:blip r:embed="rId8">
            <a:alphaModFix/>
          </a:blip>
          <a:srcRect/>
          <a:stretch/>
        </p:blipFill>
        <p:spPr>
          <a:xfrm>
            <a:off x="2338600" y="2351544"/>
            <a:ext cx="2160597" cy="1600192"/>
          </a:xfrm>
          <a:prstGeom prst="rect">
            <a:avLst/>
          </a:prstGeom>
          <a:noFill/>
          <a:ln>
            <a:noFill/>
          </a:ln>
        </p:spPr>
      </p:pic>
      <p:pic>
        <p:nvPicPr>
          <p:cNvPr id="104" name="Google Shape;104;p2"/>
          <p:cNvPicPr preferRelativeResize="0"/>
          <p:nvPr/>
        </p:nvPicPr>
        <p:blipFill rotWithShape="1">
          <a:blip r:embed="rId9">
            <a:alphaModFix/>
          </a:blip>
          <a:srcRect/>
          <a:stretch/>
        </p:blipFill>
        <p:spPr>
          <a:xfrm>
            <a:off x="9504" y="5339972"/>
            <a:ext cx="2075355" cy="1550630"/>
          </a:xfrm>
          <a:prstGeom prst="rect">
            <a:avLst/>
          </a:prstGeom>
          <a:noFill/>
          <a:ln>
            <a:noFill/>
          </a:ln>
        </p:spPr>
      </p:pic>
      <p:pic>
        <p:nvPicPr>
          <p:cNvPr id="105" name="Google Shape;105;p2"/>
          <p:cNvPicPr preferRelativeResize="0"/>
          <p:nvPr/>
        </p:nvPicPr>
        <p:blipFill rotWithShape="1">
          <a:blip r:embed="rId10">
            <a:alphaModFix/>
          </a:blip>
          <a:srcRect b="28687"/>
          <a:stretch/>
        </p:blipFill>
        <p:spPr>
          <a:xfrm>
            <a:off x="10565608" y="5354174"/>
            <a:ext cx="1394400" cy="1670166"/>
          </a:xfrm>
          <a:prstGeom prst="rect">
            <a:avLst/>
          </a:prstGeom>
          <a:noFill/>
          <a:ln>
            <a:noFill/>
          </a:ln>
        </p:spPr>
      </p:pic>
      <p:pic>
        <p:nvPicPr>
          <p:cNvPr id="106" name="Google Shape;106;p2"/>
          <p:cNvPicPr preferRelativeResize="0"/>
          <p:nvPr/>
        </p:nvPicPr>
        <p:blipFill rotWithShape="1">
          <a:blip r:embed="rId11">
            <a:alphaModFix/>
          </a:blip>
          <a:srcRect/>
          <a:stretch/>
        </p:blipFill>
        <p:spPr>
          <a:xfrm>
            <a:off x="3796735" y="5233080"/>
            <a:ext cx="2242761" cy="1682071"/>
          </a:xfrm>
          <a:prstGeom prst="rect">
            <a:avLst/>
          </a:prstGeom>
          <a:noFill/>
          <a:ln>
            <a:noFill/>
          </a:ln>
        </p:spPr>
      </p:pic>
      <p:pic>
        <p:nvPicPr>
          <p:cNvPr id="107" name="Google Shape;107;p2"/>
          <p:cNvPicPr preferRelativeResize="0"/>
          <p:nvPr/>
        </p:nvPicPr>
        <p:blipFill rotWithShape="1">
          <a:blip r:embed="rId12">
            <a:alphaModFix/>
          </a:blip>
          <a:srcRect/>
          <a:stretch/>
        </p:blipFill>
        <p:spPr>
          <a:xfrm>
            <a:off x="2058071" y="5355151"/>
            <a:ext cx="1738664" cy="1534473"/>
          </a:xfrm>
          <a:prstGeom prst="rect">
            <a:avLst/>
          </a:prstGeom>
          <a:noFill/>
          <a:ln>
            <a:noFill/>
          </a:ln>
        </p:spPr>
      </p:pic>
      <p:pic>
        <p:nvPicPr>
          <p:cNvPr id="108" name="Google Shape;108;p2"/>
          <p:cNvPicPr preferRelativeResize="0"/>
          <p:nvPr/>
        </p:nvPicPr>
        <p:blipFill rotWithShape="1">
          <a:blip r:embed="rId13">
            <a:alphaModFix/>
          </a:blip>
          <a:srcRect/>
          <a:stretch/>
        </p:blipFill>
        <p:spPr>
          <a:xfrm>
            <a:off x="4301948" y="2268982"/>
            <a:ext cx="2567021" cy="1803154"/>
          </a:xfrm>
          <a:prstGeom prst="rect">
            <a:avLst/>
          </a:prstGeom>
          <a:noFill/>
          <a:ln>
            <a:noFill/>
          </a:ln>
        </p:spPr>
      </p:pic>
      <p:pic>
        <p:nvPicPr>
          <p:cNvPr id="109" name="Google Shape;109;p2"/>
          <p:cNvPicPr preferRelativeResize="0"/>
          <p:nvPr/>
        </p:nvPicPr>
        <p:blipFill rotWithShape="1">
          <a:blip r:embed="rId14">
            <a:alphaModFix/>
          </a:blip>
          <a:srcRect/>
          <a:stretch/>
        </p:blipFill>
        <p:spPr>
          <a:xfrm>
            <a:off x="2231422" y="3506064"/>
            <a:ext cx="1694549" cy="1848599"/>
          </a:xfrm>
          <a:prstGeom prst="rect">
            <a:avLst/>
          </a:prstGeom>
          <a:noFill/>
          <a:ln>
            <a:noFill/>
          </a:ln>
        </p:spPr>
      </p:pic>
      <p:pic>
        <p:nvPicPr>
          <p:cNvPr id="110" name="Google Shape;110;p2"/>
          <p:cNvPicPr preferRelativeResize="0"/>
          <p:nvPr/>
        </p:nvPicPr>
        <p:blipFill rotWithShape="1">
          <a:blip r:embed="rId15">
            <a:alphaModFix/>
          </a:blip>
          <a:srcRect/>
          <a:stretch/>
        </p:blipFill>
        <p:spPr>
          <a:xfrm>
            <a:off x="9631740" y="833410"/>
            <a:ext cx="2328268" cy="1620488"/>
          </a:xfrm>
          <a:prstGeom prst="rect">
            <a:avLst/>
          </a:prstGeom>
          <a:noFill/>
          <a:ln>
            <a:noFill/>
          </a:ln>
        </p:spPr>
      </p:pic>
      <p:pic>
        <p:nvPicPr>
          <p:cNvPr id="111" name="Google Shape;111;p2"/>
          <p:cNvPicPr preferRelativeResize="0"/>
          <p:nvPr/>
        </p:nvPicPr>
        <p:blipFill rotWithShape="1">
          <a:blip r:embed="rId16">
            <a:alphaModFix/>
          </a:blip>
          <a:srcRect/>
          <a:stretch/>
        </p:blipFill>
        <p:spPr>
          <a:xfrm>
            <a:off x="3901489" y="3960007"/>
            <a:ext cx="1793418" cy="1439155"/>
          </a:xfrm>
          <a:prstGeom prst="rect">
            <a:avLst/>
          </a:prstGeom>
          <a:noFill/>
          <a:ln>
            <a:noFill/>
          </a:ln>
        </p:spPr>
      </p:pic>
      <p:pic>
        <p:nvPicPr>
          <p:cNvPr id="112" name="Google Shape;112;p2"/>
          <p:cNvPicPr preferRelativeResize="0"/>
          <p:nvPr/>
        </p:nvPicPr>
        <p:blipFill rotWithShape="1">
          <a:blip r:embed="rId17">
            <a:alphaModFix/>
          </a:blip>
          <a:srcRect t="30405" b="20088"/>
          <a:stretch/>
        </p:blipFill>
        <p:spPr>
          <a:xfrm>
            <a:off x="0" y="2403322"/>
            <a:ext cx="2388217" cy="1534473"/>
          </a:xfrm>
          <a:prstGeom prst="rect">
            <a:avLst/>
          </a:prstGeom>
          <a:noFill/>
          <a:ln>
            <a:noFill/>
          </a:ln>
        </p:spPr>
      </p:pic>
      <p:pic>
        <p:nvPicPr>
          <p:cNvPr id="113" name="Google Shape;113;p2"/>
          <p:cNvPicPr preferRelativeResize="0"/>
          <p:nvPr/>
        </p:nvPicPr>
        <p:blipFill rotWithShape="1">
          <a:blip r:embed="rId18">
            <a:alphaModFix/>
          </a:blip>
          <a:srcRect t="8474" b="8582"/>
          <a:stretch/>
        </p:blipFill>
        <p:spPr>
          <a:xfrm>
            <a:off x="8513709" y="5370189"/>
            <a:ext cx="2051899" cy="1654150"/>
          </a:xfrm>
          <a:prstGeom prst="rect">
            <a:avLst/>
          </a:prstGeom>
          <a:noFill/>
          <a:ln>
            <a:noFill/>
          </a:ln>
        </p:spPr>
      </p:pic>
      <p:pic>
        <p:nvPicPr>
          <p:cNvPr id="114" name="Google Shape;114;p2"/>
          <p:cNvPicPr preferRelativeResize="0"/>
          <p:nvPr/>
        </p:nvPicPr>
        <p:blipFill rotWithShape="1">
          <a:blip r:embed="rId19">
            <a:alphaModFix/>
          </a:blip>
          <a:srcRect/>
          <a:stretch/>
        </p:blipFill>
        <p:spPr>
          <a:xfrm>
            <a:off x="9631740" y="3804502"/>
            <a:ext cx="2340393" cy="1557679"/>
          </a:xfrm>
          <a:prstGeom prst="rect">
            <a:avLst/>
          </a:prstGeom>
          <a:noFill/>
          <a:ln>
            <a:noFill/>
          </a:ln>
        </p:spPr>
      </p:pic>
      <p:pic>
        <p:nvPicPr>
          <p:cNvPr id="115" name="Google Shape;115;p2"/>
          <p:cNvPicPr preferRelativeResize="0"/>
          <p:nvPr/>
        </p:nvPicPr>
        <p:blipFill rotWithShape="1">
          <a:blip r:embed="rId20">
            <a:alphaModFix/>
          </a:blip>
          <a:srcRect/>
          <a:stretch/>
        </p:blipFill>
        <p:spPr>
          <a:xfrm>
            <a:off x="6868969" y="2353418"/>
            <a:ext cx="2370535" cy="1582120"/>
          </a:xfrm>
          <a:prstGeom prst="rect">
            <a:avLst/>
          </a:prstGeom>
          <a:noFill/>
          <a:ln>
            <a:noFill/>
          </a:ln>
        </p:spPr>
      </p:pic>
      <p:pic>
        <p:nvPicPr>
          <p:cNvPr id="116" name="Google Shape;116;p2"/>
          <p:cNvPicPr preferRelativeResize="0"/>
          <p:nvPr/>
        </p:nvPicPr>
        <p:blipFill rotWithShape="1">
          <a:blip r:embed="rId21">
            <a:alphaModFix/>
          </a:blip>
          <a:srcRect b="10763"/>
          <a:stretch/>
        </p:blipFill>
        <p:spPr>
          <a:xfrm>
            <a:off x="0" y="800803"/>
            <a:ext cx="2683192" cy="1620488"/>
          </a:xfrm>
          <a:prstGeom prst="rect">
            <a:avLst/>
          </a:prstGeom>
          <a:noFill/>
          <a:ln>
            <a:noFill/>
          </a:ln>
        </p:spPr>
      </p:pic>
      <p:pic>
        <p:nvPicPr>
          <p:cNvPr id="117" name="Google Shape;117;p2"/>
          <p:cNvPicPr preferRelativeResize="0"/>
          <p:nvPr/>
        </p:nvPicPr>
        <p:blipFill rotWithShape="1">
          <a:blip r:embed="rId22">
            <a:alphaModFix/>
          </a:blip>
          <a:srcRect t="11875" b="16041"/>
          <a:stretch/>
        </p:blipFill>
        <p:spPr>
          <a:xfrm>
            <a:off x="2622931" y="815983"/>
            <a:ext cx="2854071" cy="1620488"/>
          </a:xfrm>
          <a:prstGeom prst="rect">
            <a:avLst/>
          </a:prstGeom>
          <a:noFill/>
          <a:ln>
            <a:noFill/>
          </a:ln>
        </p:spPr>
      </p:pic>
      <p:pic>
        <p:nvPicPr>
          <p:cNvPr id="118" name="Google Shape;118;p2"/>
          <p:cNvPicPr preferRelativeResize="0"/>
          <p:nvPr/>
        </p:nvPicPr>
        <p:blipFill rotWithShape="1">
          <a:blip r:embed="rId23">
            <a:alphaModFix/>
          </a:blip>
          <a:srcRect/>
          <a:stretch/>
        </p:blipFill>
        <p:spPr>
          <a:xfrm>
            <a:off x="9184557" y="2403322"/>
            <a:ext cx="2787575" cy="1641929"/>
          </a:xfrm>
          <a:prstGeom prst="rect">
            <a:avLst/>
          </a:prstGeom>
          <a:noFill/>
          <a:ln>
            <a:noFill/>
          </a:ln>
        </p:spPr>
      </p:pic>
      <p:pic>
        <p:nvPicPr>
          <p:cNvPr id="3" name="Billede 2">
            <a:extLst>
              <a:ext uri="{FF2B5EF4-FFF2-40B4-BE49-F238E27FC236}">
                <a16:creationId xmlns:a16="http://schemas.microsoft.com/office/drawing/2014/main" id="{892DD85E-A048-5145-AA1C-E119B2ED0A6E}"/>
              </a:ext>
            </a:extLst>
          </p:cNvPr>
          <p:cNvPicPr>
            <a:picLocks noChangeAspect="1"/>
          </p:cNvPicPr>
          <p:nvPr/>
        </p:nvPicPr>
        <p:blipFill>
          <a:blip r:embed="rId24"/>
          <a:stretch>
            <a:fillRect/>
          </a:stretch>
        </p:blipFill>
        <p:spPr>
          <a:xfrm>
            <a:off x="7188878" y="815983"/>
            <a:ext cx="2458669" cy="1655342"/>
          </a:xfrm>
          <a:prstGeom prst="rect">
            <a:avLst/>
          </a:prstGeom>
        </p:spPr>
      </p:pic>
      <p:sp>
        <p:nvSpPr>
          <p:cNvPr id="6" name="Tekstfelt 5">
            <a:extLst>
              <a:ext uri="{FF2B5EF4-FFF2-40B4-BE49-F238E27FC236}">
                <a16:creationId xmlns:a16="http://schemas.microsoft.com/office/drawing/2014/main" id="{82E91B3C-380E-FF44-9756-2DAB1B727A5C}"/>
              </a:ext>
            </a:extLst>
          </p:cNvPr>
          <p:cNvSpPr txBox="1"/>
          <p:nvPr/>
        </p:nvSpPr>
        <p:spPr>
          <a:xfrm>
            <a:off x="120748" y="196826"/>
            <a:ext cx="11950504" cy="461665"/>
          </a:xfrm>
          <a:prstGeom prst="rect">
            <a:avLst/>
          </a:prstGeom>
          <a:noFill/>
        </p:spPr>
        <p:txBody>
          <a:bodyPr wrap="square" rtlCol="0">
            <a:spAutoFit/>
          </a:bodyPr>
          <a:lstStyle/>
          <a:p>
            <a:r>
              <a:rPr lang="en-US" sz="2400" b="1" dirty="0">
                <a:solidFill>
                  <a:srgbClr val="8B0902"/>
                </a:solidFill>
              </a:rPr>
              <a:t>Working around the world with local people to protect biodiversity and improve livelihoods  </a:t>
            </a:r>
          </a:p>
        </p:txBody>
      </p:sp>
    </p:spTree>
    <p:extLst>
      <p:ext uri="{BB962C8B-B14F-4D97-AF65-F5344CB8AC3E}">
        <p14:creationId xmlns:p14="http://schemas.microsoft.com/office/powerpoint/2010/main" val="239389412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3" descr="Qaarsut Natur Ressource Råd BEDST FD.jpg"/>
          <p:cNvPicPr>
            <a:picLocks noGrp="1" noChangeAspect="1"/>
          </p:cNvPicPr>
          <p:nvPr>
            <p:ph idx="1"/>
          </p:nvPr>
        </p:nvPicPr>
        <p:blipFill rotWithShape="1">
          <a:blip r:embed="rId3">
            <a:extLst>
              <a:ext uri="{28A0092B-C50C-407E-A947-70E740481C1C}">
                <a14:useLocalDpi xmlns:a14="http://schemas.microsoft.com/office/drawing/2010/main" val="0"/>
              </a:ext>
            </a:extLst>
          </a:blip>
          <a:srcRect t="4164" b="-4164"/>
          <a:stretch/>
        </p:blipFill>
        <p:spPr>
          <a:xfrm>
            <a:off x="1524000" y="878149"/>
            <a:ext cx="9144000" cy="6352385"/>
          </a:xfrm>
        </p:spPr>
      </p:pic>
      <p:sp>
        <p:nvSpPr>
          <p:cNvPr id="2" name="Title 1"/>
          <p:cNvSpPr>
            <a:spLocks noGrp="1"/>
          </p:cNvSpPr>
          <p:nvPr>
            <p:ph type="title"/>
          </p:nvPr>
        </p:nvSpPr>
        <p:spPr>
          <a:xfrm>
            <a:off x="1524000" y="0"/>
            <a:ext cx="8964488" cy="1143000"/>
          </a:xfrm>
        </p:spPr>
        <p:txBody>
          <a:bodyPr>
            <a:noAutofit/>
          </a:bodyPr>
          <a:lstStyle/>
          <a:p>
            <a:r>
              <a:rPr lang="en-GB" sz="3600" b="1" cap="none">
                <a:solidFill>
                  <a:schemeClr val="accent6">
                    <a:lumMod val="75000"/>
                  </a:schemeClr>
                </a:solidFill>
              </a:rPr>
              <a:t>The </a:t>
            </a:r>
            <a:r>
              <a:rPr lang="en-GB" sz="3600" b="1" cap="none">
                <a:solidFill>
                  <a:schemeClr val="accent6">
                    <a:lumMod val="75000"/>
                  </a:schemeClr>
                </a:solidFill>
                <a:latin typeface="Calibri" panose="020F0502020204030204" pitchFamily="34" charset="0"/>
                <a:cs typeface="Calibri" panose="020F0502020204030204" pitchFamily="34" charset="0"/>
              </a:rPr>
              <a:t>Natural Resource Council</a:t>
            </a:r>
            <a:r>
              <a:rPr lang="en-GB" sz="3600" b="1" cap="none">
                <a:solidFill>
                  <a:schemeClr val="accent6">
                    <a:lumMod val="75000"/>
                  </a:schemeClr>
                </a:solidFill>
              </a:rPr>
              <a:t> meet quarterly to summarize data and observations</a:t>
            </a:r>
            <a:endParaRPr lang="da-DK" sz="3600" b="1" cap="none">
              <a:solidFill>
                <a:schemeClr val="accent6">
                  <a:lumMod val="75000"/>
                </a:schemeClr>
              </a:solidFill>
            </a:endParaRPr>
          </a:p>
        </p:txBody>
      </p:sp>
    </p:spTree>
    <p:extLst>
      <p:ext uri="{BB962C8B-B14F-4D97-AF65-F5344CB8AC3E}">
        <p14:creationId xmlns:p14="http://schemas.microsoft.com/office/powerpoint/2010/main" val="181657901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descr="meetingakunnaq.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405" r="1328"/>
          <a:stretch/>
        </p:blipFill>
        <p:spPr>
          <a:xfrm>
            <a:off x="5373313" y="2601626"/>
            <a:ext cx="6330993" cy="4146764"/>
          </a:xfrm>
        </p:spPr>
      </p:pic>
      <p:sp>
        <p:nvSpPr>
          <p:cNvPr id="5" name="Tekstfelt 4"/>
          <p:cNvSpPr txBox="1"/>
          <p:nvPr/>
        </p:nvSpPr>
        <p:spPr>
          <a:xfrm>
            <a:off x="5955215" y="6005829"/>
            <a:ext cx="3918701" cy="369332"/>
          </a:xfrm>
          <a:prstGeom prst="rect">
            <a:avLst/>
          </a:prstGeom>
          <a:noFill/>
        </p:spPr>
        <p:txBody>
          <a:bodyPr wrap="none" rtlCol="0">
            <a:spAutoFit/>
          </a:bodyPr>
          <a:lstStyle/>
          <a:p>
            <a:r>
              <a:rPr lang="da-DK" b="1">
                <a:solidFill>
                  <a:schemeClr val="bg1"/>
                </a:solidFill>
              </a:rPr>
              <a:t>Natural Resource </a:t>
            </a:r>
            <a:r>
              <a:rPr lang="da-DK" b="1" err="1">
                <a:solidFill>
                  <a:schemeClr val="bg1"/>
                </a:solidFill>
              </a:rPr>
              <a:t>Council</a:t>
            </a:r>
            <a:r>
              <a:rPr lang="da-DK" b="1">
                <a:solidFill>
                  <a:schemeClr val="bg1"/>
                </a:solidFill>
              </a:rPr>
              <a:t> meeting</a:t>
            </a:r>
          </a:p>
        </p:txBody>
      </p:sp>
      <p:sp>
        <p:nvSpPr>
          <p:cNvPr id="7" name="Rektangel 6"/>
          <p:cNvSpPr/>
          <p:nvPr/>
        </p:nvSpPr>
        <p:spPr>
          <a:xfrm>
            <a:off x="821917" y="5509053"/>
            <a:ext cx="1384300" cy="1177713"/>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da-DK">
                <a:solidFill>
                  <a:srgbClr val="000000"/>
                </a:solidFill>
              </a:rPr>
              <a:t>Natural Resource</a:t>
            </a:r>
          </a:p>
          <a:p>
            <a:pPr algn="ctr"/>
            <a:r>
              <a:rPr lang="da-DK" err="1">
                <a:solidFill>
                  <a:srgbClr val="000000"/>
                </a:solidFill>
              </a:rPr>
              <a:t>Council</a:t>
            </a:r>
            <a:endParaRPr lang="da-DK">
              <a:solidFill>
                <a:srgbClr val="000000"/>
              </a:solidFill>
            </a:endParaRPr>
          </a:p>
        </p:txBody>
      </p:sp>
      <p:cxnSp>
        <p:nvCxnSpPr>
          <p:cNvPr id="9" name="Lige forbindelse 8"/>
          <p:cNvCxnSpPr/>
          <p:nvPr/>
        </p:nvCxnSpPr>
        <p:spPr>
          <a:xfrm flipV="1">
            <a:off x="1484857" y="1809120"/>
            <a:ext cx="0" cy="382693"/>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12" name="Rektangel 11"/>
          <p:cNvSpPr/>
          <p:nvPr/>
        </p:nvSpPr>
        <p:spPr>
          <a:xfrm>
            <a:off x="821917" y="3898053"/>
            <a:ext cx="1384300" cy="109728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da-DK" err="1">
                <a:solidFill>
                  <a:srgbClr val="000000"/>
                </a:solidFill>
              </a:rPr>
              <a:t>Village</a:t>
            </a:r>
            <a:r>
              <a:rPr lang="da-DK">
                <a:solidFill>
                  <a:srgbClr val="000000"/>
                </a:solidFill>
              </a:rPr>
              <a:t> </a:t>
            </a:r>
            <a:r>
              <a:rPr lang="da-DK" err="1">
                <a:solidFill>
                  <a:srgbClr val="000000"/>
                </a:solidFill>
              </a:rPr>
              <a:t>Committee</a:t>
            </a:r>
            <a:endParaRPr lang="da-DK">
              <a:solidFill>
                <a:srgbClr val="000000"/>
              </a:solidFill>
            </a:endParaRPr>
          </a:p>
        </p:txBody>
      </p:sp>
      <p:sp>
        <p:nvSpPr>
          <p:cNvPr id="13" name="Rektangel 12"/>
          <p:cNvSpPr/>
          <p:nvPr/>
        </p:nvSpPr>
        <p:spPr>
          <a:xfrm>
            <a:off x="821917" y="2287053"/>
            <a:ext cx="1384300" cy="109728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da-DK">
                <a:solidFill>
                  <a:srgbClr val="000000"/>
                </a:solidFill>
              </a:rPr>
              <a:t>Local Authority</a:t>
            </a:r>
          </a:p>
        </p:txBody>
      </p:sp>
      <p:sp>
        <p:nvSpPr>
          <p:cNvPr id="14" name="Rektangel 13"/>
          <p:cNvSpPr/>
          <p:nvPr/>
        </p:nvSpPr>
        <p:spPr>
          <a:xfrm>
            <a:off x="821917" y="564199"/>
            <a:ext cx="1384300" cy="109728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da-DK">
                <a:solidFill>
                  <a:schemeClr val="tx1"/>
                </a:solidFill>
              </a:rPr>
              <a:t>Central</a:t>
            </a:r>
          </a:p>
          <a:p>
            <a:r>
              <a:rPr lang="da-DK" err="1">
                <a:solidFill>
                  <a:schemeClr val="tx1"/>
                </a:solidFill>
              </a:rPr>
              <a:t>Government</a:t>
            </a:r>
            <a:endParaRPr lang="da-DK">
              <a:solidFill>
                <a:schemeClr val="tx1"/>
              </a:solidFill>
            </a:endParaRPr>
          </a:p>
        </p:txBody>
      </p:sp>
      <p:cxnSp>
        <p:nvCxnSpPr>
          <p:cNvPr id="15" name="Lige forbindelse 14"/>
          <p:cNvCxnSpPr/>
          <p:nvPr/>
        </p:nvCxnSpPr>
        <p:spPr>
          <a:xfrm flipV="1">
            <a:off x="1502637" y="3515361"/>
            <a:ext cx="0" cy="382693"/>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6" name="Lige forbindelse 15"/>
          <p:cNvCxnSpPr/>
          <p:nvPr/>
        </p:nvCxnSpPr>
        <p:spPr>
          <a:xfrm flipV="1">
            <a:off x="1502637" y="5126357"/>
            <a:ext cx="0" cy="382693"/>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18" name="Højrepil 17"/>
          <p:cNvSpPr/>
          <p:nvPr/>
        </p:nvSpPr>
        <p:spPr>
          <a:xfrm>
            <a:off x="2305277" y="730147"/>
            <a:ext cx="518160" cy="709188"/>
          </a:xfrm>
          <a:prstGeom prst="rightArrow">
            <a:avLst>
              <a:gd name="adj1" fmla="val 59259"/>
              <a:gd name="adj2" fmla="val 50000"/>
            </a:avLst>
          </a:prstGeom>
          <a:ln/>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9" name="Tekstfelt 18"/>
          <p:cNvSpPr txBox="1"/>
          <p:nvPr/>
        </p:nvSpPr>
        <p:spPr>
          <a:xfrm>
            <a:off x="3039337" y="493419"/>
            <a:ext cx="1699504" cy="954107"/>
          </a:xfrm>
          <a:prstGeom prst="rect">
            <a:avLst/>
          </a:prstGeom>
          <a:noFill/>
        </p:spPr>
        <p:txBody>
          <a:bodyPr wrap="none" rtlCol="0">
            <a:spAutoFit/>
          </a:bodyPr>
          <a:lstStyle/>
          <a:p>
            <a:r>
              <a:rPr lang="da-DK" sz="2800" b="1"/>
              <a:t>National</a:t>
            </a:r>
          </a:p>
          <a:p>
            <a:r>
              <a:rPr lang="da-DK" sz="2800" b="1"/>
              <a:t>decisions</a:t>
            </a:r>
          </a:p>
        </p:txBody>
      </p:sp>
      <p:sp>
        <p:nvSpPr>
          <p:cNvPr id="22" name="Rektangel 21"/>
          <p:cNvSpPr/>
          <p:nvPr/>
        </p:nvSpPr>
        <p:spPr>
          <a:xfrm>
            <a:off x="3039337" y="2161334"/>
            <a:ext cx="2468880" cy="1384995"/>
          </a:xfrm>
          <a:prstGeom prst="rect">
            <a:avLst/>
          </a:prstGeom>
        </p:spPr>
        <p:txBody>
          <a:bodyPr wrap="square">
            <a:spAutoFit/>
          </a:bodyPr>
          <a:lstStyle/>
          <a:p>
            <a:r>
              <a:rPr lang="da-DK" sz="2800" b="1"/>
              <a:t>Local </a:t>
            </a:r>
            <a:r>
              <a:rPr lang="da-DK" sz="2800" b="1" err="1"/>
              <a:t>authority</a:t>
            </a:r>
            <a:endParaRPr lang="da-DK" sz="2800" b="1"/>
          </a:p>
          <a:p>
            <a:r>
              <a:rPr lang="da-DK" sz="2800" b="1"/>
              <a:t>decisions</a:t>
            </a:r>
          </a:p>
        </p:txBody>
      </p:sp>
      <p:sp>
        <p:nvSpPr>
          <p:cNvPr id="23" name="Højrepil 22"/>
          <p:cNvSpPr/>
          <p:nvPr/>
        </p:nvSpPr>
        <p:spPr>
          <a:xfrm>
            <a:off x="2305277" y="2481099"/>
            <a:ext cx="518160" cy="709188"/>
          </a:xfrm>
          <a:prstGeom prst="rightArrow">
            <a:avLst>
              <a:gd name="adj1" fmla="val 59259"/>
              <a:gd name="adj2" fmla="val 50000"/>
            </a:avLst>
          </a:prstGeom>
          <a:ln/>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 name="Tekstfelt 1"/>
          <p:cNvSpPr txBox="1"/>
          <p:nvPr/>
        </p:nvSpPr>
        <p:spPr>
          <a:xfrm>
            <a:off x="6229535" y="791426"/>
            <a:ext cx="4156394" cy="830997"/>
          </a:xfrm>
          <a:prstGeom prst="rect">
            <a:avLst/>
          </a:prstGeom>
          <a:noFill/>
        </p:spPr>
        <p:txBody>
          <a:bodyPr wrap="none" rtlCol="0">
            <a:spAutoFit/>
          </a:bodyPr>
          <a:lstStyle/>
          <a:p>
            <a:r>
              <a:rPr lang="da-DK" sz="4800" b="1"/>
              <a:t>The approach</a:t>
            </a:r>
          </a:p>
        </p:txBody>
      </p:sp>
    </p:spTree>
    <p:extLst>
      <p:ext uri="{BB962C8B-B14F-4D97-AF65-F5344CB8AC3E}">
        <p14:creationId xmlns:p14="http://schemas.microsoft.com/office/powerpoint/2010/main" val="250136638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46FA00B2-C7CB-BA42-86A9-60CF26C3AB74}"/>
              </a:ext>
            </a:extLst>
          </p:cNvPr>
          <p:cNvPicPr/>
          <p:nvPr/>
        </p:nvPicPr>
        <p:blipFill>
          <a:blip r:embed="rId2"/>
          <a:srcRect/>
          <a:stretch>
            <a:fillRect/>
          </a:stretch>
        </p:blipFill>
        <p:spPr bwMode="auto">
          <a:xfrm>
            <a:off x="10353822" y="6282426"/>
            <a:ext cx="1645920" cy="575574"/>
          </a:xfrm>
          <a:prstGeom prst="rect">
            <a:avLst/>
          </a:prstGeom>
          <a:noFill/>
          <a:ln w="9525">
            <a:noFill/>
            <a:miter lim="800000"/>
            <a:headEnd/>
            <a:tailEnd/>
          </a:ln>
        </p:spPr>
      </p:pic>
      <p:pic>
        <p:nvPicPr>
          <p:cNvPr id="4" name="Picture 4" descr="Skærmbillede 2018-10-17 17.28.39.png">
            <a:extLst>
              <a:ext uri="{FF2B5EF4-FFF2-40B4-BE49-F238E27FC236}">
                <a16:creationId xmlns:a16="http://schemas.microsoft.com/office/drawing/2014/main" id="{23B5FB5B-3BD1-ED47-8B88-9322F3C5F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35" y="1341120"/>
            <a:ext cx="8054456" cy="5516879"/>
          </a:xfrm>
          <a:prstGeom prst="rect">
            <a:avLst/>
          </a:prstGeom>
        </p:spPr>
      </p:pic>
      <p:sp>
        <p:nvSpPr>
          <p:cNvPr id="5" name="Title 1">
            <a:extLst>
              <a:ext uri="{FF2B5EF4-FFF2-40B4-BE49-F238E27FC236}">
                <a16:creationId xmlns:a16="http://schemas.microsoft.com/office/drawing/2014/main" id="{43FB4EBF-8AC8-0F41-9037-443DA778DC90}"/>
              </a:ext>
            </a:extLst>
          </p:cNvPr>
          <p:cNvSpPr txBox="1">
            <a:spLocks/>
          </p:cNvSpPr>
          <p:nvPr/>
        </p:nvSpPr>
        <p:spPr>
          <a:xfrm>
            <a:off x="170935" y="1077462"/>
            <a:ext cx="4758874" cy="78049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600" b="1" dirty="0">
                <a:solidFill>
                  <a:schemeClr val="accent6">
                    <a:lumMod val="75000"/>
                  </a:schemeClr>
                </a:solidFill>
                <a:latin typeface="Calibri" panose="020F0502020204030204" pitchFamily="34" charset="0"/>
                <a:cs typeface="Calibri" panose="020F0502020204030204" pitchFamily="34" charset="0"/>
              </a:rPr>
              <a:t>PISUNA Summary Form</a:t>
            </a:r>
            <a:endParaRPr lang="en-US" sz="3600" b="1" dirty="0">
              <a:solidFill>
                <a:schemeClr val="accent6">
                  <a:lumMod val="75000"/>
                </a:schemeClr>
              </a:solidFill>
              <a:latin typeface="Calibri" panose="020F0502020204030204" pitchFamily="34" charset="0"/>
              <a:cs typeface="Calibri" panose="020F0502020204030204" pitchFamily="34" charset="0"/>
            </a:endParaRPr>
          </a:p>
        </p:txBody>
      </p:sp>
      <p:sp>
        <p:nvSpPr>
          <p:cNvPr id="6" name="Tekstfelt 5">
            <a:extLst>
              <a:ext uri="{FF2B5EF4-FFF2-40B4-BE49-F238E27FC236}">
                <a16:creationId xmlns:a16="http://schemas.microsoft.com/office/drawing/2014/main" id="{8D7A071A-A2FE-B241-B7B7-3C992DACA054}"/>
              </a:ext>
            </a:extLst>
          </p:cNvPr>
          <p:cNvSpPr txBox="1"/>
          <p:nvPr/>
        </p:nvSpPr>
        <p:spPr>
          <a:xfrm>
            <a:off x="8892209" y="1328612"/>
            <a:ext cx="2782956" cy="4185761"/>
          </a:xfrm>
          <a:prstGeom prst="rect">
            <a:avLst/>
          </a:prstGeom>
          <a:noFill/>
        </p:spPr>
        <p:txBody>
          <a:bodyPr wrap="square" rtlCol="0">
            <a:spAutoFit/>
          </a:bodyPr>
          <a:lstStyle/>
          <a:p>
            <a:pPr>
              <a:lnSpc>
                <a:spcPct val="150000"/>
              </a:lnSpc>
            </a:pPr>
            <a:r>
              <a:rPr lang="en-US" sz="2800" b="1" dirty="0">
                <a:solidFill>
                  <a:schemeClr val="accent2">
                    <a:lumMod val="50000"/>
                  </a:schemeClr>
                </a:solidFill>
              </a:rPr>
              <a:t>Key Topics</a:t>
            </a:r>
            <a:endParaRPr lang="en-US" sz="2800" dirty="0"/>
          </a:p>
          <a:p>
            <a:r>
              <a:rPr lang="en-US" sz="2800" dirty="0"/>
              <a:t>Trend</a:t>
            </a:r>
          </a:p>
          <a:p>
            <a:endParaRPr lang="en-US" sz="2800" dirty="0"/>
          </a:p>
          <a:p>
            <a:r>
              <a:rPr lang="en-US" sz="2800" dirty="0"/>
              <a:t>Possible explanation of trend</a:t>
            </a:r>
          </a:p>
          <a:p>
            <a:endParaRPr lang="en-US" sz="2800" dirty="0"/>
          </a:p>
          <a:p>
            <a:r>
              <a:rPr lang="en-US" sz="2800" dirty="0"/>
              <a:t>Management recommendation</a:t>
            </a:r>
          </a:p>
        </p:txBody>
      </p:sp>
      <p:cxnSp>
        <p:nvCxnSpPr>
          <p:cNvPr id="7" name="Lige pilforbindelse 6">
            <a:extLst>
              <a:ext uri="{FF2B5EF4-FFF2-40B4-BE49-F238E27FC236}">
                <a16:creationId xmlns:a16="http://schemas.microsoft.com/office/drawing/2014/main" id="{F60B6FCB-F839-924C-8671-A09644AE04BE}"/>
              </a:ext>
            </a:extLst>
          </p:cNvPr>
          <p:cNvCxnSpPr>
            <a:cxnSpLocks/>
          </p:cNvCxnSpPr>
          <p:nvPr/>
        </p:nvCxnSpPr>
        <p:spPr>
          <a:xfrm flipH="1" flipV="1">
            <a:off x="3154017" y="1984142"/>
            <a:ext cx="5738192" cy="223139"/>
          </a:xfrm>
          <a:prstGeom prst="straightConnector1">
            <a:avLst/>
          </a:prstGeom>
          <a:ln w="50800">
            <a:solidFill>
              <a:schemeClr val="accent1">
                <a:alpha val="7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Lige pilforbindelse 8">
            <a:extLst>
              <a:ext uri="{FF2B5EF4-FFF2-40B4-BE49-F238E27FC236}">
                <a16:creationId xmlns:a16="http://schemas.microsoft.com/office/drawing/2014/main" id="{DECBC009-5CBA-7340-8360-D974C059940F}"/>
              </a:ext>
            </a:extLst>
          </p:cNvPr>
          <p:cNvCxnSpPr>
            <a:cxnSpLocks/>
          </p:cNvCxnSpPr>
          <p:nvPr/>
        </p:nvCxnSpPr>
        <p:spPr>
          <a:xfrm flipH="1" flipV="1">
            <a:off x="5531227" y="2255318"/>
            <a:ext cx="3360982" cy="755722"/>
          </a:xfrm>
          <a:prstGeom prst="straightConnector1">
            <a:avLst/>
          </a:prstGeom>
          <a:ln w="50800">
            <a:solidFill>
              <a:schemeClr val="accent1">
                <a:alpha val="7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Lige pilforbindelse 9">
            <a:extLst>
              <a:ext uri="{FF2B5EF4-FFF2-40B4-BE49-F238E27FC236}">
                <a16:creationId xmlns:a16="http://schemas.microsoft.com/office/drawing/2014/main" id="{43E5CE82-D09D-1C45-8887-783CC59BAF43}"/>
              </a:ext>
            </a:extLst>
          </p:cNvPr>
          <p:cNvCxnSpPr>
            <a:cxnSpLocks/>
          </p:cNvCxnSpPr>
          <p:nvPr/>
        </p:nvCxnSpPr>
        <p:spPr>
          <a:xfrm flipH="1" flipV="1">
            <a:off x="7103165" y="2343579"/>
            <a:ext cx="1789044" cy="2413951"/>
          </a:xfrm>
          <a:prstGeom prst="straightConnector1">
            <a:avLst/>
          </a:prstGeom>
          <a:ln w="50800">
            <a:solidFill>
              <a:schemeClr val="accent1">
                <a:alpha val="7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78567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45006073_2041032305960337_3126342656519569408_n.jpg"/>
          <p:cNvPicPr>
            <a:picLocks noChangeAspect="1"/>
          </p:cNvPicPr>
          <p:nvPr/>
        </p:nvPicPr>
        <p:blipFill rotWithShape="1">
          <a:blip r:embed="rId3">
            <a:extLst>
              <a:ext uri="{28A0092B-C50C-407E-A947-70E740481C1C}">
                <a14:useLocalDpi xmlns:a14="http://schemas.microsoft.com/office/drawing/2010/main" val="0"/>
              </a:ext>
            </a:extLst>
          </a:blip>
          <a:srcRect l="4453" t="15447" r="13507" b="15447"/>
          <a:stretch/>
        </p:blipFill>
        <p:spPr>
          <a:xfrm>
            <a:off x="0" y="1829151"/>
            <a:ext cx="7629993" cy="5028849"/>
          </a:xfrm>
          <a:prstGeom prst="rect">
            <a:avLst/>
          </a:prstGeom>
        </p:spPr>
      </p:pic>
      <p:pic>
        <p:nvPicPr>
          <p:cNvPr id="6" name="Content Placeholder 3" descr="45480437_967396090126613_2151986259784892416_n.jpg"/>
          <p:cNvPicPr>
            <a:picLocks noChangeAspect="1"/>
          </p:cNvPicPr>
          <p:nvPr/>
        </p:nvPicPr>
        <p:blipFill rotWithShape="1">
          <a:blip r:embed="rId4">
            <a:extLst>
              <a:ext uri="{28A0092B-C50C-407E-A947-70E740481C1C}">
                <a14:useLocalDpi xmlns:a14="http://schemas.microsoft.com/office/drawing/2010/main" val="0"/>
              </a:ext>
            </a:extLst>
          </a:blip>
          <a:srcRect l="18989" t="14748" r="18488" b="16875"/>
          <a:stretch/>
        </p:blipFill>
        <p:spPr>
          <a:xfrm>
            <a:off x="6706739" y="29143"/>
            <a:ext cx="5485261" cy="3938570"/>
          </a:xfrm>
          <a:prstGeom prst="rect">
            <a:avLst/>
          </a:prstGeom>
        </p:spPr>
      </p:pic>
      <p:sp>
        <p:nvSpPr>
          <p:cNvPr id="7" name="TextBox 6"/>
          <p:cNvSpPr txBox="1"/>
          <p:nvPr/>
        </p:nvSpPr>
        <p:spPr>
          <a:xfrm>
            <a:off x="597877" y="181651"/>
            <a:ext cx="5714147" cy="1323439"/>
          </a:xfrm>
          <a:prstGeom prst="rect">
            <a:avLst/>
          </a:prstGeom>
          <a:noFill/>
        </p:spPr>
        <p:txBody>
          <a:bodyPr wrap="square" rtlCol="0">
            <a:spAutoFit/>
          </a:bodyPr>
          <a:lstStyle/>
          <a:p>
            <a:r>
              <a:rPr lang="en-US" sz="4000" b="1" dirty="0">
                <a:solidFill>
                  <a:schemeClr val="accent6">
                    <a:lumMod val="50000"/>
                  </a:schemeClr>
                </a:solidFill>
              </a:rPr>
              <a:t>Nordic Council Environment Prize 2018</a:t>
            </a:r>
          </a:p>
        </p:txBody>
      </p:sp>
      <p:sp>
        <p:nvSpPr>
          <p:cNvPr id="8" name="TextBox 7"/>
          <p:cNvSpPr txBox="1"/>
          <p:nvPr/>
        </p:nvSpPr>
        <p:spPr>
          <a:xfrm>
            <a:off x="6706739" y="3629159"/>
            <a:ext cx="3899914" cy="338554"/>
          </a:xfrm>
          <a:prstGeom prst="rect">
            <a:avLst/>
          </a:prstGeom>
          <a:noFill/>
        </p:spPr>
        <p:txBody>
          <a:bodyPr wrap="none" rtlCol="0">
            <a:spAutoFit/>
          </a:bodyPr>
          <a:lstStyle/>
          <a:p>
            <a:r>
              <a:rPr lang="en-US" sz="1600">
                <a:solidFill>
                  <a:srgbClr val="FFFF00"/>
                </a:solidFill>
              </a:rPr>
              <a:t>Per Ole from PISUNA Attu receive the prize</a:t>
            </a:r>
          </a:p>
        </p:txBody>
      </p:sp>
      <p:sp>
        <p:nvSpPr>
          <p:cNvPr id="9" name="TextBox 7">
            <a:extLst>
              <a:ext uri="{FF2B5EF4-FFF2-40B4-BE49-F238E27FC236}">
                <a16:creationId xmlns:a16="http://schemas.microsoft.com/office/drawing/2014/main" id="{AC455038-BDFF-FB4D-9FA7-32954FA09253}"/>
              </a:ext>
            </a:extLst>
          </p:cNvPr>
          <p:cNvSpPr txBox="1"/>
          <p:nvPr/>
        </p:nvSpPr>
        <p:spPr>
          <a:xfrm>
            <a:off x="7803556" y="4258694"/>
            <a:ext cx="4214881" cy="2308324"/>
          </a:xfrm>
          <a:prstGeom prst="rect">
            <a:avLst/>
          </a:prstGeom>
          <a:noFill/>
        </p:spPr>
        <p:txBody>
          <a:bodyPr wrap="square" rtlCol="0">
            <a:spAutoFit/>
          </a:bodyPr>
          <a:lstStyle/>
          <a:p>
            <a:r>
              <a:rPr lang="en-US" sz="2400" dirty="0">
                <a:solidFill>
                  <a:schemeClr val="accent2">
                    <a:lumMod val="50000"/>
                  </a:schemeClr>
                </a:solidFill>
              </a:rPr>
              <a:t>Per Ole (</a:t>
            </a:r>
            <a:r>
              <a:rPr lang="en-US" sz="2400" dirty="0" err="1">
                <a:solidFill>
                  <a:schemeClr val="accent2">
                    <a:lumMod val="50000"/>
                  </a:schemeClr>
                </a:solidFill>
              </a:rPr>
              <a:t>Nuunoq</a:t>
            </a:r>
            <a:r>
              <a:rPr lang="en-US" sz="2400" dirty="0">
                <a:solidFill>
                  <a:schemeClr val="accent2">
                    <a:lumMod val="50000"/>
                  </a:schemeClr>
                </a:solidFill>
              </a:rPr>
              <a:t>) Frederiksen representing Attu receive the Nordic Council Environment Prize from Norwegian Prime Minister Erna Solberg for Attu’s work in the PISUNA program.</a:t>
            </a:r>
          </a:p>
        </p:txBody>
      </p:sp>
    </p:spTree>
    <p:extLst>
      <p:ext uri="{BB962C8B-B14F-4D97-AF65-F5344CB8AC3E}">
        <p14:creationId xmlns:p14="http://schemas.microsoft.com/office/powerpoint/2010/main" val="427890771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kærmbillede 2017-04-21 11.46.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593"/>
            <a:ext cx="8211331" cy="3908178"/>
          </a:xfrm>
          <a:prstGeom prst="rect">
            <a:avLst/>
          </a:prstGeom>
        </p:spPr>
      </p:pic>
      <p:pic>
        <p:nvPicPr>
          <p:cNvPr id="5" name="Picture 4" descr="Skærmbillede 2017-04-21 11.45.5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1105" y="2062682"/>
            <a:ext cx="5960895" cy="3268713"/>
          </a:xfrm>
          <a:prstGeom prst="rect">
            <a:avLst/>
          </a:prstGeom>
        </p:spPr>
      </p:pic>
      <p:pic>
        <p:nvPicPr>
          <p:cNvPr id="8" name="Picture 7" descr="Skærmbillede 2017-04-21 11.55.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81923"/>
            <a:ext cx="9144000" cy="2376077"/>
          </a:xfrm>
          <a:prstGeom prst="rect">
            <a:avLst/>
          </a:prstGeom>
        </p:spPr>
      </p:pic>
      <p:sp>
        <p:nvSpPr>
          <p:cNvPr id="11" name="TextBox 10"/>
          <p:cNvSpPr txBox="1"/>
          <p:nvPr/>
        </p:nvSpPr>
        <p:spPr>
          <a:xfrm>
            <a:off x="8380780" y="1638025"/>
            <a:ext cx="3007895" cy="369332"/>
          </a:xfrm>
          <a:prstGeom prst="rect">
            <a:avLst/>
          </a:prstGeom>
          <a:noFill/>
        </p:spPr>
        <p:txBody>
          <a:bodyPr wrap="square" rtlCol="0">
            <a:spAutoFit/>
          </a:bodyPr>
          <a:lstStyle/>
          <a:p>
            <a:r>
              <a:rPr lang="en-US" dirty="0">
                <a:solidFill>
                  <a:schemeClr val="tx2">
                    <a:lumMod val="60000"/>
                    <a:lumOff val="40000"/>
                  </a:schemeClr>
                </a:solidFill>
              </a:rPr>
              <a:t>Search for Atlantic Cod</a:t>
            </a:r>
          </a:p>
        </p:txBody>
      </p:sp>
      <p:sp>
        <p:nvSpPr>
          <p:cNvPr id="3" name="Tekstfelt 2">
            <a:extLst>
              <a:ext uri="{FF2B5EF4-FFF2-40B4-BE49-F238E27FC236}">
                <a16:creationId xmlns:a16="http://schemas.microsoft.com/office/drawing/2014/main" id="{1610DE38-947B-9945-93E9-97AF2A652F1F}"/>
              </a:ext>
            </a:extLst>
          </p:cNvPr>
          <p:cNvSpPr txBox="1"/>
          <p:nvPr/>
        </p:nvSpPr>
        <p:spPr>
          <a:xfrm>
            <a:off x="8650602" y="296092"/>
            <a:ext cx="3007895" cy="1200329"/>
          </a:xfrm>
          <a:prstGeom prst="rect">
            <a:avLst/>
          </a:prstGeom>
          <a:noFill/>
        </p:spPr>
        <p:txBody>
          <a:bodyPr wrap="square" rtlCol="0">
            <a:spAutoFit/>
          </a:bodyPr>
          <a:lstStyle/>
          <a:p>
            <a:r>
              <a:rPr lang="en-US" sz="2400" dirty="0">
                <a:solidFill>
                  <a:srgbClr val="8B0902"/>
                </a:solidFill>
              </a:rPr>
              <a:t>PISUNA-net observation database – ELOKA- NORDECO</a:t>
            </a:r>
          </a:p>
        </p:txBody>
      </p:sp>
    </p:spTree>
    <p:extLst>
      <p:ext uri="{BB962C8B-B14F-4D97-AF65-F5344CB8AC3E}">
        <p14:creationId xmlns:p14="http://schemas.microsoft.com/office/powerpoint/2010/main" val="215940810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Fishers proving that there are cods </a:t>
            </a:r>
            <a:r>
              <a:rPr lang="mr-IN" dirty="0"/>
              <a:t>–</a:t>
            </a:r>
            <a:r>
              <a:rPr lang="en-US" dirty="0"/>
              <a:t> </a:t>
            </a:r>
            <a:r>
              <a:rPr lang="en-US" dirty="0" err="1"/>
              <a:t>Akunnaaq</a:t>
            </a:r>
            <a:r>
              <a:rPr lang="en-US" dirty="0"/>
              <a:t> 2010</a:t>
            </a:r>
          </a:p>
        </p:txBody>
      </p:sp>
      <p:pic>
        <p:nvPicPr>
          <p:cNvPr id="4" name="Content Placeholder 3" descr="Bundgarn_Mathias N.JPG"/>
          <p:cNvPicPr>
            <a:picLocks noGrp="1" noChangeAspect="1"/>
          </p:cNvPicPr>
          <p:nvPr>
            <p:ph idx="1"/>
          </p:nvPr>
        </p:nvPicPr>
        <p:blipFill>
          <a:blip r:embed="rId3">
            <a:extLst>
              <a:ext uri="{28A0092B-C50C-407E-A947-70E740481C1C}">
                <a14:useLocalDpi xmlns:a14="http://schemas.microsoft.com/office/drawing/2010/main" val="0"/>
              </a:ext>
            </a:extLst>
          </a:blip>
          <a:srcRect t="8773" b="8773"/>
          <a:stretch>
            <a:fillRect/>
          </a:stretch>
        </p:blipFill>
        <p:spPr>
          <a:xfrm>
            <a:off x="1524001" y="1716832"/>
            <a:ext cx="9348233" cy="5141168"/>
          </a:xfrm>
        </p:spPr>
      </p:pic>
    </p:spTree>
    <p:extLst>
      <p:ext uri="{BB962C8B-B14F-4D97-AF65-F5344CB8AC3E}">
        <p14:creationId xmlns:p14="http://schemas.microsoft.com/office/powerpoint/2010/main" val="316175536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91544" y="0"/>
            <a:ext cx="8229600" cy="1143000"/>
          </a:xfrm>
        </p:spPr>
        <p:txBody>
          <a:bodyPr>
            <a:normAutofit/>
          </a:bodyPr>
          <a:lstStyle/>
          <a:p>
            <a:r>
              <a:rPr lang="da-DK" b="1" dirty="0">
                <a:solidFill>
                  <a:schemeClr val="bg2">
                    <a:lumMod val="25000"/>
                  </a:schemeClr>
                </a:solidFill>
              </a:rPr>
              <a:t>Atlantic </a:t>
            </a:r>
            <a:r>
              <a:rPr lang="da-DK" b="1" dirty="0" err="1">
                <a:solidFill>
                  <a:schemeClr val="bg2">
                    <a:lumMod val="25000"/>
                  </a:schemeClr>
                </a:solidFill>
              </a:rPr>
              <a:t>Cod</a:t>
            </a:r>
            <a:endParaRPr lang="da-DK" b="1" dirty="0">
              <a:solidFill>
                <a:schemeClr val="bg2">
                  <a:lumMod val="25000"/>
                </a:schemeClr>
              </a:solidFill>
            </a:endParaRPr>
          </a:p>
        </p:txBody>
      </p:sp>
      <p:sp>
        <p:nvSpPr>
          <p:cNvPr id="3" name="Pladsholder til indhold 2"/>
          <p:cNvSpPr>
            <a:spLocks noGrp="1"/>
          </p:cNvSpPr>
          <p:nvPr>
            <p:ph idx="1"/>
          </p:nvPr>
        </p:nvSpPr>
        <p:spPr>
          <a:xfrm>
            <a:off x="6589060" y="3098754"/>
            <a:ext cx="3683404" cy="3136620"/>
          </a:xfrm>
        </p:spPr>
        <p:txBody>
          <a:bodyPr>
            <a:normAutofit/>
          </a:bodyPr>
          <a:lstStyle/>
          <a:p>
            <a:pPr marL="0" indent="0">
              <a:buNone/>
            </a:pPr>
            <a:r>
              <a:rPr lang="en-GB" dirty="0">
                <a:solidFill>
                  <a:schemeClr val="bg2">
                    <a:lumMod val="25000"/>
                  </a:schemeClr>
                </a:solidFill>
              </a:rPr>
              <a:t>Most PISUNA communities report regularly on Atlantic Cod. </a:t>
            </a:r>
          </a:p>
          <a:p>
            <a:pPr marL="0" indent="0">
              <a:buNone/>
            </a:pPr>
            <a:r>
              <a:rPr lang="en-GB" dirty="0">
                <a:solidFill>
                  <a:schemeClr val="bg2">
                    <a:lumMod val="25000"/>
                  </a:schemeClr>
                </a:solidFill>
              </a:rPr>
              <a:t>Numbers increasing. Spreading northward.</a:t>
            </a:r>
          </a:p>
        </p:txBody>
      </p:sp>
      <p:pic>
        <p:nvPicPr>
          <p:cNvPr id="4" name="Picture 3" descr="kort med torsk tre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942" y="1498274"/>
            <a:ext cx="3911600" cy="4737100"/>
          </a:xfrm>
          <a:prstGeom prst="rect">
            <a:avLst/>
          </a:prstGeom>
        </p:spPr>
      </p:pic>
      <p:pic>
        <p:nvPicPr>
          <p:cNvPr id="5" name="Picture 4" descr="Gadus_morhu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9061" y="1124745"/>
            <a:ext cx="3489741" cy="2110731"/>
          </a:xfrm>
          <a:prstGeom prst="rect">
            <a:avLst/>
          </a:prstGeom>
        </p:spPr>
      </p:pic>
      <p:sp>
        <p:nvSpPr>
          <p:cNvPr id="6" name="Titel 1">
            <a:extLst>
              <a:ext uri="{FF2B5EF4-FFF2-40B4-BE49-F238E27FC236}">
                <a16:creationId xmlns:a16="http://schemas.microsoft.com/office/drawing/2014/main" id="{3BC36C14-0184-EA49-9613-9E6C0622CC0E}"/>
              </a:ext>
            </a:extLst>
          </p:cNvPr>
          <p:cNvSpPr txBox="1">
            <a:spLocks/>
          </p:cNvSpPr>
          <p:nvPr/>
        </p:nvSpPr>
        <p:spPr>
          <a:xfrm>
            <a:off x="1981200" y="15149"/>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a-DK" b="1">
                <a:solidFill>
                  <a:schemeClr val="bg2">
                    <a:lumMod val="25000"/>
                  </a:schemeClr>
                </a:solidFill>
              </a:rPr>
              <a:t>Atlantic Cod</a:t>
            </a:r>
            <a:endParaRPr lang="da-DK" b="1" dirty="0">
              <a:solidFill>
                <a:schemeClr val="bg2">
                  <a:lumMod val="25000"/>
                </a:schemeClr>
              </a:solidFill>
            </a:endParaRPr>
          </a:p>
        </p:txBody>
      </p:sp>
    </p:spTree>
    <p:extLst>
      <p:ext uri="{BB962C8B-B14F-4D97-AF65-F5344CB8AC3E}">
        <p14:creationId xmlns:p14="http://schemas.microsoft.com/office/powerpoint/2010/main" val="359059093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PISUNA field activity through the year</a:t>
            </a:r>
          </a:p>
        </p:txBody>
      </p:sp>
      <p:graphicFrame>
        <p:nvGraphicFramePr>
          <p:cNvPr id="4" name="Content Placeholder 3"/>
          <p:cNvGraphicFramePr>
            <a:graphicFrameLocks noGrp="1"/>
          </p:cNvGraphicFramePr>
          <p:nvPr>
            <p:ph idx="1"/>
          </p:nvPr>
        </p:nvGraphicFramePr>
        <p:xfrm>
          <a:off x="1981200" y="1844824"/>
          <a:ext cx="8229600" cy="436842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5746387" y="6126163"/>
            <a:ext cx="905280" cy="369332"/>
          </a:xfrm>
          <a:prstGeom prst="rect">
            <a:avLst/>
          </a:prstGeom>
          <a:noFill/>
        </p:spPr>
        <p:txBody>
          <a:bodyPr wrap="square" rtlCol="0">
            <a:spAutoFit/>
          </a:bodyPr>
          <a:lstStyle/>
          <a:p>
            <a:r>
              <a:rPr lang="en-US" dirty="0"/>
              <a:t>Month</a:t>
            </a:r>
          </a:p>
        </p:txBody>
      </p:sp>
      <p:sp>
        <p:nvSpPr>
          <p:cNvPr id="6" name="TextBox 5"/>
          <p:cNvSpPr txBox="1"/>
          <p:nvPr/>
        </p:nvSpPr>
        <p:spPr>
          <a:xfrm>
            <a:off x="1919536" y="1484784"/>
            <a:ext cx="1296144" cy="369332"/>
          </a:xfrm>
          <a:prstGeom prst="rect">
            <a:avLst/>
          </a:prstGeom>
          <a:noFill/>
        </p:spPr>
        <p:txBody>
          <a:bodyPr wrap="square" rtlCol="0">
            <a:spAutoFit/>
          </a:bodyPr>
          <a:lstStyle/>
          <a:p>
            <a:r>
              <a:rPr lang="en-US" dirty="0"/>
              <a:t>Field trips</a:t>
            </a:r>
          </a:p>
        </p:txBody>
      </p:sp>
    </p:spTree>
    <p:extLst>
      <p:ext uri="{BB962C8B-B14F-4D97-AF65-F5344CB8AC3E}">
        <p14:creationId xmlns:p14="http://schemas.microsoft.com/office/powerpoint/2010/main" val="4163783198"/>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1753699" y="1175368"/>
          <a:ext cx="8566377" cy="5130622"/>
        </p:xfrm>
        <a:graphic>
          <a:graphicData uri="http://schemas.openxmlformats.org/drawingml/2006/chart">
            <c:chart xmlns:c="http://schemas.openxmlformats.org/drawingml/2006/chart" xmlns:r="http://schemas.openxmlformats.org/officeDocument/2006/relationships" r:id="rId3"/>
          </a:graphicData>
        </a:graphic>
      </p:graphicFrame>
      <p:sp>
        <p:nvSpPr>
          <p:cNvPr id="2" name="Tekstfelt 1"/>
          <p:cNvSpPr txBox="1"/>
          <p:nvPr/>
        </p:nvSpPr>
        <p:spPr>
          <a:xfrm>
            <a:off x="1962438" y="6305989"/>
            <a:ext cx="2877711" cy="369332"/>
          </a:xfrm>
          <a:prstGeom prst="rect">
            <a:avLst/>
          </a:prstGeom>
          <a:noFill/>
        </p:spPr>
        <p:txBody>
          <a:bodyPr wrap="none" rtlCol="0">
            <a:spAutoFit/>
          </a:bodyPr>
          <a:lstStyle/>
          <a:p>
            <a:r>
              <a:rPr lang="da-DK" dirty="0"/>
              <a:t>N =  676 </a:t>
            </a:r>
            <a:r>
              <a:rPr lang="da-DK" dirty="0" err="1"/>
              <a:t>monthly</a:t>
            </a:r>
            <a:r>
              <a:rPr lang="da-DK" dirty="0"/>
              <a:t> </a:t>
            </a:r>
            <a:r>
              <a:rPr lang="da-DK" dirty="0" err="1"/>
              <a:t>summaries</a:t>
            </a:r>
            <a:endParaRPr lang="da-DK" dirty="0"/>
          </a:p>
        </p:txBody>
      </p:sp>
      <p:sp>
        <p:nvSpPr>
          <p:cNvPr id="5" name="Title 1"/>
          <p:cNvSpPr>
            <a:spLocks noGrp="1"/>
          </p:cNvSpPr>
          <p:nvPr>
            <p:ph type="title"/>
          </p:nvPr>
        </p:nvSpPr>
        <p:spPr>
          <a:xfrm>
            <a:off x="1981200" y="63827"/>
            <a:ext cx="8229600" cy="1143000"/>
          </a:xfrm>
        </p:spPr>
        <p:txBody>
          <a:bodyPr/>
          <a:lstStyle/>
          <a:p>
            <a:r>
              <a:rPr lang="en-US" dirty="0"/>
              <a:t>PISUNA data – types of records</a:t>
            </a:r>
          </a:p>
        </p:txBody>
      </p:sp>
    </p:spTree>
    <p:extLst>
      <p:ext uri="{BB962C8B-B14F-4D97-AF65-F5344CB8AC3E}">
        <p14:creationId xmlns:p14="http://schemas.microsoft.com/office/powerpoint/2010/main" val="2412583643"/>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8BD59D3-3EA7-704F-8B3A-D5D4C14E8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6663881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7B49B-8AB1-9E45-97AF-7B696C1F0EAF}"/>
              </a:ext>
            </a:extLst>
          </p:cNvPr>
          <p:cNvSpPr>
            <a:spLocks noGrp="1"/>
          </p:cNvSpPr>
          <p:nvPr>
            <p:ph type="title"/>
          </p:nvPr>
        </p:nvSpPr>
        <p:spPr>
          <a:xfrm>
            <a:off x="838200" y="158616"/>
            <a:ext cx="10515600" cy="1325563"/>
          </a:xfrm>
        </p:spPr>
        <p:txBody>
          <a:bodyPr>
            <a:normAutofit/>
          </a:bodyPr>
          <a:lstStyle/>
          <a:p>
            <a:pPr algn="ctr"/>
            <a:r>
              <a:rPr lang="en-US" sz="3600" b="1" dirty="0">
                <a:solidFill>
                  <a:srgbClr val="8B0902"/>
                </a:solidFill>
              </a:rPr>
              <a:t>Conventions, Arctic Council, national legislation and management practices</a:t>
            </a:r>
          </a:p>
        </p:txBody>
      </p:sp>
      <p:pic>
        <p:nvPicPr>
          <p:cNvPr id="5" name="Billede 4">
            <a:extLst>
              <a:ext uri="{FF2B5EF4-FFF2-40B4-BE49-F238E27FC236}">
                <a16:creationId xmlns:a16="http://schemas.microsoft.com/office/drawing/2014/main" id="{B0379C34-FAC8-A74A-83ED-6AC528106A65}"/>
              </a:ext>
            </a:extLst>
          </p:cNvPr>
          <p:cNvPicPr>
            <a:picLocks noChangeAspect="1"/>
          </p:cNvPicPr>
          <p:nvPr/>
        </p:nvPicPr>
        <p:blipFill>
          <a:blip r:embed="rId3"/>
          <a:stretch>
            <a:fillRect/>
          </a:stretch>
        </p:blipFill>
        <p:spPr>
          <a:xfrm>
            <a:off x="8047050" y="1625357"/>
            <a:ext cx="1409470" cy="946506"/>
          </a:xfrm>
          <a:prstGeom prst="rect">
            <a:avLst/>
          </a:prstGeom>
        </p:spPr>
      </p:pic>
      <p:pic>
        <p:nvPicPr>
          <p:cNvPr id="7" name="Billede 6">
            <a:extLst>
              <a:ext uri="{FF2B5EF4-FFF2-40B4-BE49-F238E27FC236}">
                <a16:creationId xmlns:a16="http://schemas.microsoft.com/office/drawing/2014/main" id="{7C81A210-78C8-3A49-8F9B-A5A622A09D45}"/>
              </a:ext>
            </a:extLst>
          </p:cNvPr>
          <p:cNvPicPr>
            <a:picLocks noChangeAspect="1"/>
          </p:cNvPicPr>
          <p:nvPr/>
        </p:nvPicPr>
        <p:blipFill>
          <a:blip r:embed="rId4"/>
          <a:stretch>
            <a:fillRect/>
          </a:stretch>
        </p:blipFill>
        <p:spPr>
          <a:xfrm>
            <a:off x="5770462" y="1608725"/>
            <a:ext cx="1409470" cy="963138"/>
          </a:xfrm>
          <a:prstGeom prst="rect">
            <a:avLst/>
          </a:prstGeom>
        </p:spPr>
      </p:pic>
      <p:pic>
        <p:nvPicPr>
          <p:cNvPr id="9" name="Billede 8">
            <a:extLst>
              <a:ext uri="{FF2B5EF4-FFF2-40B4-BE49-F238E27FC236}">
                <a16:creationId xmlns:a16="http://schemas.microsoft.com/office/drawing/2014/main" id="{D7543B3E-1879-3243-BBF1-39987C2A6BB7}"/>
              </a:ext>
            </a:extLst>
          </p:cNvPr>
          <p:cNvPicPr>
            <a:picLocks noChangeAspect="1"/>
          </p:cNvPicPr>
          <p:nvPr/>
        </p:nvPicPr>
        <p:blipFill>
          <a:blip r:embed="rId5"/>
          <a:stretch>
            <a:fillRect/>
          </a:stretch>
        </p:blipFill>
        <p:spPr>
          <a:xfrm>
            <a:off x="3480999" y="1544855"/>
            <a:ext cx="1422345" cy="946506"/>
          </a:xfrm>
          <a:prstGeom prst="rect">
            <a:avLst/>
          </a:prstGeom>
        </p:spPr>
      </p:pic>
      <p:pic>
        <p:nvPicPr>
          <p:cNvPr id="11" name="Grafik 10">
            <a:extLst>
              <a:ext uri="{FF2B5EF4-FFF2-40B4-BE49-F238E27FC236}">
                <a16:creationId xmlns:a16="http://schemas.microsoft.com/office/drawing/2014/main" id="{3213BE33-D886-1F43-8759-D894983B90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3348" y="4562607"/>
            <a:ext cx="2452801" cy="830578"/>
          </a:xfrm>
          <a:prstGeom prst="rect">
            <a:avLst/>
          </a:prstGeom>
        </p:spPr>
      </p:pic>
      <p:pic>
        <p:nvPicPr>
          <p:cNvPr id="13" name="Billede 12">
            <a:extLst>
              <a:ext uri="{FF2B5EF4-FFF2-40B4-BE49-F238E27FC236}">
                <a16:creationId xmlns:a16="http://schemas.microsoft.com/office/drawing/2014/main" id="{7AC23211-0447-6A4A-83BE-95C4AFB2ABAF}"/>
              </a:ext>
            </a:extLst>
          </p:cNvPr>
          <p:cNvPicPr>
            <a:picLocks noChangeAspect="1"/>
          </p:cNvPicPr>
          <p:nvPr/>
        </p:nvPicPr>
        <p:blipFill>
          <a:blip r:embed="rId8"/>
          <a:stretch>
            <a:fillRect/>
          </a:stretch>
        </p:blipFill>
        <p:spPr>
          <a:xfrm>
            <a:off x="10124644" y="1625357"/>
            <a:ext cx="1294378" cy="1294378"/>
          </a:xfrm>
          <a:prstGeom prst="rect">
            <a:avLst/>
          </a:prstGeom>
        </p:spPr>
      </p:pic>
      <p:pic>
        <p:nvPicPr>
          <p:cNvPr id="15" name="Billede 14">
            <a:extLst>
              <a:ext uri="{FF2B5EF4-FFF2-40B4-BE49-F238E27FC236}">
                <a16:creationId xmlns:a16="http://schemas.microsoft.com/office/drawing/2014/main" id="{DED994B0-0E58-F545-B4B4-DB9CEC206FAC}"/>
              </a:ext>
            </a:extLst>
          </p:cNvPr>
          <p:cNvPicPr>
            <a:picLocks noChangeAspect="1"/>
          </p:cNvPicPr>
          <p:nvPr/>
        </p:nvPicPr>
        <p:blipFill>
          <a:blip r:embed="rId9"/>
          <a:stretch>
            <a:fillRect/>
          </a:stretch>
        </p:blipFill>
        <p:spPr>
          <a:xfrm>
            <a:off x="909018" y="5555441"/>
            <a:ext cx="2141462" cy="1143943"/>
          </a:xfrm>
          <a:prstGeom prst="rect">
            <a:avLst/>
          </a:prstGeom>
        </p:spPr>
      </p:pic>
      <p:pic>
        <p:nvPicPr>
          <p:cNvPr id="17" name="Grafik 16">
            <a:extLst>
              <a:ext uri="{FF2B5EF4-FFF2-40B4-BE49-F238E27FC236}">
                <a16:creationId xmlns:a16="http://schemas.microsoft.com/office/drawing/2014/main" id="{15A38638-7B70-AA48-9E63-59C1C8AC4C7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9018" y="1532101"/>
            <a:ext cx="1972621" cy="622933"/>
          </a:xfrm>
          <a:prstGeom prst="rect">
            <a:avLst/>
          </a:prstGeom>
        </p:spPr>
      </p:pic>
      <p:pic>
        <p:nvPicPr>
          <p:cNvPr id="19" name="Billede 18">
            <a:extLst>
              <a:ext uri="{FF2B5EF4-FFF2-40B4-BE49-F238E27FC236}">
                <a16:creationId xmlns:a16="http://schemas.microsoft.com/office/drawing/2014/main" id="{CB94D25C-FE8A-EA4D-8535-D408A1A67A92}"/>
              </a:ext>
            </a:extLst>
          </p:cNvPr>
          <p:cNvPicPr>
            <a:picLocks noChangeAspect="1"/>
          </p:cNvPicPr>
          <p:nvPr/>
        </p:nvPicPr>
        <p:blipFill rotWithShape="1">
          <a:blip r:embed="rId12"/>
          <a:srcRect t="33040" b="29403"/>
          <a:stretch/>
        </p:blipFill>
        <p:spPr>
          <a:xfrm>
            <a:off x="451428" y="2282561"/>
            <a:ext cx="2564452" cy="963138"/>
          </a:xfrm>
          <a:prstGeom prst="rect">
            <a:avLst/>
          </a:prstGeom>
        </p:spPr>
      </p:pic>
      <p:pic>
        <p:nvPicPr>
          <p:cNvPr id="12" name="Picture 3" descr="lov.png">
            <a:extLst>
              <a:ext uri="{FF2B5EF4-FFF2-40B4-BE49-F238E27FC236}">
                <a16:creationId xmlns:a16="http://schemas.microsoft.com/office/drawing/2014/main" id="{CF5B089B-4496-1F45-A7FA-4A7FCE582C0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40329" y="4279764"/>
            <a:ext cx="3344883" cy="2295605"/>
          </a:xfrm>
          <a:prstGeom prst="rect">
            <a:avLst/>
          </a:prstGeom>
        </p:spPr>
      </p:pic>
      <p:sp>
        <p:nvSpPr>
          <p:cNvPr id="14" name="TextBox 1">
            <a:extLst>
              <a:ext uri="{FF2B5EF4-FFF2-40B4-BE49-F238E27FC236}">
                <a16:creationId xmlns:a16="http://schemas.microsoft.com/office/drawing/2014/main" id="{C7F6D4A3-F988-AC4E-ACCB-35195FC99A8C}"/>
              </a:ext>
            </a:extLst>
          </p:cNvPr>
          <p:cNvSpPr txBox="1"/>
          <p:nvPr/>
        </p:nvSpPr>
        <p:spPr>
          <a:xfrm>
            <a:off x="8340328" y="3455626"/>
            <a:ext cx="3344883" cy="707886"/>
          </a:xfrm>
          <a:prstGeom prst="rect">
            <a:avLst/>
          </a:prstGeom>
          <a:noFill/>
        </p:spPr>
        <p:txBody>
          <a:bodyPr wrap="square" rtlCol="0">
            <a:spAutoFit/>
          </a:bodyPr>
          <a:lstStyle/>
          <a:p>
            <a:r>
              <a:rPr lang="en-US" sz="2000" b="1" dirty="0">
                <a:solidFill>
                  <a:srgbClr val="FF0000"/>
                </a:solidFill>
              </a:rPr>
              <a:t>Greenland - The law demand inclusion of user knowledge</a:t>
            </a:r>
          </a:p>
        </p:txBody>
      </p:sp>
      <p:sp>
        <p:nvSpPr>
          <p:cNvPr id="16" name="Content Placeholder 2">
            <a:extLst>
              <a:ext uri="{FF2B5EF4-FFF2-40B4-BE49-F238E27FC236}">
                <a16:creationId xmlns:a16="http://schemas.microsoft.com/office/drawing/2014/main" id="{7A847C72-D55B-DE42-BCF0-0CB628DCCBB7}"/>
              </a:ext>
            </a:extLst>
          </p:cNvPr>
          <p:cNvSpPr>
            <a:spLocks noGrp="1"/>
          </p:cNvSpPr>
          <p:nvPr>
            <p:ph idx="1"/>
          </p:nvPr>
        </p:nvSpPr>
        <p:spPr>
          <a:xfrm>
            <a:off x="3500632" y="2963118"/>
            <a:ext cx="4412030" cy="3629906"/>
          </a:xfrm>
          <a:ln>
            <a:solidFill>
              <a:schemeClr val="accent5">
                <a:lumMod val="75000"/>
              </a:schemeClr>
            </a:solidFill>
          </a:ln>
        </p:spPr>
        <p:txBody>
          <a:bodyPr>
            <a:normAutofit fontScale="70000" lnSpcReduction="20000"/>
          </a:bodyPr>
          <a:lstStyle/>
          <a:p>
            <a:pPr marL="0" indent="0">
              <a:buNone/>
            </a:pPr>
            <a:endParaRPr lang="en-US" sz="1600" i="1" dirty="0"/>
          </a:p>
          <a:p>
            <a:pPr marL="0" indent="0">
              <a:buNone/>
            </a:pPr>
            <a:endParaRPr lang="en-US" sz="1600" i="1" dirty="0"/>
          </a:p>
          <a:p>
            <a:pPr marL="0" indent="0">
              <a:buNone/>
            </a:pPr>
            <a:endParaRPr lang="en-US" sz="1600" i="1" dirty="0"/>
          </a:p>
          <a:p>
            <a:pPr marL="0" indent="0">
              <a:buNone/>
            </a:pPr>
            <a:r>
              <a:rPr lang="en-US" sz="1600" i="1" dirty="0"/>
              <a:t>Article 8. In-situ Conservation</a:t>
            </a:r>
            <a:endParaRPr lang="da-DK" sz="1600" dirty="0"/>
          </a:p>
          <a:p>
            <a:pPr marL="0" indent="0">
              <a:buNone/>
            </a:pPr>
            <a:r>
              <a:rPr lang="en-US" sz="1600" dirty="0"/>
              <a:t>Each Contracting Party shall, as far as possible and as appropriate:</a:t>
            </a:r>
            <a:r>
              <a:rPr lang="mr-IN" sz="1600" dirty="0"/>
              <a:t>…</a:t>
            </a:r>
            <a:endParaRPr lang="da-DK" sz="1600" dirty="0"/>
          </a:p>
          <a:p>
            <a:r>
              <a:rPr lang="en-US" sz="1600" dirty="0"/>
              <a:t>(j) Subject to its national legislation, </a:t>
            </a:r>
            <a:r>
              <a:rPr lang="en-US" sz="1600" dirty="0">
                <a:solidFill>
                  <a:srgbClr val="FF0000"/>
                </a:solidFill>
              </a:rPr>
              <a:t>respect, preserve and maintain </a:t>
            </a:r>
            <a:r>
              <a:rPr lang="en-US" sz="1600" dirty="0"/>
              <a:t>knowledge, innovations and practices of indigenous and local communities embodying traditional lifestyles relevant for the conservation and sustainable use of biological diversity and </a:t>
            </a:r>
            <a:r>
              <a:rPr lang="en-US" sz="1600" dirty="0">
                <a:solidFill>
                  <a:srgbClr val="FF0000"/>
                </a:solidFill>
              </a:rPr>
              <a:t>promote their wider application </a:t>
            </a:r>
            <a:r>
              <a:rPr lang="en-US" sz="1600" dirty="0"/>
              <a:t>with the approval and involvement of the holders of such knowledge, innovations and practices and encourage the equitable sharing of the benefits arising from the utilization of such knowledge, innovations and practices...</a:t>
            </a:r>
          </a:p>
          <a:p>
            <a:endParaRPr lang="da-DK" sz="1600" dirty="0"/>
          </a:p>
          <a:p>
            <a:pPr marL="0" indent="0">
              <a:buNone/>
            </a:pPr>
            <a:r>
              <a:rPr lang="en-US" sz="1600" i="1" dirty="0"/>
              <a:t>Article 10. Sustainable Use of Components of Biological Diversity</a:t>
            </a:r>
            <a:endParaRPr lang="da-DK" sz="1600" dirty="0"/>
          </a:p>
          <a:p>
            <a:pPr marL="0" indent="0">
              <a:buNone/>
            </a:pPr>
            <a:r>
              <a:rPr lang="en-US" sz="1600" dirty="0"/>
              <a:t>Each Contracting Party shall, as far as possible and as appropriate:</a:t>
            </a:r>
            <a:r>
              <a:rPr lang="mr-IN" sz="1600" dirty="0"/>
              <a:t>…</a:t>
            </a:r>
            <a:endParaRPr lang="da-DK" sz="1600" dirty="0"/>
          </a:p>
          <a:p>
            <a:r>
              <a:rPr lang="en-US" sz="1600" dirty="0"/>
              <a:t>(c) Protect and encourage customary use of biological resources in accordance with traditional cultural practices that are compatible with conservation or sustainable use requirements</a:t>
            </a:r>
            <a:endParaRPr lang="da-DK" sz="1600" dirty="0"/>
          </a:p>
          <a:p>
            <a:endParaRPr lang="en-US" dirty="0"/>
          </a:p>
        </p:txBody>
      </p:sp>
      <p:sp>
        <p:nvSpPr>
          <p:cNvPr id="18" name="Title 1">
            <a:extLst>
              <a:ext uri="{FF2B5EF4-FFF2-40B4-BE49-F238E27FC236}">
                <a16:creationId xmlns:a16="http://schemas.microsoft.com/office/drawing/2014/main" id="{304ADA65-9866-C74F-A71D-165AE3D5C3B9}"/>
              </a:ext>
            </a:extLst>
          </p:cNvPr>
          <p:cNvSpPr txBox="1">
            <a:spLocks/>
          </p:cNvSpPr>
          <p:nvPr/>
        </p:nvSpPr>
        <p:spPr>
          <a:xfrm>
            <a:off x="3500631" y="2963118"/>
            <a:ext cx="4412029" cy="7686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00B050"/>
                </a:solidFill>
                <a:latin typeface="+mn-lt"/>
              </a:rPr>
              <a:t>The Convention on Biological Diversity (CBD)</a:t>
            </a:r>
            <a:r>
              <a:rPr lang="da-DK" sz="2000" b="1" dirty="0">
                <a:solidFill>
                  <a:srgbClr val="00B050"/>
                </a:solidFill>
                <a:latin typeface="+mn-lt"/>
              </a:rPr>
              <a:t> </a:t>
            </a:r>
            <a:endParaRPr lang="en-US" sz="2000" b="1" dirty="0">
              <a:solidFill>
                <a:srgbClr val="00B050"/>
              </a:solidFill>
              <a:latin typeface="+mn-lt"/>
            </a:endParaRPr>
          </a:p>
        </p:txBody>
      </p:sp>
      <p:pic>
        <p:nvPicPr>
          <p:cNvPr id="8" name="Billede 7">
            <a:extLst>
              <a:ext uri="{FF2B5EF4-FFF2-40B4-BE49-F238E27FC236}">
                <a16:creationId xmlns:a16="http://schemas.microsoft.com/office/drawing/2014/main" id="{ED0A3CA5-793B-9D43-BA5B-680FCE2F243B}"/>
              </a:ext>
            </a:extLst>
          </p:cNvPr>
          <p:cNvPicPr>
            <a:picLocks noChangeAspect="1"/>
          </p:cNvPicPr>
          <p:nvPr/>
        </p:nvPicPr>
        <p:blipFill rotWithShape="1">
          <a:blip r:embed="rId14"/>
          <a:srcRect t="11984" b="16646"/>
          <a:stretch/>
        </p:blipFill>
        <p:spPr>
          <a:xfrm>
            <a:off x="1181784" y="3250667"/>
            <a:ext cx="1699856" cy="1213194"/>
          </a:xfrm>
          <a:prstGeom prst="rect">
            <a:avLst/>
          </a:prstGeom>
        </p:spPr>
      </p:pic>
    </p:spTree>
    <p:extLst>
      <p:ext uri="{BB962C8B-B14F-4D97-AF65-F5344CB8AC3E}">
        <p14:creationId xmlns:p14="http://schemas.microsoft.com/office/powerpoint/2010/main" val="71499318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E6E633-2EE9-EF48-878D-E3B808735AC2}"/>
              </a:ext>
            </a:extLst>
          </p:cNvPr>
          <p:cNvSpPr>
            <a:spLocks noGrp="1"/>
          </p:cNvSpPr>
          <p:nvPr>
            <p:ph type="title"/>
          </p:nvPr>
        </p:nvSpPr>
        <p:spPr>
          <a:xfrm>
            <a:off x="346805" y="374025"/>
            <a:ext cx="11381015" cy="798494"/>
          </a:xfrm>
        </p:spPr>
        <p:txBody>
          <a:bodyPr>
            <a:normAutofit fontScale="90000"/>
          </a:bodyPr>
          <a:lstStyle/>
          <a:p>
            <a:r>
              <a:rPr lang="en-US" dirty="0"/>
              <a:t>Collaboration in facilitating Citizen Science in Svalbard</a:t>
            </a:r>
          </a:p>
        </p:txBody>
      </p:sp>
      <p:sp>
        <p:nvSpPr>
          <p:cNvPr id="6" name="Tekstfelt 5">
            <a:extLst>
              <a:ext uri="{FF2B5EF4-FFF2-40B4-BE49-F238E27FC236}">
                <a16:creationId xmlns:a16="http://schemas.microsoft.com/office/drawing/2014/main" id="{3CB36B50-20EA-6D4A-A161-DBBFDBF402A5}"/>
              </a:ext>
            </a:extLst>
          </p:cNvPr>
          <p:cNvSpPr txBox="1"/>
          <p:nvPr/>
        </p:nvSpPr>
        <p:spPr>
          <a:xfrm>
            <a:off x="253686" y="5305237"/>
            <a:ext cx="11474134" cy="1200329"/>
          </a:xfrm>
          <a:prstGeom prst="rect">
            <a:avLst/>
          </a:prstGeom>
          <a:noFill/>
        </p:spPr>
        <p:txBody>
          <a:bodyPr wrap="square" rtlCol="0">
            <a:spAutoFit/>
          </a:bodyPr>
          <a:lstStyle/>
          <a:p>
            <a:r>
              <a:rPr lang="da-DK" dirty="0"/>
              <a:t>A </a:t>
            </a:r>
            <a:r>
              <a:rPr lang="da-DK" dirty="0" err="1"/>
              <a:t>group</a:t>
            </a:r>
            <a:r>
              <a:rPr lang="da-DK" dirty="0"/>
              <a:t> of </a:t>
            </a:r>
            <a:r>
              <a:rPr lang="da-DK" dirty="0" err="1"/>
              <a:t>scientists</a:t>
            </a:r>
            <a:r>
              <a:rPr lang="da-DK" dirty="0"/>
              <a:t> and </a:t>
            </a:r>
            <a:r>
              <a:rPr lang="da-DK" dirty="0" err="1"/>
              <a:t>expedition</a:t>
            </a:r>
            <a:r>
              <a:rPr lang="da-DK" dirty="0"/>
              <a:t> cruise </a:t>
            </a:r>
            <a:r>
              <a:rPr lang="da-DK" dirty="0" err="1"/>
              <a:t>experts</a:t>
            </a:r>
            <a:r>
              <a:rPr lang="da-DK" dirty="0"/>
              <a:t> have set up an organisation </a:t>
            </a:r>
            <a:r>
              <a:rPr lang="da-DK" dirty="0" err="1"/>
              <a:t>called</a:t>
            </a:r>
            <a:r>
              <a:rPr lang="da-DK" dirty="0"/>
              <a:t> the Polar Citizen Science </a:t>
            </a:r>
            <a:r>
              <a:rPr lang="da-DK" dirty="0" err="1"/>
              <a:t>Collective</a:t>
            </a:r>
            <a:r>
              <a:rPr lang="da-DK" dirty="0"/>
              <a:t> (</a:t>
            </a:r>
            <a:r>
              <a:rPr lang="da-DK" dirty="0" err="1"/>
              <a:t>www.polarcollective.org</a:t>
            </a:r>
            <a:r>
              <a:rPr lang="da-DK" dirty="0"/>
              <a:t>) </a:t>
            </a:r>
            <a:r>
              <a:rPr lang="da-DK" dirty="0" err="1"/>
              <a:t>which</a:t>
            </a:r>
            <a:r>
              <a:rPr lang="da-DK" dirty="0"/>
              <a:t> </a:t>
            </a:r>
            <a:r>
              <a:rPr lang="da-DK" dirty="0" err="1"/>
              <a:t>facilitates</a:t>
            </a:r>
            <a:r>
              <a:rPr lang="da-DK" dirty="0"/>
              <a:t> </a:t>
            </a:r>
            <a:r>
              <a:rPr lang="da-DK" dirty="0" err="1"/>
              <a:t>ship-based</a:t>
            </a:r>
            <a:r>
              <a:rPr lang="da-DK" dirty="0"/>
              <a:t> </a:t>
            </a:r>
            <a:r>
              <a:rPr lang="da-DK" dirty="0" err="1"/>
              <a:t>citizen</a:t>
            </a:r>
            <a:r>
              <a:rPr lang="da-DK" dirty="0"/>
              <a:t> science </a:t>
            </a:r>
            <a:r>
              <a:rPr lang="da-DK" dirty="0" err="1"/>
              <a:t>projects</a:t>
            </a:r>
            <a:r>
              <a:rPr lang="da-DK" dirty="0"/>
              <a:t> on IAATO and AECO </a:t>
            </a:r>
            <a:r>
              <a:rPr lang="da-DK" dirty="0" err="1"/>
              <a:t>vessels</a:t>
            </a:r>
            <a:r>
              <a:rPr lang="da-DK" dirty="0"/>
              <a:t>. Hurtigruten is on of the cruise operator </a:t>
            </a:r>
            <a:r>
              <a:rPr lang="da-DK" dirty="0" err="1"/>
              <a:t>getting</a:t>
            </a:r>
            <a:r>
              <a:rPr lang="da-DK" dirty="0"/>
              <a:t> </a:t>
            </a:r>
            <a:r>
              <a:rPr lang="da-DK" dirty="0" err="1"/>
              <a:t>deeply</a:t>
            </a:r>
            <a:r>
              <a:rPr lang="da-DK" dirty="0"/>
              <a:t> </a:t>
            </a:r>
            <a:r>
              <a:rPr lang="da-DK" dirty="0" err="1"/>
              <a:t>involved</a:t>
            </a:r>
            <a:r>
              <a:rPr lang="da-DK" dirty="0"/>
              <a:t> in </a:t>
            </a:r>
            <a:r>
              <a:rPr lang="da-DK" dirty="0" err="1"/>
              <a:t>developing</a:t>
            </a:r>
            <a:r>
              <a:rPr lang="da-DK" dirty="0"/>
              <a:t> </a:t>
            </a:r>
            <a:r>
              <a:rPr lang="da-DK" dirty="0" err="1"/>
              <a:t>citizen</a:t>
            </a:r>
            <a:r>
              <a:rPr lang="da-DK" dirty="0"/>
              <a:t> science. </a:t>
            </a:r>
            <a:endParaRPr lang="en-US" dirty="0"/>
          </a:p>
          <a:p>
            <a:r>
              <a:rPr lang="en-US" dirty="0"/>
              <a:t>- Also to be mentioned: ”</a:t>
            </a:r>
            <a:r>
              <a:rPr lang="en-US" dirty="0" err="1"/>
              <a:t>Cultcoast</a:t>
            </a:r>
            <a:r>
              <a:rPr lang="en-US" dirty="0"/>
              <a:t>” and “Hearts in the Ice”.</a:t>
            </a:r>
            <a:endParaRPr lang="da-DK" dirty="0"/>
          </a:p>
        </p:txBody>
      </p:sp>
      <p:pic>
        <p:nvPicPr>
          <p:cNvPr id="4" name="Billede 3">
            <a:extLst>
              <a:ext uri="{FF2B5EF4-FFF2-40B4-BE49-F238E27FC236}">
                <a16:creationId xmlns:a16="http://schemas.microsoft.com/office/drawing/2014/main" id="{C6198437-95CA-5E42-9128-0D7E0B70B621}"/>
              </a:ext>
            </a:extLst>
          </p:cNvPr>
          <p:cNvPicPr>
            <a:picLocks noChangeAspect="1"/>
          </p:cNvPicPr>
          <p:nvPr/>
        </p:nvPicPr>
        <p:blipFill>
          <a:blip r:embed="rId3"/>
          <a:stretch>
            <a:fillRect/>
          </a:stretch>
        </p:blipFill>
        <p:spPr>
          <a:xfrm>
            <a:off x="6154688" y="1803818"/>
            <a:ext cx="6037312" cy="3501419"/>
          </a:xfrm>
          <a:prstGeom prst="rect">
            <a:avLst/>
          </a:prstGeom>
        </p:spPr>
      </p:pic>
      <p:pic>
        <p:nvPicPr>
          <p:cNvPr id="5" name="Pladsholder til indhold 4">
            <a:extLst>
              <a:ext uri="{FF2B5EF4-FFF2-40B4-BE49-F238E27FC236}">
                <a16:creationId xmlns:a16="http://schemas.microsoft.com/office/drawing/2014/main" id="{A55D3E91-C0DA-674C-BB82-2B8D2667F52A}"/>
              </a:ext>
            </a:extLst>
          </p:cNvPr>
          <p:cNvPicPr>
            <a:picLocks noGrp="1" noChangeAspect="1"/>
          </p:cNvPicPr>
          <p:nvPr>
            <p:ph idx="1"/>
          </p:nvPr>
        </p:nvPicPr>
        <p:blipFill>
          <a:blip r:embed="rId4"/>
          <a:stretch>
            <a:fillRect/>
          </a:stretch>
        </p:blipFill>
        <p:spPr>
          <a:xfrm>
            <a:off x="0" y="1803819"/>
            <a:ext cx="6212745" cy="3501419"/>
          </a:xfrm>
        </p:spPr>
      </p:pic>
    </p:spTree>
    <p:extLst>
      <p:ext uri="{BB962C8B-B14F-4D97-AF65-F5344CB8AC3E}">
        <p14:creationId xmlns:p14="http://schemas.microsoft.com/office/powerpoint/2010/main" val="3428992667"/>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CD7BB0-7D3B-2E41-B699-B0165D6FAAA4}"/>
              </a:ext>
            </a:extLst>
          </p:cNvPr>
          <p:cNvSpPr>
            <a:spLocks noGrp="1"/>
          </p:cNvSpPr>
          <p:nvPr>
            <p:ph type="title"/>
          </p:nvPr>
        </p:nvSpPr>
        <p:spPr>
          <a:xfrm>
            <a:off x="2231136" y="368311"/>
            <a:ext cx="7729728" cy="1188720"/>
          </a:xfrm>
        </p:spPr>
        <p:txBody>
          <a:bodyPr>
            <a:normAutofit fontScale="90000"/>
          </a:bodyPr>
          <a:lstStyle/>
          <a:p>
            <a:r>
              <a:rPr lang="da-DK" b="1" dirty="0">
                <a:solidFill>
                  <a:schemeClr val="accent6">
                    <a:lumMod val="50000"/>
                  </a:schemeClr>
                </a:solidFill>
              </a:rPr>
              <a:t>Polar CS </a:t>
            </a:r>
            <a:r>
              <a:rPr lang="da-DK" b="1" dirty="0" err="1">
                <a:solidFill>
                  <a:schemeClr val="accent6">
                    <a:lumMod val="50000"/>
                  </a:schemeClr>
                </a:solidFill>
              </a:rPr>
              <a:t>Collective</a:t>
            </a:r>
            <a:r>
              <a:rPr lang="da-DK" b="1" dirty="0">
                <a:solidFill>
                  <a:schemeClr val="accent6">
                    <a:lumMod val="50000"/>
                  </a:schemeClr>
                </a:solidFill>
              </a:rPr>
              <a:t> supports Citizen Science </a:t>
            </a:r>
            <a:r>
              <a:rPr lang="da-DK" b="1" dirty="0" err="1">
                <a:solidFill>
                  <a:schemeClr val="accent6">
                    <a:lumMod val="50000"/>
                  </a:schemeClr>
                </a:solidFill>
              </a:rPr>
              <a:t>projects</a:t>
            </a:r>
            <a:r>
              <a:rPr lang="da-DK" b="1" dirty="0">
                <a:solidFill>
                  <a:schemeClr val="accent6">
                    <a:lumMod val="50000"/>
                  </a:schemeClr>
                </a:solidFill>
              </a:rPr>
              <a:t> (2022)</a:t>
            </a:r>
            <a:endParaRPr lang="en-US" b="1" dirty="0">
              <a:solidFill>
                <a:schemeClr val="accent6">
                  <a:lumMod val="50000"/>
                </a:schemeClr>
              </a:solidFill>
            </a:endParaRPr>
          </a:p>
        </p:txBody>
      </p:sp>
      <p:sp>
        <p:nvSpPr>
          <p:cNvPr id="3" name="Pladsholder til indhold 2">
            <a:extLst>
              <a:ext uri="{FF2B5EF4-FFF2-40B4-BE49-F238E27FC236}">
                <a16:creationId xmlns:a16="http://schemas.microsoft.com/office/drawing/2014/main" id="{8F930B9D-15D2-1B4C-9A3F-BF70222E45DA}"/>
              </a:ext>
            </a:extLst>
          </p:cNvPr>
          <p:cNvSpPr>
            <a:spLocks noGrp="1"/>
          </p:cNvSpPr>
          <p:nvPr>
            <p:ph idx="1"/>
          </p:nvPr>
        </p:nvSpPr>
        <p:spPr>
          <a:xfrm>
            <a:off x="2798618" y="1559352"/>
            <a:ext cx="9393382" cy="3491324"/>
          </a:xfrm>
        </p:spPr>
        <p:txBody>
          <a:bodyPr>
            <a:normAutofit fontScale="32500" lnSpcReduction="20000"/>
          </a:bodyPr>
          <a:lstStyle/>
          <a:p>
            <a:pPr marL="0" indent="0">
              <a:lnSpc>
                <a:spcPct val="120000"/>
              </a:lnSpc>
              <a:buNone/>
            </a:pPr>
            <a:endParaRPr lang="da-DK" sz="4900" dirty="0"/>
          </a:p>
          <a:p>
            <a:pPr>
              <a:lnSpc>
                <a:spcPct val="120000"/>
              </a:lnSpc>
            </a:pPr>
            <a:r>
              <a:rPr lang="da-DK" sz="4900" b="1" dirty="0" err="1"/>
              <a:t>Aurorasaurus</a:t>
            </a:r>
            <a:r>
              <a:rPr lang="da-DK" sz="4900" dirty="0"/>
              <a:t> - </a:t>
            </a:r>
            <a:r>
              <a:rPr lang="da-DK" sz="4900" dirty="0" err="1"/>
              <a:t>Track</a:t>
            </a:r>
            <a:r>
              <a:rPr lang="da-DK" sz="4900" dirty="0"/>
              <a:t> </a:t>
            </a:r>
            <a:r>
              <a:rPr lang="da-DK" sz="4900" dirty="0" err="1"/>
              <a:t>auroras</a:t>
            </a:r>
            <a:r>
              <a:rPr lang="da-DK" sz="4900" dirty="0"/>
              <a:t> </a:t>
            </a:r>
            <a:r>
              <a:rPr lang="da-DK" sz="4900" dirty="0" err="1"/>
              <a:t>around</a:t>
            </a:r>
            <a:r>
              <a:rPr lang="da-DK" sz="4900" dirty="0"/>
              <a:t> the </a:t>
            </a:r>
            <a:r>
              <a:rPr lang="da-DK" sz="4900" dirty="0" err="1"/>
              <a:t>world</a:t>
            </a:r>
            <a:r>
              <a:rPr lang="da-DK" sz="4900" dirty="0"/>
              <a:t> (</a:t>
            </a:r>
            <a:r>
              <a:rPr lang="da-DK" sz="4900" dirty="0" err="1"/>
              <a:t>scientific</a:t>
            </a:r>
            <a:r>
              <a:rPr lang="da-DK" sz="4900" dirty="0"/>
              <a:t> partner: NASA Science </a:t>
            </a:r>
            <a:r>
              <a:rPr lang="da-DK" sz="4900" dirty="0" err="1"/>
              <a:t>Activation</a:t>
            </a:r>
            <a:r>
              <a:rPr lang="da-DK" sz="4900" dirty="0"/>
              <a:t>)</a:t>
            </a:r>
          </a:p>
          <a:p>
            <a:pPr>
              <a:lnSpc>
                <a:spcPct val="120000"/>
              </a:lnSpc>
            </a:pPr>
            <a:r>
              <a:rPr lang="da-DK" sz="4900" b="1" dirty="0"/>
              <a:t>NASA GLOBE </a:t>
            </a:r>
            <a:r>
              <a:rPr lang="da-DK" sz="4900" b="1" dirty="0" err="1"/>
              <a:t>Clouds</a:t>
            </a:r>
            <a:r>
              <a:rPr lang="da-DK" sz="4900" b="1" dirty="0"/>
              <a:t> </a:t>
            </a:r>
            <a:r>
              <a:rPr lang="da-DK" sz="4900" dirty="0"/>
              <a:t>- </a:t>
            </a:r>
            <a:r>
              <a:rPr lang="da-DK" sz="4900" dirty="0" err="1"/>
              <a:t>Cloud</a:t>
            </a:r>
            <a:r>
              <a:rPr lang="da-DK" sz="4900" dirty="0"/>
              <a:t> Observations &amp; </a:t>
            </a:r>
            <a:r>
              <a:rPr lang="da-DK" sz="4900" dirty="0" err="1"/>
              <a:t>Atmospheric</a:t>
            </a:r>
            <a:r>
              <a:rPr lang="da-DK" sz="4900" dirty="0"/>
              <a:t> Measurements (</a:t>
            </a:r>
            <a:r>
              <a:rPr lang="da-DK" sz="4900" dirty="0" err="1"/>
              <a:t>scientific</a:t>
            </a:r>
            <a:r>
              <a:rPr lang="da-DK" sz="4900" dirty="0"/>
              <a:t> partner: NASA GLOBE Observer</a:t>
            </a:r>
          </a:p>
          <a:p>
            <a:pPr>
              <a:lnSpc>
                <a:spcPct val="120000"/>
              </a:lnSpc>
            </a:pPr>
            <a:r>
              <a:rPr lang="da-DK" sz="4900" b="1" dirty="0" err="1"/>
              <a:t>Seabird</a:t>
            </a:r>
            <a:r>
              <a:rPr lang="da-DK" sz="4900" b="1" dirty="0"/>
              <a:t> </a:t>
            </a:r>
            <a:r>
              <a:rPr lang="da-DK" sz="4900" b="1" dirty="0" err="1"/>
              <a:t>Surveys</a:t>
            </a:r>
            <a:r>
              <a:rPr lang="da-DK" sz="4900" b="1" dirty="0"/>
              <a:t> </a:t>
            </a:r>
            <a:r>
              <a:rPr lang="da-DK" sz="4900" dirty="0"/>
              <a:t>for the </a:t>
            </a:r>
            <a:r>
              <a:rPr lang="da-DK" sz="4900" dirty="0" err="1"/>
              <a:t>Antarctic</a:t>
            </a:r>
            <a:r>
              <a:rPr lang="da-DK" sz="4900" dirty="0"/>
              <a:t> Site Inventory (</a:t>
            </a:r>
            <a:r>
              <a:rPr lang="da-DK" sz="4900" dirty="0" err="1"/>
              <a:t>scientific</a:t>
            </a:r>
            <a:r>
              <a:rPr lang="da-DK" sz="4900" dirty="0"/>
              <a:t> partner: </a:t>
            </a:r>
            <a:r>
              <a:rPr lang="da-DK" sz="4900" dirty="0" err="1"/>
              <a:t>eBird</a:t>
            </a:r>
            <a:r>
              <a:rPr lang="da-DK" sz="4900" dirty="0"/>
              <a:t>)</a:t>
            </a:r>
          </a:p>
          <a:p>
            <a:pPr>
              <a:lnSpc>
                <a:spcPct val="120000"/>
              </a:lnSpc>
            </a:pPr>
            <a:r>
              <a:rPr lang="da-DK" sz="4900" b="1" dirty="0" err="1"/>
              <a:t>Secchi</a:t>
            </a:r>
            <a:r>
              <a:rPr lang="da-DK" sz="4900" b="1" dirty="0"/>
              <a:t> Disk </a:t>
            </a:r>
            <a:r>
              <a:rPr lang="da-DK" sz="4900" b="1" dirty="0" err="1"/>
              <a:t>Study</a:t>
            </a:r>
            <a:r>
              <a:rPr lang="da-DK" sz="4900" b="1" dirty="0"/>
              <a:t> </a:t>
            </a:r>
            <a:r>
              <a:rPr lang="da-DK" sz="4900" dirty="0"/>
              <a:t>- Long-term Changes of </a:t>
            </a:r>
            <a:r>
              <a:rPr lang="da-DK" sz="4900" dirty="0" err="1"/>
              <a:t>Phytoplankton</a:t>
            </a:r>
            <a:r>
              <a:rPr lang="da-DK" sz="4900" dirty="0"/>
              <a:t> (</a:t>
            </a:r>
            <a:r>
              <a:rPr lang="da-DK" sz="4900" dirty="0" err="1"/>
              <a:t>scientific</a:t>
            </a:r>
            <a:r>
              <a:rPr lang="da-DK" sz="4900" dirty="0"/>
              <a:t> partner: </a:t>
            </a:r>
            <a:r>
              <a:rPr lang="da-DK" sz="4900" dirty="0" err="1"/>
              <a:t>Secchi</a:t>
            </a:r>
            <a:r>
              <a:rPr lang="da-DK" sz="4900" dirty="0"/>
              <a:t> Disk Foundation)</a:t>
            </a:r>
          </a:p>
          <a:p>
            <a:pPr>
              <a:lnSpc>
                <a:spcPct val="120000"/>
              </a:lnSpc>
            </a:pPr>
            <a:r>
              <a:rPr lang="da-DK" sz="4900" b="1" dirty="0" err="1"/>
              <a:t>Happywhale</a:t>
            </a:r>
            <a:r>
              <a:rPr lang="da-DK" sz="4900" dirty="0"/>
              <a:t> - Marine </a:t>
            </a:r>
            <a:r>
              <a:rPr lang="da-DK" sz="4900" dirty="0" err="1"/>
              <a:t>Mammal</a:t>
            </a:r>
            <a:r>
              <a:rPr lang="da-DK" sz="4900" dirty="0"/>
              <a:t> Photo-ID (</a:t>
            </a:r>
            <a:r>
              <a:rPr lang="da-DK" sz="4900" dirty="0" err="1"/>
              <a:t>scientific</a:t>
            </a:r>
            <a:r>
              <a:rPr lang="da-DK" sz="4900" dirty="0"/>
              <a:t> partner: </a:t>
            </a:r>
            <a:r>
              <a:rPr lang="en-US" sz="4900" dirty="0"/>
              <a:t>International Whaling Commission and multiple regional research partners</a:t>
            </a:r>
            <a:endParaRPr lang="da-DK" sz="4900" dirty="0"/>
          </a:p>
          <a:p>
            <a:pPr>
              <a:lnSpc>
                <a:spcPct val="120000"/>
              </a:lnSpc>
            </a:pPr>
            <a:r>
              <a:rPr lang="da-DK" sz="4900" b="1" dirty="0" err="1"/>
              <a:t>FjordPhyto</a:t>
            </a:r>
            <a:r>
              <a:rPr lang="da-DK" sz="4900" dirty="0"/>
              <a:t> </a:t>
            </a:r>
            <a:r>
              <a:rPr lang="da-DK" sz="4900" dirty="0" err="1"/>
              <a:t>Phytoplankton</a:t>
            </a:r>
            <a:r>
              <a:rPr lang="da-DK" sz="4900" dirty="0"/>
              <a:t> Sampling (</a:t>
            </a:r>
            <a:r>
              <a:rPr lang="da-DK" sz="4900" dirty="0" err="1"/>
              <a:t>scientific</a:t>
            </a:r>
            <a:r>
              <a:rPr lang="da-DK" sz="4900" dirty="0"/>
              <a:t> partner: </a:t>
            </a:r>
            <a:r>
              <a:rPr lang="en-US" sz="4900" dirty="0"/>
              <a:t>Vernet Lab at Scripps Institution of Oceanography</a:t>
            </a:r>
            <a:endParaRPr lang="da-DK" sz="4900" dirty="0"/>
          </a:p>
          <a:p>
            <a:endParaRPr lang="da-DK" dirty="0"/>
          </a:p>
          <a:p>
            <a:endParaRPr lang="en-US" dirty="0"/>
          </a:p>
        </p:txBody>
      </p:sp>
      <p:pic>
        <p:nvPicPr>
          <p:cNvPr id="4" name="Billede 3">
            <a:extLst>
              <a:ext uri="{FF2B5EF4-FFF2-40B4-BE49-F238E27FC236}">
                <a16:creationId xmlns:a16="http://schemas.microsoft.com/office/drawing/2014/main" id="{D0A0D13A-1317-6C4C-9122-277AA412F00C}"/>
              </a:ext>
            </a:extLst>
          </p:cNvPr>
          <p:cNvPicPr>
            <a:picLocks noChangeAspect="1"/>
          </p:cNvPicPr>
          <p:nvPr/>
        </p:nvPicPr>
        <p:blipFill>
          <a:blip r:embed="rId3"/>
          <a:stretch>
            <a:fillRect/>
          </a:stretch>
        </p:blipFill>
        <p:spPr>
          <a:xfrm>
            <a:off x="0" y="1806993"/>
            <a:ext cx="2520462" cy="1683669"/>
          </a:xfrm>
          <a:prstGeom prst="rect">
            <a:avLst/>
          </a:prstGeom>
        </p:spPr>
      </p:pic>
      <p:pic>
        <p:nvPicPr>
          <p:cNvPr id="5" name="Billede 4">
            <a:extLst>
              <a:ext uri="{FF2B5EF4-FFF2-40B4-BE49-F238E27FC236}">
                <a16:creationId xmlns:a16="http://schemas.microsoft.com/office/drawing/2014/main" id="{C806C67E-7A96-F143-807C-4123A561B05E}"/>
              </a:ext>
            </a:extLst>
          </p:cNvPr>
          <p:cNvPicPr>
            <a:picLocks noChangeAspect="1"/>
          </p:cNvPicPr>
          <p:nvPr/>
        </p:nvPicPr>
        <p:blipFill>
          <a:blip r:embed="rId4"/>
          <a:stretch>
            <a:fillRect/>
          </a:stretch>
        </p:blipFill>
        <p:spPr>
          <a:xfrm>
            <a:off x="0" y="3490662"/>
            <a:ext cx="2520462" cy="1683669"/>
          </a:xfrm>
          <a:prstGeom prst="rect">
            <a:avLst/>
          </a:prstGeom>
        </p:spPr>
      </p:pic>
      <p:pic>
        <p:nvPicPr>
          <p:cNvPr id="6" name="Billede 5">
            <a:extLst>
              <a:ext uri="{FF2B5EF4-FFF2-40B4-BE49-F238E27FC236}">
                <a16:creationId xmlns:a16="http://schemas.microsoft.com/office/drawing/2014/main" id="{265CA112-B201-324D-978D-1D6EFE92C24C}"/>
              </a:ext>
            </a:extLst>
          </p:cNvPr>
          <p:cNvPicPr>
            <a:picLocks noChangeAspect="1"/>
          </p:cNvPicPr>
          <p:nvPr/>
        </p:nvPicPr>
        <p:blipFill>
          <a:blip r:embed="rId5"/>
          <a:stretch>
            <a:fillRect/>
          </a:stretch>
        </p:blipFill>
        <p:spPr>
          <a:xfrm>
            <a:off x="-3778" y="5174331"/>
            <a:ext cx="2524240" cy="1683668"/>
          </a:xfrm>
          <a:prstGeom prst="rect">
            <a:avLst/>
          </a:prstGeom>
        </p:spPr>
      </p:pic>
      <p:pic>
        <p:nvPicPr>
          <p:cNvPr id="7" name="Billede 6">
            <a:extLst>
              <a:ext uri="{FF2B5EF4-FFF2-40B4-BE49-F238E27FC236}">
                <a16:creationId xmlns:a16="http://schemas.microsoft.com/office/drawing/2014/main" id="{C13DE185-1EB0-8640-B9E1-4FABBF131571}"/>
              </a:ext>
            </a:extLst>
          </p:cNvPr>
          <p:cNvPicPr>
            <a:picLocks noChangeAspect="1"/>
          </p:cNvPicPr>
          <p:nvPr/>
        </p:nvPicPr>
        <p:blipFill>
          <a:blip r:embed="rId6"/>
          <a:stretch>
            <a:fillRect/>
          </a:stretch>
        </p:blipFill>
        <p:spPr>
          <a:xfrm>
            <a:off x="2520462" y="5174330"/>
            <a:ext cx="2800900" cy="1683669"/>
          </a:xfrm>
          <a:prstGeom prst="rect">
            <a:avLst/>
          </a:prstGeom>
        </p:spPr>
      </p:pic>
      <p:pic>
        <p:nvPicPr>
          <p:cNvPr id="8" name="Billede 7">
            <a:extLst>
              <a:ext uri="{FF2B5EF4-FFF2-40B4-BE49-F238E27FC236}">
                <a16:creationId xmlns:a16="http://schemas.microsoft.com/office/drawing/2014/main" id="{937C502E-53B2-324B-85AC-F9E7D4FC61F2}"/>
              </a:ext>
            </a:extLst>
          </p:cNvPr>
          <p:cNvPicPr>
            <a:picLocks noChangeAspect="1"/>
          </p:cNvPicPr>
          <p:nvPr/>
        </p:nvPicPr>
        <p:blipFill>
          <a:blip r:embed="rId7"/>
          <a:stretch>
            <a:fillRect/>
          </a:stretch>
        </p:blipFill>
        <p:spPr>
          <a:xfrm>
            <a:off x="5321362" y="5178972"/>
            <a:ext cx="2238703" cy="1679027"/>
          </a:xfrm>
          <a:prstGeom prst="rect">
            <a:avLst/>
          </a:prstGeom>
        </p:spPr>
      </p:pic>
      <p:pic>
        <p:nvPicPr>
          <p:cNvPr id="9" name="Billede 8">
            <a:extLst>
              <a:ext uri="{FF2B5EF4-FFF2-40B4-BE49-F238E27FC236}">
                <a16:creationId xmlns:a16="http://schemas.microsoft.com/office/drawing/2014/main" id="{E7BDC285-12A1-654D-878C-E3541C474214}"/>
              </a:ext>
            </a:extLst>
          </p:cNvPr>
          <p:cNvPicPr>
            <a:picLocks noChangeAspect="1"/>
          </p:cNvPicPr>
          <p:nvPr/>
        </p:nvPicPr>
        <p:blipFill rotWithShape="1">
          <a:blip r:embed="rId8"/>
          <a:srcRect t="16132" b="18904"/>
          <a:stretch/>
        </p:blipFill>
        <p:spPr>
          <a:xfrm>
            <a:off x="7560065" y="5179976"/>
            <a:ext cx="2207018" cy="1678024"/>
          </a:xfrm>
          <a:prstGeom prst="rect">
            <a:avLst/>
          </a:prstGeom>
        </p:spPr>
      </p:pic>
      <p:pic>
        <p:nvPicPr>
          <p:cNvPr id="10" name="Billede 9">
            <a:extLst>
              <a:ext uri="{FF2B5EF4-FFF2-40B4-BE49-F238E27FC236}">
                <a16:creationId xmlns:a16="http://schemas.microsoft.com/office/drawing/2014/main" id="{38E8C368-7E8E-5A4E-A672-08D5836D1001}"/>
              </a:ext>
            </a:extLst>
          </p:cNvPr>
          <p:cNvPicPr>
            <a:picLocks noChangeAspect="1"/>
          </p:cNvPicPr>
          <p:nvPr/>
        </p:nvPicPr>
        <p:blipFill>
          <a:blip r:embed="rId9"/>
          <a:stretch>
            <a:fillRect/>
          </a:stretch>
        </p:blipFill>
        <p:spPr>
          <a:xfrm>
            <a:off x="9767083" y="5177691"/>
            <a:ext cx="2520462" cy="1680308"/>
          </a:xfrm>
          <a:prstGeom prst="rect">
            <a:avLst/>
          </a:prstGeom>
        </p:spPr>
      </p:pic>
    </p:spTree>
    <p:extLst>
      <p:ext uri="{BB962C8B-B14F-4D97-AF65-F5344CB8AC3E}">
        <p14:creationId xmlns:p14="http://schemas.microsoft.com/office/powerpoint/2010/main" val="3565960033"/>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C8C67D-A89A-7C49-A35C-D06EE1E5A947}"/>
              </a:ext>
            </a:extLst>
          </p:cNvPr>
          <p:cNvSpPr>
            <a:spLocks noGrp="1"/>
          </p:cNvSpPr>
          <p:nvPr>
            <p:ph type="title"/>
          </p:nvPr>
        </p:nvSpPr>
        <p:spPr>
          <a:xfrm>
            <a:off x="292445" y="541272"/>
            <a:ext cx="5972706" cy="708660"/>
          </a:xfrm>
        </p:spPr>
        <p:txBody>
          <a:bodyPr>
            <a:normAutofit fontScale="90000"/>
          </a:bodyPr>
          <a:lstStyle/>
          <a:p>
            <a:r>
              <a:rPr lang="en-US" dirty="0"/>
              <a:t>GLOBE Cloud Observations</a:t>
            </a:r>
          </a:p>
        </p:txBody>
      </p:sp>
      <p:sp>
        <p:nvSpPr>
          <p:cNvPr id="3" name="Pladsholder til indhold 2">
            <a:extLst>
              <a:ext uri="{FF2B5EF4-FFF2-40B4-BE49-F238E27FC236}">
                <a16:creationId xmlns:a16="http://schemas.microsoft.com/office/drawing/2014/main" id="{96B06E55-232E-B848-9170-DA7A25DDBFA5}"/>
              </a:ext>
            </a:extLst>
          </p:cNvPr>
          <p:cNvSpPr>
            <a:spLocks noGrp="1"/>
          </p:cNvSpPr>
          <p:nvPr>
            <p:ph idx="1"/>
          </p:nvPr>
        </p:nvSpPr>
        <p:spPr>
          <a:xfrm>
            <a:off x="7908323" y="572462"/>
            <a:ext cx="3991232" cy="5808775"/>
          </a:xfrm>
          <a:ln w="28575">
            <a:solidFill>
              <a:schemeClr val="accent1"/>
            </a:solidFill>
          </a:ln>
        </p:spPr>
        <p:txBody>
          <a:bodyPr>
            <a:normAutofit/>
          </a:bodyPr>
          <a:lstStyle/>
          <a:p>
            <a:pPr marL="0" indent="0">
              <a:buNone/>
            </a:pPr>
            <a:r>
              <a:rPr lang="en-US" sz="2400" dirty="0"/>
              <a:t>Participants are photographing clouds and recording sky observations, using the GLOBE Observer app, for comparison with NASA satellite data. Participants can time their observations of clouds with that of satellite observations. This will help refine satellite-derived models and enhance scientific understanding of Earth's atmosphere.</a:t>
            </a:r>
            <a:endParaRPr lang="da-DK" sz="2400" dirty="0"/>
          </a:p>
        </p:txBody>
      </p:sp>
      <p:pic>
        <p:nvPicPr>
          <p:cNvPr id="4" name="Pladsholder til indhold 4">
            <a:extLst>
              <a:ext uri="{FF2B5EF4-FFF2-40B4-BE49-F238E27FC236}">
                <a16:creationId xmlns:a16="http://schemas.microsoft.com/office/drawing/2014/main" id="{37E77C6D-C4F3-E04F-B0F1-89602FB5916B}"/>
              </a:ext>
            </a:extLst>
          </p:cNvPr>
          <p:cNvPicPr>
            <a:picLocks noChangeAspect="1"/>
          </p:cNvPicPr>
          <p:nvPr/>
        </p:nvPicPr>
        <p:blipFill>
          <a:blip r:embed="rId3"/>
          <a:srcRect/>
          <a:stretch/>
        </p:blipFill>
        <p:spPr>
          <a:xfrm>
            <a:off x="-1" y="1381457"/>
            <a:ext cx="7784757" cy="4636891"/>
          </a:xfrm>
          <a:prstGeom prst="rect">
            <a:avLst/>
          </a:prstGeom>
        </p:spPr>
      </p:pic>
      <p:pic>
        <p:nvPicPr>
          <p:cNvPr id="5" name="Billede 4">
            <a:extLst>
              <a:ext uri="{FF2B5EF4-FFF2-40B4-BE49-F238E27FC236}">
                <a16:creationId xmlns:a16="http://schemas.microsoft.com/office/drawing/2014/main" id="{AFF4C217-DF6D-6549-A9C9-37BB1D9ADD90}"/>
              </a:ext>
            </a:extLst>
          </p:cNvPr>
          <p:cNvPicPr>
            <a:picLocks noChangeAspect="1"/>
          </p:cNvPicPr>
          <p:nvPr/>
        </p:nvPicPr>
        <p:blipFill>
          <a:blip r:embed="rId4"/>
          <a:stretch>
            <a:fillRect/>
          </a:stretch>
        </p:blipFill>
        <p:spPr>
          <a:xfrm>
            <a:off x="6388718" y="369493"/>
            <a:ext cx="880439" cy="880439"/>
          </a:xfrm>
          <a:prstGeom prst="rect">
            <a:avLst/>
          </a:prstGeom>
        </p:spPr>
      </p:pic>
      <p:sp>
        <p:nvSpPr>
          <p:cNvPr id="6" name="Tekstfelt 5">
            <a:extLst>
              <a:ext uri="{FF2B5EF4-FFF2-40B4-BE49-F238E27FC236}">
                <a16:creationId xmlns:a16="http://schemas.microsoft.com/office/drawing/2014/main" id="{D673E92A-33F1-384C-A1EB-BC0C7F9648ED}"/>
              </a:ext>
            </a:extLst>
          </p:cNvPr>
          <p:cNvSpPr txBox="1"/>
          <p:nvPr/>
        </p:nvSpPr>
        <p:spPr>
          <a:xfrm>
            <a:off x="528390" y="6104238"/>
            <a:ext cx="7379933" cy="276999"/>
          </a:xfrm>
          <a:prstGeom prst="rect">
            <a:avLst/>
          </a:prstGeom>
          <a:noFill/>
        </p:spPr>
        <p:txBody>
          <a:bodyPr wrap="square" rtlCol="0">
            <a:spAutoFit/>
          </a:bodyPr>
          <a:lstStyle/>
          <a:p>
            <a:r>
              <a:rPr lang="en-US" sz="1200" dirty="0"/>
              <a:t>Sites with GLOBE Cloud Observations during 1995-May 2020.</a:t>
            </a:r>
          </a:p>
        </p:txBody>
      </p:sp>
    </p:spTree>
    <p:extLst>
      <p:ext uri="{BB962C8B-B14F-4D97-AF65-F5344CB8AC3E}">
        <p14:creationId xmlns:p14="http://schemas.microsoft.com/office/powerpoint/2010/main" val="1641416167"/>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989C1F-24B4-5341-A5A8-7B6F6E79488D}"/>
              </a:ext>
            </a:extLst>
          </p:cNvPr>
          <p:cNvSpPr>
            <a:spLocks noGrp="1"/>
          </p:cNvSpPr>
          <p:nvPr>
            <p:ph type="title"/>
          </p:nvPr>
        </p:nvSpPr>
        <p:spPr>
          <a:xfrm>
            <a:off x="2784015" y="120352"/>
            <a:ext cx="3482822" cy="712821"/>
          </a:xfrm>
        </p:spPr>
        <p:txBody>
          <a:bodyPr>
            <a:normAutofit/>
          </a:bodyPr>
          <a:lstStyle/>
          <a:p>
            <a:r>
              <a:rPr lang="en-US" dirty="0"/>
              <a:t>Secchi Disk</a:t>
            </a:r>
          </a:p>
        </p:txBody>
      </p:sp>
      <p:sp>
        <p:nvSpPr>
          <p:cNvPr id="3" name="Pladsholder til indhold 2">
            <a:extLst>
              <a:ext uri="{FF2B5EF4-FFF2-40B4-BE49-F238E27FC236}">
                <a16:creationId xmlns:a16="http://schemas.microsoft.com/office/drawing/2014/main" id="{8E7FCDCF-D41F-4040-BDE3-FEEE028C15E6}"/>
              </a:ext>
            </a:extLst>
          </p:cNvPr>
          <p:cNvSpPr>
            <a:spLocks noGrp="1"/>
          </p:cNvSpPr>
          <p:nvPr>
            <p:ph idx="1"/>
          </p:nvPr>
        </p:nvSpPr>
        <p:spPr>
          <a:xfrm>
            <a:off x="9061622" y="2448856"/>
            <a:ext cx="2887362" cy="3793881"/>
          </a:xfrm>
        </p:spPr>
        <p:txBody>
          <a:bodyPr>
            <a:normAutofit fontScale="77500" lnSpcReduction="20000"/>
          </a:bodyPr>
          <a:lstStyle/>
          <a:p>
            <a:pPr marL="0" indent="0">
              <a:buNone/>
            </a:pPr>
            <a:r>
              <a:rPr lang="da-DK" dirty="0"/>
              <a:t>In 2013, the global </a:t>
            </a:r>
            <a:r>
              <a:rPr lang="da-DK" dirty="0" err="1"/>
              <a:t>citizen</a:t>
            </a:r>
            <a:r>
              <a:rPr lang="da-DK" dirty="0"/>
              <a:t> science </a:t>
            </a:r>
            <a:r>
              <a:rPr lang="da-DK" dirty="0" err="1"/>
              <a:t>Secchi</a:t>
            </a:r>
            <a:r>
              <a:rPr lang="da-DK" dirty="0"/>
              <a:t> Disk programme </a:t>
            </a:r>
            <a:r>
              <a:rPr lang="da-DK" dirty="0" err="1"/>
              <a:t>was</a:t>
            </a:r>
            <a:r>
              <a:rPr lang="da-DK" dirty="0"/>
              <a:t> </a:t>
            </a:r>
            <a:r>
              <a:rPr lang="da-DK" dirty="0" err="1"/>
              <a:t>established</a:t>
            </a:r>
            <a:r>
              <a:rPr lang="da-DK" dirty="0"/>
              <a:t> for </a:t>
            </a:r>
            <a:r>
              <a:rPr lang="da-DK" dirty="0" err="1"/>
              <a:t>seafarers</a:t>
            </a:r>
            <a:r>
              <a:rPr lang="da-DK" dirty="0"/>
              <a:t> to </a:t>
            </a:r>
            <a:r>
              <a:rPr lang="da-DK" dirty="0" err="1"/>
              <a:t>study</a:t>
            </a:r>
            <a:r>
              <a:rPr lang="da-DK" dirty="0"/>
              <a:t> the marine </a:t>
            </a:r>
            <a:r>
              <a:rPr lang="da-DK" dirty="0" err="1"/>
              <a:t>phytoplankton</a:t>
            </a:r>
            <a:r>
              <a:rPr lang="da-DK" dirty="0"/>
              <a:t>.</a:t>
            </a:r>
            <a:endParaRPr lang="en-US" dirty="0"/>
          </a:p>
          <a:p>
            <a:pPr marL="0" indent="0">
              <a:buNone/>
            </a:pPr>
            <a:r>
              <a:rPr lang="da-DK" dirty="0"/>
              <a:t>The </a:t>
            </a:r>
            <a:r>
              <a:rPr lang="da-DK" dirty="0" err="1"/>
              <a:t>Secchi</a:t>
            </a:r>
            <a:r>
              <a:rPr lang="da-DK" dirty="0"/>
              <a:t> disc is </a:t>
            </a:r>
            <a:r>
              <a:rPr lang="da-DK" dirty="0" err="1"/>
              <a:t>lowered</a:t>
            </a:r>
            <a:r>
              <a:rPr lang="da-DK" dirty="0"/>
              <a:t> </a:t>
            </a:r>
            <a:r>
              <a:rPr lang="da-DK" dirty="0" err="1"/>
              <a:t>slowly</a:t>
            </a:r>
            <a:r>
              <a:rPr lang="da-DK" dirty="0"/>
              <a:t> </a:t>
            </a:r>
            <a:r>
              <a:rPr lang="da-DK" dirty="0" err="1"/>
              <a:t>down</a:t>
            </a:r>
            <a:r>
              <a:rPr lang="da-DK" dirty="0"/>
              <a:t> in the </a:t>
            </a:r>
            <a:r>
              <a:rPr lang="da-DK" dirty="0" err="1"/>
              <a:t>water</a:t>
            </a:r>
            <a:r>
              <a:rPr lang="da-DK" dirty="0"/>
              <a:t>. The </a:t>
            </a:r>
            <a:r>
              <a:rPr lang="da-DK" dirty="0" err="1"/>
              <a:t>depth</a:t>
            </a:r>
            <a:r>
              <a:rPr lang="da-DK" dirty="0"/>
              <a:t> at </a:t>
            </a:r>
            <a:r>
              <a:rPr lang="da-DK" dirty="0" err="1"/>
              <a:t>which</a:t>
            </a:r>
            <a:r>
              <a:rPr lang="da-DK" dirty="0"/>
              <a:t> the disk is </a:t>
            </a:r>
            <a:r>
              <a:rPr lang="da-DK" dirty="0" err="1"/>
              <a:t>no</a:t>
            </a:r>
            <a:r>
              <a:rPr lang="da-DK" dirty="0"/>
              <a:t> longer visible is </a:t>
            </a:r>
            <a:r>
              <a:rPr lang="da-DK" dirty="0" err="1"/>
              <a:t>taken</a:t>
            </a:r>
            <a:r>
              <a:rPr lang="da-DK" dirty="0"/>
              <a:t> as a measure of the </a:t>
            </a:r>
            <a:r>
              <a:rPr lang="da-DK" dirty="0" err="1"/>
              <a:t>transparency</a:t>
            </a:r>
            <a:r>
              <a:rPr lang="da-DK" dirty="0"/>
              <a:t> of the </a:t>
            </a:r>
            <a:r>
              <a:rPr lang="da-DK" dirty="0" err="1"/>
              <a:t>water</a:t>
            </a:r>
            <a:r>
              <a:rPr lang="da-DK" dirty="0"/>
              <a:t>.</a:t>
            </a:r>
          </a:p>
        </p:txBody>
      </p:sp>
      <p:pic>
        <p:nvPicPr>
          <p:cNvPr id="4" name="Pladsholder til indhold 3" descr="Et billede, der indeholder kort, skærmbillede&#10;&#10;Automatisk genereret beskrivelse">
            <a:extLst>
              <a:ext uri="{FF2B5EF4-FFF2-40B4-BE49-F238E27FC236}">
                <a16:creationId xmlns:a16="http://schemas.microsoft.com/office/drawing/2014/main" id="{749BDB32-19CD-E543-A5FC-6A3A72589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1582"/>
            <a:ext cx="8811373" cy="5162656"/>
          </a:xfrm>
          <a:prstGeom prst="rect">
            <a:avLst/>
          </a:prstGeom>
        </p:spPr>
      </p:pic>
      <p:pic>
        <p:nvPicPr>
          <p:cNvPr id="8" name="Billede 7">
            <a:extLst>
              <a:ext uri="{FF2B5EF4-FFF2-40B4-BE49-F238E27FC236}">
                <a16:creationId xmlns:a16="http://schemas.microsoft.com/office/drawing/2014/main" id="{FC94B217-B254-D54E-9E7C-26988DD07323}"/>
              </a:ext>
            </a:extLst>
          </p:cNvPr>
          <p:cNvPicPr>
            <a:picLocks noChangeAspect="1"/>
          </p:cNvPicPr>
          <p:nvPr/>
        </p:nvPicPr>
        <p:blipFill rotWithShape="1">
          <a:blip r:embed="rId4"/>
          <a:srcRect t="16132" b="18904"/>
          <a:stretch/>
        </p:blipFill>
        <p:spPr>
          <a:xfrm>
            <a:off x="9061622" y="0"/>
            <a:ext cx="3130378" cy="2195298"/>
          </a:xfrm>
          <a:prstGeom prst="rect">
            <a:avLst/>
          </a:prstGeom>
        </p:spPr>
      </p:pic>
      <p:sp>
        <p:nvSpPr>
          <p:cNvPr id="9" name="Tekstfelt 8">
            <a:extLst>
              <a:ext uri="{FF2B5EF4-FFF2-40B4-BE49-F238E27FC236}">
                <a16:creationId xmlns:a16="http://schemas.microsoft.com/office/drawing/2014/main" id="{15E2B8BF-F0E7-A14A-AE64-0FF356D5D4A6}"/>
              </a:ext>
            </a:extLst>
          </p:cNvPr>
          <p:cNvSpPr txBox="1"/>
          <p:nvPr/>
        </p:nvSpPr>
        <p:spPr>
          <a:xfrm>
            <a:off x="528390" y="6104238"/>
            <a:ext cx="7379933" cy="276999"/>
          </a:xfrm>
          <a:prstGeom prst="rect">
            <a:avLst/>
          </a:prstGeom>
          <a:noFill/>
        </p:spPr>
        <p:txBody>
          <a:bodyPr wrap="square" rtlCol="0">
            <a:spAutoFit/>
          </a:bodyPr>
          <a:lstStyle/>
          <a:p>
            <a:r>
              <a:rPr lang="en-US" sz="1200" dirty="0"/>
              <a:t>Sites with Secchi Disk measurements during 2013-2019.</a:t>
            </a:r>
          </a:p>
        </p:txBody>
      </p:sp>
    </p:spTree>
    <p:extLst>
      <p:ext uri="{BB962C8B-B14F-4D97-AF65-F5344CB8AC3E}">
        <p14:creationId xmlns:p14="http://schemas.microsoft.com/office/powerpoint/2010/main" val="2139302677"/>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F6C373-9BA6-0E45-B246-0BC46A0E532C}"/>
              </a:ext>
            </a:extLst>
          </p:cNvPr>
          <p:cNvSpPr>
            <a:spLocks noGrp="1"/>
          </p:cNvSpPr>
          <p:nvPr>
            <p:ph type="title"/>
          </p:nvPr>
        </p:nvSpPr>
        <p:spPr/>
        <p:txBody>
          <a:bodyPr/>
          <a:lstStyle/>
          <a:p>
            <a:endParaRPr lang="en-US"/>
          </a:p>
        </p:txBody>
      </p:sp>
      <p:pic>
        <p:nvPicPr>
          <p:cNvPr id="5" name="Pladsholder til indhold 4">
            <a:extLst>
              <a:ext uri="{FF2B5EF4-FFF2-40B4-BE49-F238E27FC236}">
                <a16:creationId xmlns:a16="http://schemas.microsoft.com/office/drawing/2014/main" id="{391D07F4-C33A-274C-BCCC-C092077BFD4B}"/>
              </a:ext>
            </a:extLst>
          </p:cNvPr>
          <p:cNvPicPr>
            <a:picLocks noGrp="1" noChangeAspect="1"/>
          </p:cNvPicPr>
          <p:nvPr>
            <p:ph idx="1"/>
          </p:nvPr>
        </p:nvPicPr>
        <p:blipFill>
          <a:blip r:embed="rId3"/>
          <a:stretch>
            <a:fillRect/>
          </a:stretch>
        </p:blipFill>
        <p:spPr>
          <a:xfrm>
            <a:off x="-44800" y="0"/>
            <a:ext cx="12236800" cy="7062333"/>
          </a:xfrm>
        </p:spPr>
      </p:pic>
      <p:sp>
        <p:nvSpPr>
          <p:cNvPr id="6" name="Tekstfelt 5">
            <a:extLst>
              <a:ext uri="{FF2B5EF4-FFF2-40B4-BE49-F238E27FC236}">
                <a16:creationId xmlns:a16="http://schemas.microsoft.com/office/drawing/2014/main" id="{617AE0B4-1E17-804C-8C35-24C80C08E073}"/>
              </a:ext>
            </a:extLst>
          </p:cNvPr>
          <p:cNvSpPr txBox="1"/>
          <p:nvPr/>
        </p:nvSpPr>
        <p:spPr>
          <a:xfrm>
            <a:off x="4521825" y="579971"/>
            <a:ext cx="3661616" cy="769441"/>
          </a:xfrm>
          <a:prstGeom prst="rect">
            <a:avLst/>
          </a:prstGeom>
          <a:noFill/>
        </p:spPr>
        <p:txBody>
          <a:bodyPr wrap="square" rtlCol="0">
            <a:spAutoFit/>
          </a:bodyPr>
          <a:lstStyle/>
          <a:p>
            <a:r>
              <a:rPr lang="en-US" sz="4400" dirty="0" err="1">
                <a:solidFill>
                  <a:schemeClr val="accent6">
                    <a:lumMod val="50000"/>
                  </a:schemeClr>
                </a:solidFill>
              </a:rPr>
              <a:t>Happywhale</a:t>
            </a:r>
            <a:endParaRPr lang="en-US" sz="4400" dirty="0">
              <a:solidFill>
                <a:schemeClr val="accent6">
                  <a:lumMod val="50000"/>
                </a:schemeClr>
              </a:solidFill>
            </a:endParaRPr>
          </a:p>
        </p:txBody>
      </p:sp>
    </p:spTree>
    <p:extLst>
      <p:ext uri="{BB962C8B-B14F-4D97-AF65-F5344CB8AC3E}">
        <p14:creationId xmlns:p14="http://schemas.microsoft.com/office/powerpoint/2010/main" val="1702004840"/>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BE949EE4-F251-CF44-B89D-192DC9D0F0AC}"/>
              </a:ext>
            </a:extLst>
          </p:cNvPr>
          <p:cNvPicPr>
            <a:picLocks noChangeAspect="1"/>
          </p:cNvPicPr>
          <p:nvPr/>
        </p:nvPicPr>
        <p:blipFill>
          <a:blip r:embed="rId3"/>
          <a:stretch>
            <a:fillRect/>
          </a:stretch>
        </p:blipFill>
        <p:spPr>
          <a:xfrm>
            <a:off x="-1" y="793326"/>
            <a:ext cx="9800257" cy="5625291"/>
          </a:xfrm>
          <a:prstGeom prst="rect">
            <a:avLst/>
          </a:prstGeom>
        </p:spPr>
      </p:pic>
      <p:pic>
        <p:nvPicPr>
          <p:cNvPr id="7" name="Billede 6">
            <a:extLst>
              <a:ext uri="{FF2B5EF4-FFF2-40B4-BE49-F238E27FC236}">
                <a16:creationId xmlns:a16="http://schemas.microsoft.com/office/drawing/2014/main" id="{86FF747C-B454-FC4C-BFE2-460122F0C12C}"/>
              </a:ext>
            </a:extLst>
          </p:cNvPr>
          <p:cNvPicPr>
            <a:picLocks noChangeAspect="1"/>
          </p:cNvPicPr>
          <p:nvPr/>
        </p:nvPicPr>
        <p:blipFill>
          <a:blip r:embed="rId4"/>
          <a:stretch>
            <a:fillRect/>
          </a:stretch>
        </p:blipFill>
        <p:spPr>
          <a:xfrm>
            <a:off x="7278808" y="3348531"/>
            <a:ext cx="4992502" cy="3509469"/>
          </a:xfrm>
          <a:prstGeom prst="rect">
            <a:avLst/>
          </a:prstGeom>
        </p:spPr>
      </p:pic>
      <p:sp>
        <p:nvSpPr>
          <p:cNvPr id="8" name="Tekstfelt 7">
            <a:extLst>
              <a:ext uri="{FF2B5EF4-FFF2-40B4-BE49-F238E27FC236}">
                <a16:creationId xmlns:a16="http://schemas.microsoft.com/office/drawing/2014/main" id="{6438665C-0D94-E744-B016-681C6260611F}"/>
              </a:ext>
            </a:extLst>
          </p:cNvPr>
          <p:cNvSpPr txBox="1"/>
          <p:nvPr/>
        </p:nvSpPr>
        <p:spPr>
          <a:xfrm>
            <a:off x="142823" y="6464783"/>
            <a:ext cx="8988820" cy="369332"/>
          </a:xfrm>
          <a:prstGeom prst="rect">
            <a:avLst/>
          </a:prstGeom>
          <a:noFill/>
        </p:spPr>
        <p:txBody>
          <a:bodyPr wrap="square" rtlCol="0">
            <a:spAutoFit/>
          </a:bodyPr>
          <a:lstStyle/>
          <a:p>
            <a:r>
              <a:rPr lang="en-US" dirty="0"/>
              <a:t>A total of 234 encounters with 16 species of marine mammals from Svalbard (4 Aug. 2022). </a:t>
            </a:r>
          </a:p>
        </p:txBody>
      </p:sp>
      <p:pic>
        <p:nvPicPr>
          <p:cNvPr id="6" name="Billede 5">
            <a:extLst>
              <a:ext uri="{FF2B5EF4-FFF2-40B4-BE49-F238E27FC236}">
                <a16:creationId xmlns:a16="http://schemas.microsoft.com/office/drawing/2014/main" id="{9682FA31-5DB1-C247-8E07-3843AFD33FE3}"/>
              </a:ext>
            </a:extLst>
          </p:cNvPr>
          <p:cNvPicPr>
            <a:picLocks noChangeAspect="1"/>
          </p:cNvPicPr>
          <p:nvPr/>
        </p:nvPicPr>
        <p:blipFill>
          <a:blip r:embed="rId5"/>
          <a:stretch>
            <a:fillRect/>
          </a:stretch>
        </p:blipFill>
        <p:spPr>
          <a:xfrm>
            <a:off x="9800256" y="885447"/>
            <a:ext cx="2084504" cy="2134133"/>
          </a:xfrm>
          <a:prstGeom prst="rect">
            <a:avLst/>
          </a:prstGeom>
        </p:spPr>
      </p:pic>
      <p:sp>
        <p:nvSpPr>
          <p:cNvPr id="4" name="Tekstfelt 3">
            <a:extLst>
              <a:ext uri="{FF2B5EF4-FFF2-40B4-BE49-F238E27FC236}">
                <a16:creationId xmlns:a16="http://schemas.microsoft.com/office/drawing/2014/main" id="{671D746C-31D7-224F-9BA3-38AEEDCCF585}"/>
              </a:ext>
            </a:extLst>
          </p:cNvPr>
          <p:cNvSpPr txBox="1"/>
          <p:nvPr/>
        </p:nvSpPr>
        <p:spPr>
          <a:xfrm>
            <a:off x="2540625" y="23885"/>
            <a:ext cx="3661616" cy="769441"/>
          </a:xfrm>
          <a:prstGeom prst="rect">
            <a:avLst/>
          </a:prstGeom>
          <a:noFill/>
        </p:spPr>
        <p:txBody>
          <a:bodyPr wrap="square" rtlCol="0">
            <a:spAutoFit/>
          </a:bodyPr>
          <a:lstStyle/>
          <a:p>
            <a:r>
              <a:rPr lang="en-US" sz="4400" dirty="0" err="1">
                <a:solidFill>
                  <a:schemeClr val="accent6">
                    <a:lumMod val="50000"/>
                  </a:schemeClr>
                </a:solidFill>
              </a:rPr>
              <a:t>Happywhale</a:t>
            </a:r>
            <a:endParaRPr lang="en-US" sz="4400" dirty="0">
              <a:solidFill>
                <a:schemeClr val="accent6">
                  <a:lumMod val="50000"/>
                </a:schemeClr>
              </a:solidFill>
            </a:endParaRPr>
          </a:p>
        </p:txBody>
      </p:sp>
    </p:spTree>
    <p:extLst>
      <p:ext uri="{BB962C8B-B14F-4D97-AF65-F5344CB8AC3E}">
        <p14:creationId xmlns:p14="http://schemas.microsoft.com/office/powerpoint/2010/main" val="510703076"/>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E883AF19-5C04-0248-9168-5C53EA2D6BB7}"/>
              </a:ext>
            </a:extLst>
          </p:cNvPr>
          <p:cNvPicPr>
            <a:picLocks noChangeAspect="1"/>
          </p:cNvPicPr>
          <p:nvPr/>
        </p:nvPicPr>
        <p:blipFill>
          <a:blip r:embed="rId3"/>
          <a:stretch>
            <a:fillRect/>
          </a:stretch>
        </p:blipFill>
        <p:spPr>
          <a:xfrm>
            <a:off x="6845366" y="100852"/>
            <a:ext cx="4719686" cy="6574274"/>
          </a:xfrm>
          <a:prstGeom prst="rect">
            <a:avLst/>
          </a:prstGeom>
        </p:spPr>
      </p:pic>
      <p:sp>
        <p:nvSpPr>
          <p:cNvPr id="2" name="Titel 1">
            <a:extLst>
              <a:ext uri="{FF2B5EF4-FFF2-40B4-BE49-F238E27FC236}">
                <a16:creationId xmlns:a16="http://schemas.microsoft.com/office/drawing/2014/main" id="{B65CAD55-EF68-3E48-A408-616EED7A76D3}"/>
              </a:ext>
            </a:extLst>
          </p:cNvPr>
          <p:cNvSpPr>
            <a:spLocks noGrp="1"/>
          </p:cNvSpPr>
          <p:nvPr>
            <p:ph type="title"/>
          </p:nvPr>
        </p:nvSpPr>
        <p:spPr>
          <a:xfrm>
            <a:off x="930575" y="376038"/>
            <a:ext cx="5042027" cy="853017"/>
          </a:xfrm>
        </p:spPr>
        <p:txBody>
          <a:bodyPr>
            <a:normAutofit fontScale="90000"/>
          </a:bodyPr>
          <a:lstStyle/>
          <a:p>
            <a:r>
              <a:rPr lang="en-US" b="1" dirty="0">
                <a:solidFill>
                  <a:srgbClr val="8B0902"/>
                </a:solidFill>
              </a:rPr>
              <a:t>Popular CS programs </a:t>
            </a:r>
            <a:br>
              <a:rPr lang="en-US" b="1" dirty="0">
                <a:solidFill>
                  <a:srgbClr val="8B0902"/>
                </a:solidFill>
              </a:rPr>
            </a:br>
            <a:r>
              <a:rPr lang="en-US" b="1" dirty="0">
                <a:solidFill>
                  <a:srgbClr val="8B0902"/>
                </a:solidFill>
              </a:rPr>
              <a:t>and GBIF</a:t>
            </a:r>
          </a:p>
        </p:txBody>
      </p:sp>
      <p:pic>
        <p:nvPicPr>
          <p:cNvPr id="16" name="Billede 15">
            <a:extLst>
              <a:ext uri="{FF2B5EF4-FFF2-40B4-BE49-F238E27FC236}">
                <a16:creationId xmlns:a16="http://schemas.microsoft.com/office/drawing/2014/main" id="{7CB8DD0E-2996-B443-B12A-3BE9010310DC}"/>
              </a:ext>
            </a:extLst>
          </p:cNvPr>
          <p:cNvPicPr>
            <a:picLocks noChangeAspect="1"/>
          </p:cNvPicPr>
          <p:nvPr/>
        </p:nvPicPr>
        <p:blipFill>
          <a:blip r:embed="rId4"/>
          <a:stretch>
            <a:fillRect/>
          </a:stretch>
        </p:blipFill>
        <p:spPr>
          <a:xfrm>
            <a:off x="146915" y="1698171"/>
            <a:ext cx="6609348" cy="4892635"/>
          </a:xfrm>
          <a:prstGeom prst="rect">
            <a:avLst/>
          </a:prstGeom>
        </p:spPr>
      </p:pic>
    </p:spTree>
    <p:extLst>
      <p:ext uri="{BB962C8B-B14F-4D97-AF65-F5344CB8AC3E}">
        <p14:creationId xmlns:p14="http://schemas.microsoft.com/office/powerpoint/2010/main" val="3713718745"/>
      </p:ext>
    </p:extLst>
  </p:cSld>
  <p:clrMapOvr>
    <a:masterClrMapping/>
  </p:clrMapOvr>
  <p:transition spd="slow">
    <p:wipe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F8A2726-E878-1D46-B6A9-4449375BAC4B}"/>
              </a:ext>
            </a:extLst>
          </p:cNvPr>
          <p:cNvPicPr>
            <a:picLocks noChangeAspect="1"/>
          </p:cNvPicPr>
          <p:nvPr/>
        </p:nvPicPr>
        <p:blipFill rotWithShape="1">
          <a:blip r:embed="rId3"/>
          <a:srcRect t="19728" b="20542"/>
          <a:stretch/>
        </p:blipFill>
        <p:spPr>
          <a:xfrm>
            <a:off x="111397" y="11357"/>
            <a:ext cx="2467075" cy="1483672"/>
          </a:xfrm>
          <a:prstGeom prst="rect">
            <a:avLst/>
          </a:prstGeom>
        </p:spPr>
      </p:pic>
      <p:sp>
        <p:nvSpPr>
          <p:cNvPr id="10" name="Tekstfelt 9">
            <a:extLst>
              <a:ext uri="{FF2B5EF4-FFF2-40B4-BE49-F238E27FC236}">
                <a16:creationId xmlns:a16="http://schemas.microsoft.com/office/drawing/2014/main" id="{6269F7DD-21AB-A543-8AC0-60FB1FF5006C}"/>
              </a:ext>
            </a:extLst>
          </p:cNvPr>
          <p:cNvSpPr txBox="1"/>
          <p:nvPr/>
        </p:nvSpPr>
        <p:spPr>
          <a:xfrm>
            <a:off x="105877" y="1509850"/>
            <a:ext cx="6960916" cy="646331"/>
          </a:xfrm>
          <a:prstGeom prst="rect">
            <a:avLst/>
          </a:prstGeom>
          <a:noFill/>
        </p:spPr>
        <p:txBody>
          <a:bodyPr wrap="square" rtlCol="0">
            <a:spAutoFit/>
          </a:bodyPr>
          <a:lstStyle/>
          <a:p>
            <a:r>
              <a:rPr lang="en-US" dirty="0"/>
              <a:t>Use a phone to track trip and record bird species for a checklist in </a:t>
            </a:r>
            <a:r>
              <a:rPr lang="en-US" dirty="0" err="1"/>
              <a:t>eBird</a:t>
            </a:r>
            <a:r>
              <a:rPr lang="en-US" dirty="0"/>
              <a:t>. Photos and sound recordings can be added</a:t>
            </a:r>
          </a:p>
        </p:txBody>
      </p:sp>
      <p:sp>
        <p:nvSpPr>
          <p:cNvPr id="11" name="Pladsholder til indhold 2">
            <a:extLst>
              <a:ext uri="{FF2B5EF4-FFF2-40B4-BE49-F238E27FC236}">
                <a16:creationId xmlns:a16="http://schemas.microsoft.com/office/drawing/2014/main" id="{EC275EF0-B16C-CF45-9636-596CB5C1649C}"/>
              </a:ext>
            </a:extLst>
          </p:cNvPr>
          <p:cNvSpPr txBox="1">
            <a:spLocks/>
          </p:cNvSpPr>
          <p:nvPr/>
        </p:nvSpPr>
        <p:spPr>
          <a:xfrm>
            <a:off x="2750821" y="229391"/>
            <a:ext cx="9260407" cy="10476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2000" dirty="0" err="1"/>
              <a:t>eBird</a:t>
            </a:r>
            <a:r>
              <a:rPr lang="da-DK" sz="2000" dirty="0"/>
              <a:t>: ”Open </a:t>
            </a:r>
            <a:r>
              <a:rPr lang="da-DK" sz="2000" dirty="0" err="1"/>
              <a:t>access</a:t>
            </a:r>
            <a:r>
              <a:rPr lang="da-DK" sz="2000" dirty="0"/>
              <a:t> to </a:t>
            </a:r>
            <a:r>
              <a:rPr lang="da-DK" sz="2000" dirty="0" err="1"/>
              <a:t>eBird</a:t>
            </a:r>
            <a:r>
              <a:rPr lang="da-DK" sz="2000" dirty="0"/>
              <a:t> data is </a:t>
            </a:r>
            <a:r>
              <a:rPr lang="da-DK" sz="2000" dirty="0" err="1"/>
              <a:t>critical</a:t>
            </a:r>
            <a:r>
              <a:rPr lang="da-DK" sz="2000" dirty="0"/>
              <a:t> for </a:t>
            </a:r>
            <a:r>
              <a:rPr lang="da-DK" sz="2000" dirty="0" err="1"/>
              <a:t>conservation</a:t>
            </a:r>
            <a:r>
              <a:rPr lang="da-DK" sz="2000" dirty="0"/>
              <a:t> actions and </a:t>
            </a:r>
            <a:r>
              <a:rPr lang="da-DK" sz="2000" dirty="0" err="1"/>
              <a:t>we</a:t>
            </a:r>
            <a:r>
              <a:rPr lang="da-DK" sz="2000" dirty="0"/>
              <a:t> </a:t>
            </a:r>
            <a:r>
              <a:rPr lang="da-DK" sz="2000" dirty="0" err="1"/>
              <a:t>are</a:t>
            </a:r>
            <a:r>
              <a:rPr lang="da-DK" sz="2000" dirty="0"/>
              <a:t> </a:t>
            </a:r>
            <a:r>
              <a:rPr lang="da-DK" sz="2000" dirty="0" err="1"/>
              <a:t>committed</a:t>
            </a:r>
            <a:r>
              <a:rPr lang="da-DK" sz="2000" dirty="0"/>
              <a:t> to </a:t>
            </a:r>
            <a:r>
              <a:rPr lang="da-DK" sz="2000" dirty="0" err="1"/>
              <a:t>ensuring</a:t>
            </a:r>
            <a:r>
              <a:rPr lang="da-DK" sz="2000" dirty="0"/>
              <a:t> </a:t>
            </a:r>
            <a:r>
              <a:rPr lang="da-DK" sz="2000" dirty="0" err="1"/>
              <a:t>that</a:t>
            </a:r>
            <a:r>
              <a:rPr lang="da-DK" sz="2000" dirty="0"/>
              <a:t> </a:t>
            </a:r>
            <a:r>
              <a:rPr lang="da-DK" sz="2000" dirty="0" err="1"/>
              <a:t>your</a:t>
            </a:r>
            <a:r>
              <a:rPr lang="da-DK" sz="2000" dirty="0"/>
              <a:t> data </a:t>
            </a:r>
            <a:r>
              <a:rPr lang="da-DK" sz="2000" dirty="0" err="1"/>
              <a:t>will</a:t>
            </a:r>
            <a:r>
              <a:rPr lang="da-DK" sz="2000" dirty="0"/>
              <a:t> </a:t>
            </a:r>
            <a:r>
              <a:rPr lang="da-DK" sz="2000" dirty="0" err="1"/>
              <a:t>be</a:t>
            </a:r>
            <a:r>
              <a:rPr lang="da-DK" sz="2000" dirty="0"/>
              <a:t> put to the </a:t>
            </a:r>
            <a:r>
              <a:rPr lang="da-DK" sz="2000" dirty="0" err="1"/>
              <a:t>best</a:t>
            </a:r>
            <a:r>
              <a:rPr lang="da-DK" sz="2000" dirty="0"/>
              <a:t> </a:t>
            </a:r>
            <a:r>
              <a:rPr lang="da-DK" sz="2000" dirty="0" err="1"/>
              <a:t>use</a:t>
            </a:r>
            <a:r>
              <a:rPr lang="da-DK" sz="2000" dirty="0"/>
              <a:t> </a:t>
            </a:r>
            <a:r>
              <a:rPr lang="da-DK" sz="2000" dirty="0" err="1"/>
              <a:t>possible</a:t>
            </a:r>
            <a:r>
              <a:rPr lang="da-DK" sz="2000" dirty="0"/>
              <a:t> for research, </a:t>
            </a:r>
            <a:r>
              <a:rPr lang="da-DK" sz="2000" dirty="0" err="1"/>
              <a:t>conservation</a:t>
            </a:r>
            <a:r>
              <a:rPr lang="da-DK" sz="2000" dirty="0"/>
              <a:t>, and </a:t>
            </a:r>
            <a:r>
              <a:rPr lang="da-DK" sz="2000" dirty="0" err="1"/>
              <a:t>education</a:t>
            </a:r>
            <a:r>
              <a:rPr lang="da-DK" sz="2000" dirty="0"/>
              <a:t>”.</a:t>
            </a:r>
            <a:endParaRPr lang="en-US" sz="2000" dirty="0"/>
          </a:p>
        </p:txBody>
      </p:sp>
      <p:pic>
        <p:nvPicPr>
          <p:cNvPr id="15" name="Billede 14">
            <a:extLst>
              <a:ext uri="{FF2B5EF4-FFF2-40B4-BE49-F238E27FC236}">
                <a16:creationId xmlns:a16="http://schemas.microsoft.com/office/drawing/2014/main" id="{CC8EE4FA-2031-DF44-B527-6AB4A410D415}"/>
              </a:ext>
            </a:extLst>
          </p:cNvPr>
          <p:cNvPicPr>
            <a:picLocks noChangeAspect="1"/>
          </p:cNvPicPr>
          <p:nvPr/>
        </p:nvPicPr>
        <p:blipFill>
          <a:blip r:embed="rId4"/>
          <a:stretch>
            <a:fillRect/>
          </a:stretch>
        </p:blipFill>
        <p:spPr>
          <a:xfrm>
            <a:off x="105877" y="2540583"/>
            <a:ext cx="3786905" cy="3786905"/>
          </a:xfrm>
          <a:prstGeom prst="rect">
            <a:avLst/>
          </a:prstGeom>
          <a:ln w="38100">
            <a:solidFill>
              <a:srgbClr val="00B0F0"/>
            </a:solidFill>
          </a:ln>
        </p:spPr>
      </p:pic>
      <p:pic>
        <p:nvPicPr>
          <p:cNvPr id="17" name="Billede 16">
            <a:extLst>
              <a:ext uri="{FF2B5EF4-FFF2-40B4-BE49-F238E27FC236}">
                <a16:creationId xmlns:a16="http://schemas.microsoft.com/office/drawing/2014/main" id="{2F398BB3-1CAC-2140-8574-FC9270F32B1B}"/>
              </a:ext>
            </a:extLst>
          </p:cNvPr>
          <p:cNvPicPr>
            <a:picLocks noChangeAspect="1"/>
          </p:cNvPicPr>
          <p:nvPr/>
        </p:nvPicPr>
        <p:blipFill>
          <a:blip r:embed="rId5"/>
          <a:stretch>
            <a:fillRect/>
          </a:stretch>
        </p:blipFill>
        <p:spPr>
          <a:xfrm>
            <a:off x="4007869" y="2138801"/>
            <a:ext cx="3231273" cy="4317416"/>
          </a:xfrm>
          <a:prstGeom prst="rect">
            <a:avLst/>
          </a:prstGeom>
          <a:ln w="38100">
            <a:solidFill>
              <a:srgbClr val="00B0F0"/>
            </a:solidFill>
          </a:ln>
        </p:spPr>
      </p:pic>
      <p:pic>
        <p:nvPicPr>
          <p:cNvPr id="19" name="Billede 18">
            <a:extLst>
              <a:ext uri="{FF2B5EF4-FFF2-40B4-BE49-F238E27FC236}">
                <a16:creationId xmlns:a16="http://schemas.microsoft.com/office/drawing/2014/main" id="{B68E668D-BFA9-EB46-8682-8D69B384C49A}"/>
              </a:ext>
            </a:extLst>
          </p:cNvPr>
          <p:cNvPicPr>
            <a:picLocks noChangeAspect="1"/>
          </p:cNvPicPr>
          <p:nvPr/>
        </p:nvPicPr>
        <p:blipFill>
          <a:blip r:embed="rId6"/>
          <a:stretch>
            <a:fillRect/>
          </a:stretch>
        </p:blipFill>
        <p:spPr>
          <a:xfrm>
            <a:off x="7392251" y="3984053"/>
            <a:ext cx="4618977" cy="2413431"/>
          </a:xfrm>
          <a:prstGeom prst="rect">
            <a:avLst/>
          </a:prstGeom>
        </p:spPr>
      </p:pic>
      <p:sp>
        <p:nvSpPr>
          <p:cNvPr id="20" name="Tekstfelt 19">
            <a:extLst>
              <a:ext uri="{FF2B5EF4-FFF2-40B4-BE49-F238E27FC236}">
                <a16:creationId xmlns:a16="http://schemas.microsoft.com/office/drawing/2014/main" id="{4D0FB2F2-4F41-5E4D-9624-08FA8F4B9619}"/>
              </a:ext>
            </a:extLst>
          </p:cNvPr>
          <p:cNvSpPr txBox="1"/>
          <p:nvPr/>
        </p:nvSpPr>
        <p:spPr>
          <a:xfrm>
            <a:off x="374073" y="6456217"/>
            <a:ext cx="3231273" cy="369332"/>
          </a:xfrm>
          <a:prstGeom prst="rect">
            <a:avLst/>
          </a:prstGeom>
          <a:noFill/>
        </p:spPr>
        <p:txBody>
          <a:bodyPr wrap="square" rtlCol="0">
            <a:spAutoFit/>
          </a:bodyPr>
          <a:lstStyle/>
          <a:p>
            <a:r>
              <a:rPr lang="en-US" dirty="0"/>
              <a:t>Recent checklists from Svalbard</a:t>
            </a:r>
          </a:p>
        </p:txBody>
      </p:sp>
      <p:sp>
        <p:nvSpPr>
          <p:cNvPr id="21" name="Tekstfelt 20">
            <a:extLst>
              <a:ext uri="{FF2B5EF4-FFF2-40B4-BE49-F238E27FC236}">
                <a16:creationId xmlns:a16="http://schemas.microsoft.com/office/drawing/2014/main" id="{BE7CA0BA-24D4-384F-8C8A-91A0414054D8}"/>
              </a:ext>
            </a:extLst>
          </p:cNvPr>
          <p:cNvSpPr txBox="1"/>
          <p:nvPr/>
        </p:nvSpPr>
        <p:spPr>
          <a:xfrm>
            <a:off x="3835521" y="6456217"/>
            <a:ext cx="3231272" cy="369332"/>
          </a:xfrm>
          <a:prstGeom prst="rect">
            <a:avLst/>
          </a:prstGeom>
          <a:noFill/>
        </p:spPr>
        <p:txBody>
          <a:bodyPr wrap="square" rtlCol="0">
            <a:spAutoFit/>
          </a:bodyPr>
          <a:lstStyle/>
          <a:p>
            <a:r>
              <a:rPr lang="en-US" dirty="0"/>
              <a:t>‘Our’ checklist from </a:t>
            </a:r>
            <a:r>
              <a:rPr lang="en-US" dirty="0" err="1"/>
              <a:t>Hiorthamn</a:t>
            </a:r>
            <a:endParaRPr lang="en-US" dirty="0"/>
          </a:p>
        </p:txBody>
      </p:sp>
      <p:pic>
        <p:nvPicPr>
          <p:cNvPr id="24" name="Billede 23">
            <a:extLst>
              <a:ext uri="{FF2B5EF4-FFF2-40B4-BE49-F238E27FC236}">
                <a16:creationId xmlns:a16="http://schemas.microsoft.com/office/drawing/2014/main" id="{3670B6F9-3043-6942-B049-851676EF34AA}"/>
              </a:ext>
            </a:extLst>
          </p:cNvPr>
          <p:cNvPicPr>
            <a:picLocks noChangeAspect="1"/>
          </p:cNvPicPr>
          <p:nvPr/>
        </p:nvPicPr>
        <p:blipFill>
          <a:blip r:embed="rId7"/>
          <a:stretch>
            <a:fillRect/>
          </a:stretch>
        </p:blipFill>
        <p:spPr>
          <a:xfrm>
            <a:off x="7411491" y="1094963"/>
            <a:ext cx="4780509" cy="2889090"/>
          </a:xfrm>
          <a:prstGeom prst="rect">
            <a:avLst/>
          </a:prstGeom>
        </p:spPr>
      </p:pic>
      <p:sp>
        <p:nvSpPr>
          <p:cNvPr id="25" name="Tekstfelt 24">
            <a:extLst>
              <a:ext uri="{FF2B5EF4-FFF2-40B4-BE49-F238E27FC236}">
                <a16:creationId xmlns:a16="http://schemas.microsoft.com/office/drawing/2014/main" id="{E6B10247-B0E8-044C-9323-8DEAD99EB3C0}"/>
              </a:ext>
            </a:extLst>
          </p:cNvPr>
          <p:cNvSpPr txBox="1"/>
          <p:nvPr/>
        </p:nvSpPr>
        <p:spPr>
          <a:xfrm>
            <a:off x="7507338" y="6409368"/>
            <a:ext cx="3990109" cy="369332"/>
          </a:xfrm>
          <a:prstGeom prst="rect">
            <a:avLst/>
          </a:prstGeom>
          <a:noFill/>
        </p:spPr>
        <p:txBody>
          <a:bodyPr wrap="square" rtlCol="0">
            <a:spAutoFit/>
          </a:bodyPr>
          <a:lstStyle/>
          <a:p>
            <a:r>
              <a:rPr lang="en-US" dirty="0" err="1"/>
              <a:t>eBird</a:t>
            </a:r>
            <a:r>
              <a:rPr lang="en-US" dirty="0"/>
              <a:t> info on Rock Partridge</a:t>
            </a:r>
          </a:p>
        </p:txBody>
      </p:sp>
    </p:spTree>
    <p:extLst>
      <p:ext uri="{BB962C8B-B14F-4D97-AF65-F5344CB8AC3E}">
        <p14:creationId xmlns:p14="http://schemas.microsoft.com/office/powerpoint/2010/main" val="1879715456"/>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40EF1D-7D75-C744-9111-6D44CCD6BAB6}"/>
              </a:ext>
            </a:extLst>
          </p:cNvPr>
          <p:cNvSpPr>
            <a:spLocks noGrp="1"/>
          </p:cNvSpPr>
          <p:nvPr>
            <p:ph type="title"/>
          </p:nvPr>
        </p:nvSpPr>
        <p:spPr>
          <a:xfrm>
            <a:off x="1032135" y="181981"/>
            <a:ext cx="3803678" cy="1011317"/>
          </a:xfrm>
        </p:spPr>
        <p:txBody>
          <a:bodyPr>
            <a:noAutofit/>
          </a:bodyPr>
          <a:lstStyle/>
          <a:p>
            <a:r>
              <a:rPr lang="en-US" sz="4000" b="1" dirty="0">
                <a:solidFill>
                  <a:schemeClr val="accent6">
                    <a:lumMod val="50000"/>
                  </a:schemeClr>
                </a:solidFill>
              </a:rPr>
              <a:t>King Eider</a:t>
            </a:r>
          </a:p>
        </p:txBody>
      </p:sp>
      <p:pic>
        <p:nvPicPr>
          <p:cNvPr id="11" name="Billede 10">
            <a:extLst>
              <a:ext uri="{FF2B5EF4-FFF2-40B4-BE49-F238E27FC236}">
                <a16:creationId xmlns:a16="http://schemas.microsoft.com/office/drawing/2014/main" id="{13197AC5-0946-B147-B6B1-2091224271F9}"/>
              </a:ext>
            </a:extLst>
          </p:cNvPr>
          <p:cNvPicPr>
            <a:picLocks noChangeAspect="1"/>
          </p:cNvPicPr>
          <p:nvPr/>
        </p:nvPicPr>
        <p:blipFill>
          <a:blip r:embed="rId3"/>
          <a:stretch>
            <a:fillRect/>
          </a:stretch>
        </p:blipFill>
        <p:spPr>
          <a:xfrm>
            <a:off x="7991477" y="3652825"/>
            <a:ext cx="4200524" cy="2658145"/>
          </a:xfrm>
          <a:prstGeom prst="rect">
            <a:avLst/>
          </a:prstGeom>
        </p:spPr>
      </p:pic>
      <p:pic>
        <p:nvPicPr>
          <p:cNvPr id="13" name="Billede 12">
            <a:extLst>
              <a:ext uri="{FF2B5EF4-FFF2-40B4-BE49-F238E27FC236}">
                <a16:creationId xmlns:a16="http://schemas.microsoft.com/office/drawing/2014/main" id="{4825A7AC-84ED-A640-8DD2-F1F77B36A93C}"/>
              </a:ext>
            </a:extLst>
          </p:cNvPr>
          <p:cNvPicPr>
            <a:picLocks noChangeAspect="1"/>
          </p:cNvPicPr>
          <p:nvPr/>
        </p:nvPicPr>
        <p:blipFill>
          <a:blip r:embed="rId4"/>
          <a:stretch>
            <a:fillRect/>
          </a:stretch>
        </p:blipFill>
        <p:spPr>
          <a:xfrm>
            <a:off x="19763" y="1406901"/>
            <a:ext cx="4180762" cy="4813929"/>
          </a:xfrm>
          <a:prstGeom prst="rect">
            <a:avLst/>
          </a:prstGeom>
        </p:spPr>
      </p:pic>
      <p:sp>
        <p:nvSpPr>
          <p:cNvPr id="16" name="Tekstfelt 15">
            <a:extLst>
              <a:ext uri="{FF2B5EF4-FFF2-40B4-BE49-F238E27FC236}">
                <a16:creationId xmlns:a16="http://schemas.microsoft.com/office/drawing/2014/main" id="{C7E2328B-1BA9-3B45-8CC2-31DA9883EF22}"/>
              </a:ext>
            </a:extLst>
          </p:cNvPr>
          <p:cNvSpPr txBox="1"/>
          <p:nvPr/>
        </p:nvSpPr>
        <p:spPr>
          <a:xfrm>
            <a:off x="19763" y="6306687"/>
            <a:ext cx="3745449" cy="369332"/>
          </a:xfrm>
          <a:prstGeom prst="rect">
            <a:avLst/>
          </a:prstGeom>
          <a:noFill/>
        </p:spPr>
        <p:txBody>
          <a:bodyPr wrap="none" rtlCol="0">
            <a:spAutoFit/>
          </a:bodyPr>
          <a:lstStyle/>
          <a:p>
            <a:r>
              <a:rPr lang="en-US" dirty="0"/>
              <a:t>Svalbard records of King Eider in </a:t>
            </a:r>
            <a:r>
              <a:rPr lang="en-US" dirty="0" err="1"/>
              <a:t>eBird</a:t>
            </a:r>
            <a:endParaRPr lang="en-US" dirty="0"/>
          </a:p>
        </p:txBody>
      </p:sp>
      <p:sp>
        <p:nvSpPr>
          <p:cNvPr id="17" name="Tekstfelt 16">
            <a:extLst>
              <a:ext uri="{FF2B5EF4-FFF2-40B4-BE49-F238E27FC236}">
                <a16:creationId xmlns:a16="http://schemas.microsoft.com/office/drawing/2014/main" id="{972E003E-356D-5B4B-A835-059E7712DEFA}"/>
              </a:ext>
            </a:extLst>
          </p:cNvPr>
          <p:cNvSpPr txBox="1"/>
          <p:nvPr/>
        </p:nvSpPr>
        <p:spPr>
          <a:xfrm>
            <a:off x="7946985" y="6364989"/>
            <a:ext cx="4289508" cy="369332"/>
          </a:xfrm>
          <a:prstGeom prst="rect">
            <a:avLst/>
          </a:prstGeom>
          <a:noFill/>
        </p:spPr>
        <p:txBody>
          <a:bodyPr wrap="none" rtlCol="0">
            <a:spAutoFit/>
          </a:bodyPr>
          <a:lstStyle/>
          <a:p>
            <a:r>
              <a:rPr lang="en-US" dirty="0"/>
              <a:t>King Eider distribution map lacking Svalbard</a:t>
            </a:r>
          </a:p>
        </p:txBody>
      </p:sp>
      <p:pic>
        <p:nvPicPr>
          <p:cNvPr id="19" name="Pladsholder til indhold 4">
            <a:extLst>
              <a:ext uri="{FF2B5EF4-FFF2-40B4-BE49-F238E27FC236}">
                <a16:creationId xmlns:a16="http://schemas.microsoft.com/office/drawing/2014/main" id="{635D6D48-161A-3F4A-A052-380319C79A3B}"/>
              </a:ext>
            </a:extLst>
          </p:cNvPr>
          <p:cNvPicPr>
            <a:picLocks noChangeAspect="1"/>
          </p:cNvPicPr>
          <p:nvPr/>
        </p:nvPicPr>
        <p:blipFill rotWithShape="1">
          <a:blip r:embed="rId5"/>
          <a:srcRect t="6080" b="7151"/>
          <a:stretch/>
        </p:blipFill>
        <p:spPr>
          <a:xfrm>
            <a:off x="5471100" y="27571"/>
            <a:ext cx="6701137" cy="3652825"/>
          </a:xfrm>
          <a:prstGeom prst="rect">
            <a:avLst/>
          </a:prstGeom>
        </p:spPr>
      </p:pic>
      <p:pic>
        <p:nvPicPr>
          <p:cNvPr id="23" name="Billede 22">
            <a:extLst>
              <a:ext uri="{FF2B5EF4-FFF2-40B4-BE49-F238E27FC236}">
                <a16:creationId xmlns:a16="http://schemas.microsoft.com/office/drawing/2014/main" id="{B2381F8B-A64B-124E-9052-8C1BB81FBFF6}"/>
              </a:ext>
            </a:extLst>
          </p:cNvPr>
          <p:cNvPicPr>
            <a:picLocks noChangeAspect="1"/>
          </p:cNvPicPr>
          <p:nvPr/>
        </p:nvPicPr>
        <p:blipFill>
          <a:blip r:embed="rId6"/>
          <a:stretch>
            <a:fillRect/>
          </a:stretch>
        </p:blipFill>
        <p:spPr>
          <a:xfrm>
            <a:off x="4219575" y="3919081"/>
            <a:ext cx="3752850" cy="2012950"/>
          </a:xfrm>
          <a:prstGeom prst="rect">
            <a:avLst/>
          </a:prstGeom>
        </p:spPr>
      </p:pic>
      <p:sp>
        <p:nvSpPr>
          <p:cNvPr id="24" name="Tekstfelt 23">
            <a:extLst>
              <a:ext uri="{FF2B5EF4-FFF2-40B4-BE49-F238E27FC236}">
                <a16:creationId xmlns:a16="http://schemas.microsoft.com/office/drawing/2014/main" id="{3048F80D-D402-144B-BF7E-DAB1BD9A7290}"/>
              </a:ext>
            </a:extLst>
          </p:cNvPr>
          <p:cNvSpPr txBox="1"/>
          <p:nvPr/>
        </p:nvSpPr>
        <p:spPr>
          <a:xfrm>
            <a:off x="4288001" y="5932031"/>
            <a:ext cx="3304815" cy="369332"/>
          </a:xfrm>
          <a:prstGeom prst="rect">
            <a:avLst/>
          </a:prstGeom>
          <a:noFill/>
        </p:spPr>
        <p:txBody>
          <a:bodyPr wrap="none" rtlCol="0">
            <a:spAutoFit/>
          </a:bodyPr>
          <a:lstStyle/>
          <a:p>
            <a:r>
              <a:rPr lang="en-US" dirty="0" err="1"/>
              <a:t>eBird</a:t>
            </a:r>
            <a:r>
              <a:rPr lang="en-US" dirty="0"/>
              <a:t> King Eider distribution map</a:t>
            </a:r>
          </a:p>
        </p:txBody>
      </p:sp>
    </p:spTree>
    <p:extLst>
      <p:ext uri="{BB962C8B-B14F-4D97-AF65-F5344CB8AC3E}">
        <p14:creationId xmlns:p14="http://schemas.microsoft.com/office/powerpoint/2010/main" val="4222872534"/>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a:extLst>
              <a:ext uri="{FF2B5EF4-FFF2-40B4-BE49-F238E27FC236}">
                <a16:creationId xmlns:a16="http://schemas.microsoft.com/office/drawing/2014/main" id="{324DC3E7-C6E2-1D44-B310-7761A8B818B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75541" y="1808593"/>
            <a:ext cx="2609089" cy="1620407"/>
          </a:xfrm>
          <a:prstGeom prst="rect">
            <a:avLst/>
          </a:prstGeom>
        </p:spPr>
      </p:pic>
      <p:pic>
        <p:nvPicPr>
          <p:cNvPr id="7" name="Grafik 6">
            <a:extLst>
              <a:ext uri="{FF2B5EF4-FFF2-40B4-BE49-F238E27FC236}">
                <a16:creationId xmlns:a16="http://schemas.microsoft.com/office/drawing/2014/main" id="{0A5E8BBB-2719-314A-9BB8-9979DA1340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16743" y="293079"/>
            <a:ext cx="3019425" cy="548669"/>
          </a:xfrm>
          <a:prstGeom prst="rect">
            <a:avLst/>
          </a:prstGeom>
        </p:spPr>
      </p:pic>
      <p:pic>
        <p:nvPicPr>
          <p:cNvPr id="8" name="Billede 7">
            <a:extLst>
              <a:ext uri="{FF2B5EF4-FFF2-40B4-BE49-F238E27FC236}">
                <a16:creationId xmlns:a16="http://schemas.microsoft.com/office/drawing/2014/main" id="{96805941-A399-F74C-99D3-242031FAB624}"/>
              </a:ext>
            </a:extLst>
          </p:cNvPr>
          <p:cNvPicPr>
            <a:picLocks noChangeAspect="1"/>
          </p:cNvPicPr>
          <p:nvPr/>
        </p:nvPicPr>
        <p:blipFill>
          <a:blip r:embed="rId6"/>
          <a:stretch>
            <a:fillRect/>
          </a:stretch>
        </p:blipFill>
        <p:spPr>
          <a:xfrm>
            <a:off x="0" y="1113512"/>
            <a:ext cx="9475541" cy="5744488"/>
          </a:xfrm>
          <a:prstGeom prst="rect">
            <a:avLst/>
          </a:prstGeom>
        </p:spPr>
      </p:pic>
    </p:spTree>
    <p:extLst>
      <p:ext uri="{BB962C8B-B14F-4D97-AF65-F5344CB8AC3E}">
        <p14:creationId xmlns:p14="http://schemas.microsoft.com/office/powerpoint/2010/main" val="367493034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59CA0CA6-AA5C-E349-B4DA-038217B5A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706" y="810167"/>
            <a:ext cx="11406768" cy="5509458"/>
          </a:xfrm>
          <a:prstGeom prst="rect">
            <a:avLst/>
          </a:prstGeom>
        </p:spPr>
      </p:pic>
      <p:sp>
        <p:nvSpPr>
          <p:cNvPr id="5" name="Ellipse 4">
            <a:extLst>
              <a:ext uri="{FF2B5EF4-FFF2-40B4-BE49-F238E27FC236}">
                <a16:creationId xmlns:a16="http://schemas.microsoft.com/office/drawing/2014/main" id="{3F18F927-EDD4-994F-80A4-35ED28EDF97E}"/>
              </a:ext>
            </a:extLst>
          </p:cNvPr>
          <p:cNvSpPr/>
          <p:nvPr/>
        </p:nvSpPr>
        <p:spPr>
          <a:xfrm>
            <a:off x="523560" y="1711620"/>
            <a:ext cx="356839"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Billede 7">
            <a:extLst>
              <a:ext uri="{FF2B5EF4-FFF2-40B4-BE49-F238E27FC236}">
                <a16:creationId xmlns:a16="http://schemas.microsoft.com/office/drawing/2014/main" id="{46FA00B2-C7CB-BA42-86A9-60CF26C3AB74}"/>
              </a:ext>
            </a:extLst>
          </p:cNvPr>
          <p:cNvPicPr/>
          <p:nvPr/>
        </p:nvPicPr>
        <p:blipFill>
          <a:blip r:embed="rId3"/>
          <a:srcRect/>
          <a:stretch>
            <a:fillRect/>
          </a:stretch>
        </p:blipFill>
        <p:spPr bwMode="auto">
          <a:xfrm>
            <a:off x="10353822" y="6282426"/>
            <a:ext cx="1645920" cy="575574"/>
          </a:xfrm>
          <a:prstGeom prst="rect">
            <a:avLst/>
          </a:prstGeom>
          <a:noFill/>
          <a:ln w="9525">
            <a:noFill/>
            <a:miter lim="800000"/>
            <a:headEnd/>
            <a:tailEnd/>
          </a:ln>
        </p:spPr>
      </p:pic>
      <p:sp>
        <p:nvSpPr>
          <p:cNvPr id="3" name="Tekstfelt 2">
            <a:extLst>
              <a:ext uri="{FF2B5EF4-FFF2-40B4-BE49-F238E27FC236}">
                <a16:creationId xmlns:a16="http://schemas.microsoft.com/office/drawing/2014/main" id="{ADF18FD3-A78E-854C-9FB4-289CD9588758}"/>
              </a:ext>
            </a:extLst>
          </p:cNvPr>
          <p:cNvSpPr txBox="1"/>
          <p:nvPr/>
        </p:nvSpPr>
        <p:spPr>
          <a:xfrm>
            <a:off x="3377080" y="173366"/>
            <a:ext cx="5116914" cy="461665"/>
          </a:xfrm>
          <a:prstGeom prst="rect">
            <a:avLst/>
          </a:prstGeom>
          <a:noFill/>
        </p:spPr>
        <p:txBody>
          <a:bodyPr wrap="none" rtlCol="0">
            <a:spAutoFit/>
          </a:bodyPr>
          <a:lstStyle/>
          <a:p>
            <a:r>
              <a:rPr lang="en-US" sz="2400" b="1" dirty="0">
                <a:solidFill>
                  <a:srgbClr val="8B0902"/>
                </a:solidFill>
              </a:rPr>
              <a:t>Spectrum of approaches to monitoring</a:t>
            </a:r>
          </a:p>
        </p:txBody>
      </p:sp>
      <p:sp>
        <p:nvSpPr>
          <p:cNvPr id="7" name="Rektangel 6">
            <a:extLst>
              <a:ext uri="{FF2B5EF4-FFF2-40B4-BE49-F238E27FC236}">
                <a16:creationId xmlns:a16="http://schemas.microsoft.com/office/drawing/2014/main" id="{74A41DBE-92A2-7146-AEE8-65B90E05A386}"/>
              </a:ext>
            </a:extLst>
          </p:cNvPr>
          <p:cNvSpPr/>
          <p:nvPr/>
        </p:nvSpPr>
        <p:spPr>
          <a:xfrm>
            <a:off x="321707" y="1427264"/>
            <a:ext cx="55869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ktangel 5">
            <a:extLst>
              <a:ext uri="{FF2B5EF4-FFF2-40B4-BE49-F238E27FC236}">
                <a16:creationId xmlns:a16="http://schemas.microsoft.com/office/drawing/2014/main" id="{396A4FF7-152F-074B-82F7-6D15F0B9323F}"/>
              </a:ext>
            </a:extLst>
          </p:cNvPr>
          <p:cNvSpPr/>
          <p:nvPr/>
        </p:nvSpPr>
        <p:spPr>
          <a:xfrm>
            <a:off x="523560" y="6405447"/>
            <a:ext cx="1752403" cy="246221"/>
          </a:xfrm>
          <a:prstGeom prst="rect">
            <a:avLst/>
          </a:prstGeom>
        </p:spPr>
        <p:txBody>
          <a:bodyPr wrap="none">
            <a:spAutoFit/>
          </a:bodyPr>
          <a:lstStyle/>
          <a:p>
            <a:r>
              <a:rPr lang="en-US" sz="1000" i="1" dirty="0" err="1"/>
              <a:t>BioScience</a:t>
            </a:r>
            <a:r>
              <a:rPr lang="en-US" sz="1000" dirty="0"/>
              <a:t> 71, 484-502 (2021)</a:t>
            </a:r>
          </a:p>
        </p:txBody>
      </p:sp>
    </p:spTree>
    <p:extLst>
      <p:ext uri="{BB962C8B-B14F-4D97-AF65-F5344CB8AC3E}">
        <p14:creationId xmlns:p14="http://schemas.microsoft.com/office/powerpoint/2010/main" val="2979517746"/>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BEC5A-A3D5-3D4D-84A5-05FABB7ED973}"/>
              </a:ext>
            </a:extLst>
          </p:cNvPr>
          <p:cNvSpPr>
            <a:spLocks noGrp="1"/>
          </p:cNvSpPr>
          <p:nvPr>
            <p:ph type="title"/>
          </p:nvPr>
        </p:nvSpPr>
        <p:spPr>
          <a:xfrm>
            <a:off x="213757" y="198054"/>
            <a:ext cx="10193977" cy="412066"/>
          </a:xfrm>
        </p:spPr>
        <p:txBody>
          <a:bodyPr>
            <a:normAutofit fontScale="90000"/>
          </a:bodyPr>
          <a:lstStyle/>
          <a:p>
            <a:r>
              <a:rPr lang="en-US" b="1" dirty="0">
                <a:solidFill>
                  <a:schemeClr val="accent6">
                    <a:lumMod val="50000"/>
                  </a:schemeClr>
                </a:solidFill>
              </a:rPr>
              <a:t>Research Station with Project on </a:t>
            </a:r>
            <a:r>
              <a:rPr lang="en-US" b="1" dirty="0" err="1">
                <a:solidFill>
                  <a:schemeClr val="accent6">
                    <a:lumMod val="50000"/>
                  </a:schemeClr>
                </a:solidFill>
              </a:rPr>
              <a:t>iNaturalist</a:t>
            </a:r>
            <a:endParaRPr lang="en-US" b="1" dirty="0">
              <a:solidFill>
                <a:schemeClr val="accent6">
                  <a:lumMod val="50000"/>
                </a:schemeClr>
              </a:solidFill>
            </a:endParaRPr>
          </a:p>
        </p:txBody>
      </p:sp>
      <p:pic>
        <p:nvPicPr>
          <p:cNvPr id="7" name="Pladsholder til indhold 6">
            <a:extLst>
              <a:ext uri="{FF2B5EF4-FFF2-40B4-BE49-F238E27FC236}">
                <a16:creationId xmlns:a16="http://schemas.microsoft.com/office/drawing/2014/main" id="{5168449C-D4C7-834E-9490-B2EB908A84AC}"/>
              </a:ext>
            </a:extLst>
          </p:cNvPr>
          <p:cNvPicPr>
            <a:picLocks noGrp="1" noChangeAspect="1"/>
          </p:cNvPicPr>
          <p:nvPr>
            <p:ph idx="1"/>
          </p:nvPr>
        </p:nvPicPr>
        <p:blipFill>
          <a:blip r:embed="rId3"/>
          <a:stretch>
            <a:fillRect/>
          </a:stretch>
        </p:blipFill>
        <p:spPr>
          <a:xfrm>
            <a:off x="498765" y="783665"/>
            <a:ext cx="8407730" cy="5876281"/>
          </a:xfrm>
          <a:ln w="57150">
            <a:solidFill>
              <a:srgbClr val="0070C0"/>
            </a:solidFill>
          </a:ln>
        </p:spPr>
      </p:pic>
      <p:pic>
        <p:nvPicPr>
          <p:cNvPr id="9" name="Billede 8">
            <a:extLst>
              <a:ext uri="{FF2B5EF4-FFF2-40B4-BE49-F238E27FC236}">
                <a16:creationId xmlns:a16="http://schemas.microsoft.com/office/drawing/2014/main" id="{01237C10-AAF1-8949-A366-45387370F8D7}"/>
              </a:ext>
            </a:extLst>
          </p:cNvPr>
          <p:cNvPicPr>
            <a:picLocks noChangeAspect="1"/>
          </p:cNvPicPr>
          <p:nvPr/>
        </p:nvPicPr>
        <p:blipFill>
          <a:blip r:embed="rId4"/>
          <a:stretch>
            <a:fillRect/>
          </a:stretch>
        </p:blipFill>
        <p:spPr>
          <a:xfrm>
            <a:off x="9430320" y="0"/>
            <a:ext cx="2761680" cy="6858000"/>
          </a:xfrm>
          <a:prstGeom prst="rect">
            <a:avLst/>
          </a:prstGeom>
        </p:spPr>
      </p:pic>
    </p:spTree>
    <p:extLst>
      <p:ext uri="{BB962C8B-B14F-4D97-AF65-F5344CB8AC3E}">
        <p14:creationId xmlns:p14="http://schemas.microsoft.com/office/powerpoint/2010/main" val="3647196773"/>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243095-F34C-F84B-A5E6-1B801BF483F3}"/>
              </a:ext>
            </a:extLst>
          </p:cNvPr>
          <p:cNvSpPr>
            <a:spLocks noGrp="1"/>
          </p:cNvSpPr>
          <p:nvPr>
            <p:ph type="title"/>
          </p:nvPr>
        </p:nvSpPr>
        <p:spPr>
          <a:xfrm>
            <a:off x="380010" y="222621"/>
            <a:ext cx="10973790" cy="1325563"/>
          </a:xfrm>
        </p:spPr>
        <p:txBody>
          <a:bodyPr>
            <a:normAutofit/>
          </a:bodyPr>
          <a:lstStyle/>
          <a:p>
            <a:pPr algn="ctr"/>
            <a:r>
              <a:rPr lang="en-US" sz="4000" b="1" dirty="0">
                <a:solidFill>
                  <a:srgbClr val="8B0902"/>
                </a:solidFill>
              </a:rPr>
              <a:t>Citizen Science and </a:t>
            </a:r>
            <a:r>
              <a:rPr lang="da-DK" sz="4000" b="1" dirty="0" err="1">
                <a:solidFill>
                  <a:srgbClr val="8B0902"/>
                </a:solidFill>
              </a:rPr>
              <a:t>disappearing</a:t>
            </a:r>
            <a:r>
              <a:rPr lang="da-DK" sz="4000" b="1" dirty="0">
                <a:solidFill>
                  <a:srgbClr val="8B0902"/>
                </a:solidFill>
              </a:rPr>
              <a:t> </a:t>
            </a:r>
            <a:r>
              <a:rPr lang="da-DK" sz="4000" b="1" dirty="0" err="1">
                <a:solidFill>
                  <a:srgbClr val="8B0902"/>
                </a:solidFill>
              </a:rPr>
              <a:t>coastal</a:t>
            </a:r>
            <a:r>
              <a:rPr lang="da-DK" sz="4000" b="1" dirty="0">
                <a:solidFill>
                  <a:srgbClr val="8B0902"/>
                </a:solidFill>
              </a:rPr>
              <a:t> </a:t>
            </a:r>
            <a:r>
              <a:rPr lang="da-DK" sz="4000" b="1" dirty="0" err="1">
                <a:solidFill>
                  <a:srgbClr val="8B0902"/>
                </a:solidFill>
              </a:rPr>
              <a:t>archaeology</a:t>
            </a:r>
            <a:r>
              <a:rPr lang="da-DK" sz="4000" b="1" dirty="0">
                <a:solidFill>
                  <a:srgbClr val="8B0902"/>
                </a:solidFill>
              </a:rPr>
              <a:t> </a:t>
            </a:r>
            <a:r>
              <a:rPr lang="en-US" sz="4000" b="1" dirty="0" err="1">
                <a:solidFill>
                  <a:srgbClr val="8B0902"/>
                </a:solidFill>
              </a:rPr>
              <a:t>Capardus</a:t>
            </a:r>
            <a:r>
              <a:rPr lang="en-US" sz="4000" b="1" dirty="0">
                <a:solidFill>
                  <a:srgbClr val="8B0902"/>
                </a:solidFill>
              </a:rPr>
              <a:t> – </a:t>
            </a:r>
            <a:r>
              <a:rPr lang="en-US" sz="4000" b="1" dirty="0" err="1">
                <a:solidFill>
                  <a:srgbClr val="8B0902"/>
                </a:solidFill>
              </a:rPr>
              <a:t>CultCoast</a:t>
            </a:r>
            <a:endParaRPr lang="en-US" sz="4000" b="1" dirty="0">
              <a:solidFill>
                <a:srgbClr val="8B0902"/>
              </a:solidFill>
            </a:endParaRPr>
          </a:p>
        </p:txBody>
      </p:sp>
      <p:pic>
        <p:nvPicPr>
          <p:cNvPr id="4" name="Pladsholder til indhold 3">
            <a:extLst>
              <a:ext uri="{FF2B5EF4-FFF2-40B4-BE49-F238E27FC236}">
                <a16:creationId xmlns:a16="http://schemas.microsoft.com/office/drawing/2014/main" id="{D9E20E71-7661-234F-BA70-D619A47DF490}"/>
              </a:ext>
            </a:extLst>
          </p:cNvPr>
          <p:cNvPicPr>
            <a:picLocks noGrp="1" noChangeAspect="1"/>
          </p:cNvPicPr>
          <p:nvPr>
            <p:ph idx="1"/>
          </p:nvPr>
        </p:nvPicPr>
        <p:blipFill rotWithShape="1">
          <a:blip r:embed="rId3"/>
          <a:srcRect t="7463" b="7344"/>
          <a:stretch/>
        </p:blipFill>
        <p:spPr>
          <a:xfrm>
            <a:off x="0" y="4404334"/>
            <a:ext cx="5082639" cy="2453666"/>
          </a:xfrm>
          <a:prstGeom prst="rect">
            <a:avLst/>
          </a:prstGeom>
        </p:spPr>
      </p:pic>
      <p:pic>
        <p:nvPicPr>
          <p:cNvPr id="5" name="Billede 4">
            <a:extLst>
              <a:ext uri="{FF2B5EF4-FFF2-40B4-BE49-F238E27FC236}">
                <a16:creationId xmlns:a16="http://schemas.microsoft.com/office/drawing/2014/main" id="{402B1DA3-1B17-D349-8689-6B894587B95B}"/>
              </a:ext>
            </a:extLst>
          </p:cNvPr>
          <p:cNvPicPr>
            <a:picLocks noChangeAspect="1"/>
          </p:cNvPicPr>
          <p:nvPr/>
        </p:nvPicPr>
        <p:blipFill>
          <a:blip r:embed="rId4"/>
          <a:stretch>
            <a:fillRect/>
          </a:stretch>
        </p:blipFill>
        <p:spPr>
          <a:xfrm>
            <a:off x="5082638" y="1747172"/>
            <a:ext cx="7142158" cy="5110828"/>
          </a:xfrm>
          <a:prstGeom prst="rect">
            <a:avLst/>
          </a:prstGeom>
        </p:spPr>
      </p:pic>
      <p:pic>
        <p:nvPicPr>
          <p:cNvPr id="7" name="Billede 6">
            <a:extLst>
              <a:ext uri="{FF2B5EF4-FFF2-40B4-BE49-F238E27FC236}">
                <a16:creationId xmlns:a16="http://schemas.microsoft.com/office/drawing/2014/main" id="{B7F3CF3A-3A44-7E48-84B1-024766E9BBE6}"/>
              </a:ext>
            </a:extLst>
          </p:cNvPr>
          <p:cNvPicPr>
            <a:picLocks noChangeAspect="1"/>
          </p:cNvPicPr>
          <p:nvPr/>
        </p:nvPicPr>
        <p:blipFill>
          <a:blip r:embed="rId5"/>
          <a:stretch>
            <a:fillRect/>
          </a:stretch>
        </p:blipFill>
        <p:spPr>
          <a:xfrm>
            <a:off x="-1" y="1731484"/>
            <a:ext cx="5082639" cy="2668621"/>
          </a:xfrm>
          <a:prstGeom prst="rect">
            <a:avLst/>
          </a:prstGeom>
        </p:spPr>
      </p:pic>
    </p:spTree>
    <p:extLst>
      <p:ext uri="{BB962C8B-B14F-4D97-AF65-F5344CB8AC3E}">
        <p14:creationId xmlns:p14="http://schemas.microsoft.com/office/powerpoint/2010/main" val="42048848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46FA00B2-C7CB-BA42-86A9-60CF26C3AB74}"/>
              </a:ext>
            </a:extLst>
          </p:cNvPr>
          <p:cNvPicPr/>
          <p:nvPr/>
        </p:nvPicPr>
        <p:blipFill>
          <a:blip r:embed="rId3"/>
          <a:srcRect/>
          <a:stretch>
            <a:fillRect/>
          </a:stretch>
        </p:blipFill>
        <p:spPr bwMode="auto">
          <a:xfrm>
            <a:off x="10353822" y="6282426"/>
            <a:ext cx="1645920" cy="575574"/>
          </a:xfrm>
          <a:prstGeom prst="rect">
            <a:avLst/>
          </a:prstGeom>
          <a:noFill/>
          <a:ln w="9525">
            <a:noFill/>
            <a:miter lim="800000"/>
            <a:headEnd/>
            <a:tailEnd/>
          </a:ln>
        </p:spPr>
      </p:pic>
      <p:sp>
        <p:nvSpPr>
          <p:cNvPr id="3" name="Tekstfelt 2">
            <a:extLst>
              <a:ext uri="{FF2B5EF4-FFF2-40B4-BE49-F238E27FC236}">
                <a16:creationId xmlns:a16="http://schemas.microsoft.com/office/drawing/2014/main" id="{6A46909A-9EC6-B04E-A796-8DED13723466}"/>
              </a:ext>
            </a:extLst>
          </p:cNvPr>
          <p:cNvSpPr txBox="1"/>
          <p:nvPr/>
        </p:nvSpPr>
        <p:spPr>
          <a:xfrm>
            <a:off x="554627" y="435514"/>
            <a:ext cx="6793364" cy="3447098"/>
          </a:xfrm>
          <a:prstGeom prst="rect">
            <a:avLst/>
          </a:prstGeom>
          <a:noFill/>
        </p:spPr>
        <p:txBody>
          <a:bodyPr wrap="square" rtlCol="0">
            <a:spAutoFit/>
          </a:bodyPr>
          <a:lstStyle/>
          <a:p>
            <a:r>
              <a:rPr lang="en-US" sz="2800" dirty="0">
                <a:solidFill>
                  <a:srgbClr val="8B0902"/>
                </a:solidFill>
              </a:rPr>
              <a:t>When establishing community monitoring, keep in mind:</a:t>
            </a:r>
          </a:p>
          <a:p>
            <a:endParaRPr lang="en-US" dirty="0"/>
          </a:p>
          <a:p>
            <a:pPr marL="285750" indent="-285750">
              <a:buFont typeface="Arial" panose="020B0604020202020204" pitchFamily="34" charset="0"/>
              <a:buChar char="•"/>
            </a:pPr>
            <a:r>
              <a:rPr lang="en-US" dirty="0"/>
              <a:t>Listen first</a:t>
            </a:r>
          </a:p>
          <a:p>
            <a:pPr marL="285750" indent="-285750">
              <a:buFont typeface="Arial" panose="020B0604020202020204" pitchFamily="34" charset="0"/>
              <a:buChar char="•"/>
            </a:pPr>
            <a:r>
              <a:rPr lang="en-US" dirty="0"/>
              <a:t>Co-create</a:t>
            </a:r>
          </a:p>
          <a:p>
            <a:pPr marL="285750" indent="-285750">
              <a:buFont typeface="Arial" panose="020B0604020202020204" pitchFamily="34" charset="0"/>
              <a:buChar char="•"/>
            </a:pPr>
            <a:r>
              <a:rPr lang="en-US" dirty="0"/>
              <a:t>Keep it simple </a:t>
            </a:r>
          </a:p>
          <a:p>
            <a:pPr marL="285750" indent="-285750">
              <a:buFont typeface="Arial" panose="020B0604020202020204" pitchFamily="34" charset="0"/>
              <a:buChar char="•"/>
            </a:pPr>
            <a:r>
              <a:rPr lang="en-US" dirty="0"/>
              <a:t>Build on existing structures</a:t>
            </a:r>
          </a:p>
          <a:p>
            <a:pPr marL="285750" indent="-285750">
              <a:buFont typeface="Arial" panose="020B0604020202020204" pitchFamily="34" charset="0"/>
              <a:buChar char="•"/>
            </a:pPr>
            <a:r>
              <a:rPr lang="en-US" dirty="0"/>
              <a:t>Keep need for training to a minimum </a:t>
            </a:r>
          </a:p>
          <a:p>
            <a:pPr marL="285750" indent="-285750">
              <a:buFont typeface="Arial" panose="020B0604020202020204" pitchFamily="34" charset="0"/>
              <a:buChar char="•"/>
            </a:pPr>
            <a:r>
              <a:rPr lang="en-US" dirty="0"/>
              <a:t>Ensure that community contributions are “translated” and communicated to decision-makers</a:t>
            </a:r>
          </a:p>
          <a:p>
            <a:pPr marL="285750" indent="-285750">
              <a:buFont typeface="Arial" panose="020B0604020202020204" pitchFamily="34" charset="0"/>
              <a:buChar char="•"/>
            </a:pPr>
            <a:r>
              <a:rPr lang="en-US" dirty="0"/>
              <a:t>Ensure that communities are not ignored</a:t>
            </a:r>
          </a:p>
        </p:txBody>
      </p:sp>
      <p:pic>
        <p:nvPicPr>
          <p:cNvPr id="16" name="Billede 15">
            <a:extLst>
              <a:ext uri="{FF2B5EF4-FFF2-40B4-BE49-F238E27FC236}">
                <a16:creationId xmlns:a16="http://schemas.microsoft.com/office/drawing/2014/main" id="{3C77D4AE-AEE9-6345-A68D-76B7C9740354}"/>
              </a:ext>
            </a:extLst>
          </p:cNvPr>
          <p:cNvPicPr>
            <a:picLocks noChangeAspect="1"/>
          </p:cNvPicPr>
          <p:nvPr/>
        </p:nvPicPr>
        <p:blipFill>
          <a:blip r:embed="rId4"/>
          <a:stretch>
            <a:fillRect/>
          </a:stretch>
        </p:blipFill>
        <p:spPr>
          <a:xfrm>
            <a:off x="-18598" y="4197070"/>
            <a:ext cx="3556277" cy="2667208"/>
          </a:xfrm>
          <a:prstGeom prst="rect">
            <a:avLst/>
          </a:prstGeom>
        </p:spPr>
      </p:pic>
      <p:pic>
        <p:nvPicPr>
          <p:cNvPr id="20" name="Billede 19">
            <a:extLst>
              <a:ext uri="{FF2B5EF4-FFF2-40B4-BE49-F238E27FC236}">
                <a16:creationId xmlns:a16="http://schemas.microsoft.com/office/drawing/2014/main" id="{8D27B1AA-4A05-5449-947D-A92996C293F0}"/>
              </a:ext>
            </a:extLst>
          </p:cNvPr>
          <p:cNvPicPr>
            <a:picLocks noChangeAspect="1"/>
          </p:cNvPicPr>
          <p:nvPr/>
        </p:nvPicPr>
        <p:blipFill>
          <a:blip r:embed="rId5"/>
          <a:stretch>
            <a:fillRect/>
          </a:stretch>
        </p:blipFill>
        <p:spPr>
          <a:xfrm>
            <a:off x="7498212" y="3642610"/>
            <a:ext cx="2489140" cy="3215390"/>
          </a:xfrm>
          <a:prstGeom prst="rect">
            <a:avLst/>
          </a:prstGeom>
        </p:spPr>
      </p:pic>
      <p:pic>
        <p:nvPicPr>
          <p:cNvPr id="22" name="Billede 21">
            <a:extLst>
              <a:ext uri="{FF2B5EF4-FFF2-40B4-BE49-F238E27FC236}">
                <a16:creationId xmlns:a16="http://schemas.microsoft.com/office/drawing/2014/main" id="{28C8B2EC-1041-7B4D-864E-7E362452F9DB}"/>
              </a:ext>
            </a:extLst>
          </p:cNvPr>
          <p:cNvPicPr>
            <a:picLocks noChangeAspect="1"/>
          </p:cNvPicPr>
          <p:nvPr/>
        </p:nvPicPr>
        <p:blipFill>
          <a:blip r:embed="rId6"/>
          <a:stretch>
            <a:fillRect/>
          </a:stretch>
        </p:blipFill>
        <p:spPr>
          <a:xfrm>
            <a:off x="3537679" y="4191007"/>
            <a:ext cx="3974639" cy="2679333"/>
          </a:xfrm>
          <a:prstGeom prst="rect">
            <a:avLst/>
          </a:prstGeom>
        </p:spPr>
      </p:pic>
      <p:pic>
        <p:nvPicPr>
          <p:cNvPr id="24" name="Billede 23">
            <a:extLst>
              <a:ext uri="{FF2B5EF4-FFF2-40B4-BE49-F238E27FC236}">
                <a16:creationId xmlns:a16="http://schemas.microsoft.com/office/drawing/2014/main" id="{78B0E836-91AA-CD48-849B-3AC04BD2E043}"/>
              </a:ext>
            </a:extLst>
          </p:cNvPr>
          <p:cNvPicPr>
            <a:picLocks noChangeAspect="1"/>
          </p:cNvPicPr>
          <p:nvPr/>
        </p:nvPicPr>
        <p:blipFill>
          <a:blip r:embed="rId7"/>
          <a:stretch>
            <a:fillRect/>
          </a:stretch>
        </p:blipFill>
        <p:spPr>
          <a:xfrm>
            <a:off x="7498212" y="235612"/>
            <a:ext cx="2456282" cy="3360330"/>
          </a:xfrm>
          <a:prstGeom prst="rect">
            <a:avLst/>
          </a:prstGeom>
        </p:spPr>
      </p:pic>
      <p:pic>
        <p:nvPicPr>
          <p:cNvPr id="26" name="Billede 25">
            <a:extLst>
              <a:ext uri="{FF2B5EF4-FFF2-40B4-BE49-F238E27FC236}">
                <a16:creationId xmlns:a16="http://schemas.microsoft.com/office/drawing/2014/main" id="{7CD132AA-6E35-584B-A662-13384ED02797}"/>
              </a:ext>
            </a:extLst>
          </p:cNvPr>
          <p:cNvPicPr>
            <a:picLocks noChangeAspect="1"/>
          </p:cNvPicPr>
          <p:nvPr/>
        </p:nvPicPr>
        <p:blipFill>
          <a:blip r:embed="rId8"/>
          <a:stretch>
            <a:fillRect/>
          </a:stretch>
        </p:blipFill>
        <p:spPr>
          <a:xfrm>
            <a:off x="9792572" y="235612"/>
            <a:ext cx="2399428" cy="3360330"/>
          </a:xfrm>
          <a:prstGeom prst="rect">
            <a:avLst/>
          </a:prstGeom>
        </p:spPr>
      </p:pic>
    </p:spTree>
    <p:extLst>
      <p:ext uri="{BB962C8B-B14F-4D97-AF65-F5344CB8AC3E}">
        <p14:creationId xmlns:p14="http://schemas.microsoft.com/office/powerpoint/2010/main" val="533005330"/>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3B8C34-965D-9448-9541-296E5D27E755}"/>
              </a:ext>
            </a:extLst>
          </p:cNvPr>
          <p:cNvSpPr>
            <a:spLocks noGrp="1"/>
          </p:cNvSpPr>
          <p:nvPr>
            <p:ph type="title"/>
          </p:nvPr>
        </p:nvSpPr>
        <p:spPr>
          <a:xfrm>
            <a:off x="10433154" y="194872"/>
            <a:ext cx="1648918" cy="3717561"/>
          </a:xfrm>
        </p:spPr>
        <p:txBody>
          <a:bodyPr>
            <a:normAutofit/>
          </a:bodyPr>
          <a:lstStyle/>
          <a:p>
            <a:r>
              <a:rPr lang="da-DK" sz="2000" b="1" dirty="0">
                <a:solidFill>
                  <a:srgbClr val="8B0902"/>
                </a:solidFill>
              </a:rPr>
              <a:t>Atlas of </a:t>
            </a:r>
            <a:r>
              <a:rPr lang="da-DK" sz="2000" b="1" dirty="0" err="1">
                <a:solidFill>
                  <a:srgbClr val="8B0902"/>
                </a:solidFill>
              </a:rPr>
              <a:t>Community-Based</a:t>
            </a:r>
            <a:r>
              <a:rPr lang="da-DK" sz="2000" b="1" dirty="0">
                <a:solidFill>
                  <a:srgbClr val="8B0902"/>
                </a:solidFill>
              </a:rPr>
              <a:t> Monitoring in a </a:t>
            </a:r>
            <a:r>
              <a:rPr lang="da-DK" sz="2000" b="1" dirty="0" err="1">
                <a:solidFill>
                  <a:srgbClr val="8B0902"/>
                </a:solidFill>
              </a:rPr>
              <a:t>Changing</a:t>
            </a:r>
            <a:r>
              <a:rPr lang="da-DK" sz="2000" b="1" dirty="0">
                <a:solidFill>
                  <a:srgbClr val="8B0902"/>
                </a:solidFill>
              </a:rPr>
              <a:t> </a:t>
            </a:r>
            <a:r>
              <a:rPr lang="da-DK" sz="2000" b="1" dirty="0" err="1">
                <a:solidFill>
                  <a:srgbClr val="8B0902"/>
                </a:solidFill>
              </a:rPr>
              <a:t>Arctic</a:t>
            </a:r>
            <a:br>
              <a:rPr lang="da-DK" sz="2000" dirty="0"/>
            </a:br>
            <a:r>
              <a:rPr lang="da-DK" sz="2000" dirty="0"/>
              <a:t> </a:t>
            </a:r>
            <a:r>
              <a:rPr lang="en-US" sz="2000" dirty="0"/>
              <a:t>http://</a:t>
            </a:r>
            <a:r>
              <a:rPr lang="en-US" sz="2000" dirty="0" err="1"/>
              <a:t>www.arcticcbm.org</a:t>
            </a:r>
            <a:r>
              <a:rPr lang="en-US" sz="2000" dirty="0"/>
              <a:t>/</a:t>
            </a:r>
            <a:r>
              <a:rPr lang="en-US" sz="2000" dirty="0" err="1"/>
              <a:t>index.html</a:t>
            </a:r>
            <a:endParaRPr lang="en-US" sz="2000" dirty="0"/>
          </a:p>
        </p:txBody>
      </p:sp>
      <p:pic>
        <p:nvPicPr>
          <p:cNvPr id="5" name="Pladsholder til indhold 4">
            <a:extLst>
              <a:ext uri="{FF2B5EF4-FFF2-40B4-BE49-F238E27FC236}">
                <a16:creationId xmlns:a16="http://schemas.microsoft.com/office/drawing/2014/main" id="{7DC2D09C-7DAF-4940-B5C5-26CF95663394}"/>
              </a:ext>
            </a:extLst>
          </p:cNvPr>
          <p:cNvPicPr>
            <a:picLocks noGrp="1" noChangeAspect="1"/>
          </p:cNvPicPr>
          <p:nvPr>
            <p:ph idx="1"/>
          </p:nvPr>
        </p:nvPicPr>
        <p:blipFill>
          <a:blip r:embed="rId2"/>
          <a:stretch>
            <a:fillRect/>
          </a:stretch>
        </p:blipFill>
        <p:spPr>
          <a:xfrm>
            <a:off x="0" y="0"/>
            <a:ext cx="10193311" cy="6895476"/>
          </a:xfrm>
        </p:spPr>
      </p:pic>
    </p:spTree>
    <p:extLst>
      <p:ext uri="{BB962C8B-B14F-4D97-AF65-F5344CB8AC3E}">
        <p14:creationId xmlns:p14="http://schemas.microsoft.com/office/powerpoint/2010/main" val="42364986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4">
            <a:extLst>
              <a:ext uri="{FF2B5EF4-FFF2-40B4-BE49-F238E27FC236}">
                <a16:creationId xmlns:a16="http://schemas.microsoft.com/office/drawing/2014/main" id="{61499450-26B5-6B45-947E-5B9D16A3F087}"/>
              </a:ext>
            </a:extLst>
          </p:cNvPr>
          <p:cNvPicPr>
            <a:picLocks noChangeAspect="1"/>
          </p:cNvPicPr>
          <p:nvPr/>
        </p:nvPicPr>
        <p:blipFill>
          <a:blip r:embed="rId3"/>
          <a:stretch>
            <a:fillRect/>
          </a:stretch>
        </p:blipFill>
        <p:spPr>
          <a:xfrm>
            <a:off x="0" y="863577"/>
            <a:ext cx="8920273" cy="5994423"/>
          </a:xfrm>
          <a:prstGeom prst="rect">
            <a:avLst/>
          </a:prstGeom>
        </p:spPr>
      </p:pic>
      <p:sp>
        <p:nvSpPr>
          <p:cNvPr id="3" name="TextBox 2"/>
          <p:cNvSpPr txBox="1"/>
          <p:nvPr/>
        </p:nvSpPr>
        <p:spPr>
          <a:xfrm>
            <a:off x="2131971" y="836015"/>
            <a:ext cx="4656330" cy="369332"/>
          </a:xfrm>
          <a:prstGeom prst="rect">
            <a:avLst/>
          </a:prstGeom>
          <a:noFill/>
        </p:spPr>
        <p:txBody>
          <a:bodyPr wrap="square" rtlCol="0">
            <a:spAutoFit/>
          </a:bodyPr>
          <a:lstStyle/>
          <a:p>
            <a:r>
              <a:rPr lang="en-US" dirty="0">
                <a:solidFill>
                  <a:srgbClr val="FFFF00"/>
                </a:solidFill>
              </a:rPr>
              <a:t>https://mkp28.wixsite.com/</a:t>
            </a:r>
            <a:r>
              <a:rPr lang="en-US" dirty="0" err="1">
                <a:solidFill>
                  <a:srgbClr val="FFFF00"/>
                </a:solidFill>
              </a:rPr>
              <a:t>cbm</a:t>
            </a:r>
            <a:r>
              <a:rPr lang="en-US" dirty="0">
                <a:solidFill>
                  <a:srgbClr val="FFFF00"/>
                </a:solidFill>
              </a:rPr>
              <a:t>-best-practice</a:t>
            </a:r>
          </a:p>
        </p:txBody>
      </p:sp>
      <p:sp>
        <p:nvSpPr>
          <p:cNvPr id="8" name="Rektangel 7">
            <a:extLst>
              <a:ext uri="{FF2B5EF4-FFF2-40B4-BE49-F238E27FC236}">
                <a16:creationId xmlns:a16="http://schemas.microsoft.com/office/drawing/2014/main" id="{934854BA-19D1-A248-8502-3B4765845C8C}"/>
              </a:ext>
            </a:extLst>
          </p:cNvPr>
          <p:cNvSpPr/>
          <p:nvPr/>
        </p:nvSpPr>
        <p:spPr>
          <a:xfrm>
            <a:off x="8920272" y="61968"/>
            <a:ext cx="3282276" cy="3970318"/>
          </a:xfrm>
          <a:prstGeom prst="rect">
            <a:avLst/>
          </a:prstGeom>
        </p:spPr>
        <p:txBody>
          <a:bodyPr wrap="square">
            <a:spAutoFit/>
          </a:bodyPr>
          <a:lstStyle/>
          <a:p>
            <a:pPr>
              <a:spcAft>
                <a:spcPts val="0"/>
              </a:spcAft>
            </a:pPr>
            <a:r>
              <a:rPr lang="en-US" dirty="0">
                <a:solidFill>
                  <a:srgbClr val="000000"/>
                </a:solidFill>
                <a:latin typeface="Helvetica" pitchFamily="2" charset="0"/>
                <a:ea typeface="Times New Roman" panose="02020603050405020304" pitchFamily="18" charset="0"/>
              </a:rPr>
              <a:t>The EU Horizon 2020 project INTAROS had a work package on CBM programs. With </a:t>
            </a:r>
            <a:r>
              <a:rPr lang="en-US" dirty="0" err="1">
                <a:solidFill>
                  <a:srgbClr val="000000"/>
                </a:solidFill>
                <a:latin typeface="Helvetica" pitchFamily="2" charset="0"/>
                <a:ea typeface="Times New Roman" panose="02020603050405020304" pitchFamily="18" charset="0"/>
              </a:rPr>
              <a:t>Arcticcbm.org</a:t>
            </a:r>
            <a:r>
              <a:rPr lang="en-US" dirty="0">
                <a:solidFill>
                  <a:srgbClr val="000000"/>
                </a:solidFill>
                <a:latin typeface="Helvetica" pitchFamily="2" charset="0"/>
                <a:ea typeface="Times New Roman" panose="02020603050405020304" pitchFamily="18" charset="0"/>
              </a:rPr>
              <a:t> as a starting point we gathered information on 170 Arctic CBM programs and selected 7 for a web-based library. The library presents </a:t>
            </a:r>
            <a:r>
              <a:rPr lang="en-US" dirty="0">
                <a:solidFill>
                  <a:srgbClr val="FF0000"/>
                </a:solidFill>
                <a:latin typeface="Helvetica" pitchFamily="2" charset="0"/>
                <a:ea typeface="Times New Roman" panose="02020603050405020304" pitchFamily="18" charset="0"/>
              </a:rPr>
              <a:t>manuals</a:t>
            </a:r>
            <a:r>
              <a:rPr lang="en-US" dirty="0">
                <a:solidFill>
                  <a:srgbClr val="000000"/>
                </a:solidFill>
                <a:latin typeface="Helvetica" pitchFamily="2" charset="0"/>
                <a:ea typeface="Times New Roman" panose="02020603050405020304" pitchFamily="18" charset="0"/>
              </a:rPr>
              <a:t> used by the programs and an overview over the </a:t>
            </a:r>
            <a:r>
              <a:rPr lang="en-US" dirty="0">
                <a:solidFill>
                  <a:srgbClr val="FF0000"/>
                </a:solidFill>
                <a:latin typeface="Helvetica" pitchFamily="2" charset="0"/>
                <a:ea typeface="Times New Roman" panose="02020603050405020304" pitchFamily="18" charset="0"/>
              </a:rPr>
              <a:t>lessons learned</a:t>
            </a:r>
            <a:r>
              <a:rPr lang="en-US" dirty="0">
                <a:solidFill>
                  <a:srgbClr val="000000"/>
                </a:solidFill>
                <a:latin typeface="Helvetica" pitchFamily="2" charset="0"/>
                <a:ea typeface="Times New Roman" panose="02020603050405020304" pitchFamily="18" charset="0"/>
              </a:rPr>
              <a:t>. The materials have been prepared by the organizers of each CBM program.</a:t>
            </a:r>
            <a:endParaRPr lang="da-DK" dirty="0">
              <a:effectLst/>
              <a:latin typeface="Times New Roman" panose="02020603050405020304" pitchFamily="18" charset="0"/>
              <a:ea typeface="Times New Roman" panose="02020603050405020304" pitchFamily="18" charset="0"/>
            </a:endParaRPr>
          </a:p>
        </p:txBody>
      </p:sp>
      <p:pic>
        <p:nvPicPr>
          <p:cNvPr id="9" name="Billede 8">
            <a:extLst>
              <a:ext uri="{FF2B5EF4-FFF2-40B4-BE49-F238E27FC236}">
                <a16:creationId xmlns:a16="http://schemas.microsoft.com/office/drawing/2014/main" id="{C95018CA-61C7-0142-B527-70375282931B}"/>
              </a:ext>
            </a:extLst>
          </p:cNvPr>
          <p:cNvPicPr>
            <a:picLocks noChangeAspect="1"/>
          </p:cNvPicPr>
          <p:nvPr/>
        </p:nvPicPr>
        <p:blipFill rotWithShape="1">
          <a:blip r:embed="rId4"/>
          <a:srcRect l="16258" t="15578" r="16749"/>
          <a:stretch/>
        </p:blipFill>
        <p:spPr>
          <a:xfrm>
            <a:off x="8360785" y="4032787"/>
            <a:ext cx="2544146" cy="1989198"/>
          </a:xfrm>
          <a:prstGeom prst="rect">
            <a:avLst/>
          </a:prstGeom>
        </p:spPr>
      </p:pic>
      <p:pic>
        <p:nvPicPr>
          <p:cNvPr id="10" name="Billede 9">
            <a:extLst>
              <a:ext uri="{FF2B5EF4-FFF2-40B4-BE49-F238E27FC236}">
                <a16:creationId xmlns:a16="http://schemas.microsoft.com/office/drawing/2014/main" id="{8D3512C1-09CB-5040-ACCD-FE94D9315457}"/>
              </a:ext>
            </a:extLst>
          </p:cNvPr>
          <p:cNvPicPr>
            <a:picLocks noChangeAspect="1"/>
          </p:cNvPicPr>
          <p:nvPr/>
        </p:nvPicPr>
        <p:blipFill rotWithShape="1">
          <a:blip r:embed="rId5"/>
          <a:srcRect l="16482" t="16571" r="18488"/>
          <a:stretch/>
        </p:blipFill>
        <p:spPr>
          <a:xfrm>
            <a:off x="9857636" y="4868802"/>
            <a:ext cx="2425999" cy="1989198"/>
          </a:xfrm>
          <a:prstGeom prst="rect">
            <a:avLst/>
          </a:prstGeom>
        </p:spPr>
      </p:pic>
    </p:spTree>
    <p:extLst>
      <p:ext uri="{BB962C8B-B14F-4D97-AF65-F5344CB8AC3E}">
        <p14:creationId xmlns:p14="http://schemas.microsoft.com/office/powerpoint/2010/main" val="352211971"/>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descr="Et billede, der indeholder tekst&#10;&#10;Automatisk genereret beskrivelse">
            <a:extLst>
              <a:ext uri="{FF2B5EF4-FFF2-40B4-BE49-F238E27FC236}">
                <a16:creationId xmlns:a16="http://schemas.microsoft.com/office/drawing/2014/main" id="{1062B2DF-FB66-4646-A31D-4D65DD2F5C34}"/>
              </a:ext>
            </a:extLst>
          </p:cNvPr>
          <p:cNvPicPr>
            <a:picLocks noChangeAspect="1"/>
          </p:cNvPicPr>
          <p:nvPr/>
        </p:nvPicPr>
        <p:blipFill>
          <a:blip r:embed="rId3"/>
          <a:stretch>
            <a:fillRect/>
          </a:stretch>
        </p:blipFill>
        <p:spPr>
          <a:xfrm>
            <a:off x="5016062" y="1270598"/>
            <a:ext cx="3458468" cy="236654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Titel 1">
            <a:extLst>
              <a:ext uri="{FF2B5EF4-FFF2-40B4-BE49-F238E27FC236}">
                <a16:creationId xmlns:a16="http://schemas.microsoft.com/office/drawing/2014/main" id="{30D72016-27C0-BF4B-A6D8-A743659CCB5A}"/>
              </a:ext>
            </a:extLst>
          </p:cNvPr>
          <p:cNvSpPr>
            <a:spLocks noGrp="1"/>
          </p:cNvSpPr>
          <p:nvPr>
            <p:ph type="title"/>
          </p:nvPr>
        </p:nvSpPr>
        <p:spPr>
          <a:xfrm>
            <a:off x="318986" y="511784"/>
            <a:ext cx="8320859" cy="881772"/>
          </a:xfrm>
        </p:spPr>
        <p:txBody>
          <a:bodyPr>
            <a:noAutofit/>
          </a:bodyPr>
          <a:lstStyle/>
          <a:p>
            <a:r>
              <a:rPr lang="da-DK" sz="4200" b="1" cap="none" dirty="0" err="1">
                <a:solidFill>
                  <a:schemeClr val="accent6">
                    <a:lumMod val="75000"/>
                  </a:schemeClr>
                </a:solidFill>
                <a:latin typeface="Calibri" panose="020F0502020204030204" pitchFamily="34" charset="0"/>
                <a:cs typeface="Calibri" panose="020F0502020204030204" pitchFamily="34" charset="0"/>
              </a:rPr>
              <a:t>BioScience</a:t>
            </a:r>
            <a:r>
              <a:rPr lang="da-DK" sz="4200" b="1" cap="none" dirty="0">
                <a:solidFill>
                  <a:schemeClr val="accent6">
                    <a:lumMod val="75000"/>
                  </a:schemeClr>
                </a:solidFill>
                <a:latin typeface="Calibri" panose="020F0502020204030204" pitchFamily="34" charset="0"/>
                <a:cs typeface="Calibri" panose="020F0502020204030204" pitchFamily="34" charset="0"/>
              </a:rPr>
              <a:t> from May 2021 with </a:t>
            </a:r>
            <a:r>
              <a:rPr lang="da-DK" sz="4200" b="1" cap="none" dirty="0" err="1">
                <a:solidFill>
                  <a:schemeClr val="accent6">
                    <a:lumMod val="75000"/>
                  </a:schemeClr>
                </a:solidFill>
                <a:latin typeface="Calibri" panose="020F0502020204030204" pitchFamily="34" charset="0"/>
                <a:cs typeface="Calibri" panose="020F0502020204030204" pitchFamily="34" charset="0"/>
              </a:rPr>
              <a:t>special</a:t>
            </a:r>
            <a:r>
              <a:rPr lang="da-DK" sz="4200" b="1" cap="none" dirty="0">
                <a:solidFill>
                  <a:schemeClr val="accent6">
                    <a:lumMod val="75000"/>
                  </a:schemeClr>
                </a:solidFill>
                <a:latin typeface="Calibri" panose="020F0502020204030204" pitchFamily="34" charset="0"/>
                <a:cs typeface="Calibri" panose="020F0502020204030204" pitchFamily="34" charset="0"/>
              </a:rPr>
              <a:t> </a:t>
            </a:r>
            <a:r>
              <a:rPr lang="da-DK" sz="4200" b="1" cap="none" dirty="0" err="1">
                <a:solidFill>
                  <a:schemeClr val="accent6">
                    <a:lumMod val="75000"/>
                  </a:schemeClr>
                </a:solidFill>
                <a:latin typeface="Calibri" panose="020F0502020204030204" pitchFamily="34" charset="0"/>
                <a:cs typeface="Calibri" panose="020F0502020204030204" pitchFamily="34" charset="0"/>
              </a:rPr>
              <a:t>section</a:t>
            </a:r>
            <a:r>
              <a:rPr lang="da-DK" sz="4200" b="1" cap="none" dirty="0">
                <a:solidFill>
                  <a:schemeClr val="accent6">
                    <a:lumMod val="75000"/>
                  </a:schemeClr>
                </a:solidFill>
                <a:latin typeface="Calibri" panose="020F0502020204030204" pitchFamily="34" charset="0"/>
                <a:cs typeface="Calibri" panose="020F0502020204030204" pitchFamily="34" charset="0"/>
              </a:rPr>
              <a:t> on </a:t>
            </a:r>
            <a:r>
              <a:rPr lang="da-DK" sz="4200" b="1" cap="none" dirty="0" err="1">
                <a:solidFill>
                  <a:schemeClr val="accent6">
                    <a:lumMod val="75000"/>
                  </a:schemeClr>
                </a:solidFill>
                <a:latin typeface="Calibri" panose="020F0502020204030204" pitchFamily="34" charset="0"/>
                <a:cs typeface="Calibri" panose="020F0502020204030204" pitchFamily="34" charset="0"/>
              </a:rPr>
              <a:t>volunteer</a:t>
            </a:r>
            <a:r>
              <a:rPr lang="da-DK" sz="4200" b="1" cap="none" dirty="0">
                <a:solidFill>
                  <a:schemeClr val="accent6">
                    <a:lumMod val="75000"/>
                  </a:schemeClr>
                </a:solidFill>
                <a:latin typeface="Calibri" panose="020F0502020204030204" pitchFamily="34" charset="0"/>
                <a:cs typeface="Calibri" panose="020F0502020204030204" pitchFamily="34" charset="0"/>
              </a:rPr>
              <a:t> </a:t>
            </a:r>
            <a:r>
              <a:rPr lang="da-DK" sz="4200" b="1" cap="none" dirty="0" err="1">
                <a:solidFill>
                  <a:schemeClr val="accent6">
                    <a:lumMod val="75000"/>
                  </a:schemeClr>
                </a:solidFill>
                <a:latin typeface="Calibri" panose="020F0502020204030204" pitchFamily="34" charset="0"/>
                <a:cs typeface="Calibri" panose="020F0502020204030204" pitchFamily="34" charset="0"/>
              </a:rPr>
              <a:t>monitoring</a:t>
            </a:r>
            <a:endParaRPr lang="da-DK" sz="4200" b="1" cap="none" dirty="0">
              <a:solidFill>
                <a:schemeClr val="accent6">
                  <a:lumMod val="75000"/>
                </a:schemeClr>
              </a:solidFill>
              <a:latin typeface="Calibri" panose="020F0502020204030204" pitchFamily="34" charset="0"/>
              <a:cs typeface="Calibri" panose="020F0502020204030204" pitchFamily="34" charset="0"/>
            </a:endParaRPr>
          </a:p>
        </p:txBody>
      </p:sp>
      <p:pic>
        <p:nvPicPr>
          <p:cNvPr id="7" name="Billede 6">
            <a:extLst>
              <a:ext uri="{FF2B5EF4-FFF2-40B4-BE49-F238E27FC236}">
                <a16:creationId xmlns:a16="http://schemas.microsoft.com/office/drawing/2014/main" id="{66F91593-444D-8445-8081-909846C78DD1}"/>
              </a:ext>
            </a:extLst>
          </p:cNvPr>
          <p:cNvPicPr>
            <a:picLocks noChangeAspect="1"/>
          </p:cNvPicPr>
          <p:nvPr/>
        </p:nvPicPr>
        <p:blipFill>
          <a:blip r:embed="rId4"/>
          <a:stretch>
            <a:fillRect/>
          </a:stretch>
        </p:blipFill>
        <p:spPr>
          <a:xfrm>
            <a:off x="23457" y="2256312"/>
            <a:ext cx="3528148" cy="4601688"/>
          </a:xfrm>
          <a:prstGeom prst="rect">
            <a:avLst/>
          </a:prstGeom>
        </p:spPr>
      </p:pic>
      <p:pic>
        <p:nvPicPr>
          <p:cNvPr id="6" name="Pladsholder til indhold 4" descr="Et billede, der indeholder tekst&#10;&#10;Automatisk genereret beskrivelse">
            <a:extLst>
              <a:ext uri="{FF2B5EF4-FFF2-40B4-BE49-F238E27FC236}">
                <a16:creationId xmlns:a16="http://schemas.microsoft.com/office/drawing/2014/main" id="{19200358-964A-0F4D-8E29-AAAC080A06E9}"/>
              </a:ext>
            </a:extLst>
          </p:cNvPr>
          <p:cNvPicPr>
            <a:picLocks noChangeAspect="1"/>
          </p:cNvPicPr>
          <p:nvPr/>
        </p:nvPicPr>
        <p:blipFill>
          <a:blip r:embed="rId5"/>
          <a:stretch>
            <a:fillRect/>
          </a:stretch>
        </p:blipFill>
        <p:spPr>
          <a:xfrm>
            <a:off x="3717471" y="2453870"/>
            <a:ext cx="2894310" cy="22222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Billede 8" descr="Et billede, der indeholder tekst&#10;&#10;Automatisk genereret beskrivelse">
            <a:extLst>
              <a:ext uri="{FF2B5EF4-FFF2-40B4-BE49-F238E27FC236}">
                <a16:creationId xmlns:a16="http://schemas.microsoft.com/office/drawing/2014/main" id="{5E269245-586E-CD42-BF83-179D81A7BA99}"/>
              </a:ext>
            </a:extLst>
          </p:cNvPr>
          <p:cNvPicPr>
            <a:picLocks noChangeAspect="1"/>
          </p:cNvPicPr>
          <p:nvPr/>
        </p:nvPicPr>
        <p:blipFill>
          <a:blip r:embed="rId6"/>
          <a:stretch>
            <a:fillRect/>
          </a:stretch>
        </p:blipFill>
        <p:spPr>
          <a:xfrm>
            <a:off x="4939934" y="3743873"/>
            <a:ext cx="3377193" cy="212967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Google Shape;145;p4">
            <a:extLst>
              <a:ext uri="{FF2B5EF4-FFF2-40B4-BE49-F238E27FC236}">
                <a16:creationId xmlns:a16="http://schemas.microsoft.com/office/drawing/2014/main" id="{71A99346-B0EB-6947-AF45-AA82E90B40CB}"/>
              </a:ext>
            </a:extLst>
          </p:cNvPr>
          <p:cNvPicPr preferRelativeResize="0">
            <a:picLocks noChangeAspect="1"/>
          </p:cNvPicPr>
          <p:nvPr/>
        </p:nvPicPr>
        <p:blipFill rotWithShape="1">
          <a:blip r:embed="rId7">
            <a:alphaModFix/>
          </a:blip>
          <a:srcRect/>
          <a:stretch/>
        </p:blipFill>
        <p:spPr>
          <a:xfrm>
            <a:off x="8497986" y="1801311"/>
            <a:ext cx="3694014" cy="5056689"/>
          </a:xfrm>
          <a:prstGeom prst="rect">
            <a:avLst/>
          </a:prstGeom>
          <a:noFill/>
          <a:ln>
            <a:noFill/>
          </a:ln>
        </p:spPr>
      </p:pic>
      <p:pic>
        <p:nvPicPr>
          <p:cNvPr id="8" name="Billede 7" descr="Et billede, der indeholder tekst&#10;&#10;Automatisk genereret beskrivelse">
            <a:extLst>
              <a:ext uri="{FF2B5EF4-FFF2-40B4-BE49-F238E27FC236}">
                <a16:creationId xmlns:a16="http://schemas.microsoft.com/office/drawing/2014/main" id="{63272D5B-C7E2-9A45-9633-16C258E4C1BD}"/>
              </a:ext>
            </a:extLst>
          </p:cNvPr>
          <p:cNvPicPr>
            <a:picLocks noChangeAspect="1"/>
          </p:cNvPicPr>
          <p:nvPr/>
        </p:nvPicPr>
        <p:blipFill>
          <a:blip r:embed="rId8"/>
          <a:stretch>
            <a:fillRect/>
          </a:stretch>
        </p:blipFill>
        <p:spPr>
          <a:xfrm>
            <a:off x="3850987" y="5183043"/>
            <a:ext cx="2894309" cy="1980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048187529"/>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057B42-6BF3-B54B-AAA3-679BC14F6C7D}"/>
              </a:ext>
            </a:extLst>
          </p:cNvPr>
          <p:cNvSpPr>
            <a:spLocks noGrp="1"/>
          </p:cNvSpPr>
          <p:nvPr>
            <p:ph type="title"/>
          </p:nvPr>
        </p:nvSpPr>
        <p:spPr>
          <a:xfrm>
            <a:off x="2579914" y="667332"/>
            <a:ext cx="6751195" cy="924206"/>
          </a:xfrm>
        </p:spPr>
        <p:txBody>
          <a:bodyPr>
            <a:normAutofit fontScale="90000"/>
          </a:bodyPr>
          <a:lstStyle/>
          <a:p>
            <a:pPr algn="ctr"/>
            <a:r>
              <a:rPr lang="en-US" b="1" dirty="0">
                <a:solidFill>
                  <a:srgbClr val="8B0902"/>
                </a:solidFill>
              </a:rPr>
              <a:t>ARCTIC Practices </a:t>
            </a:r>
            <a:br>
              <a:rPr lang="en-US" b="1" dirty="0">
                <a:solidFill>
                  <a:srgbClr val="8B0902"/>
                </a:solidFill>
              </a:rPr>
            </a:br>
            <a:r>
              <a:rPr lang="en-US" sz="2200" b="1" dirty="0">
                <a:solidFill>
                  <a:srgbClr val="8B0902"/>
                </a:solidFill>
              </a:rPr>
              <a:t>in the </a:t>
            </a:r>
            <a:r>
              <a:rPr lang="en-US" sz="2200" b="1" dirty="0" err="1">
                <a:solidFill>
                  <a:srgbClr val="8B0902"/>
                </a:solidFill>
              </a:rPr>
              <a:t>OceanBestPractices</a:t>
            </a:r>
            <a:r>
              <a:rPr lang="en-US" sz="2200" b="1" dirty="0">
                <a:solidFill>
                  <a:srgbClr val="8B0902"/>
                </a:solidFill>
              </a:rPr>
              <a:t> repository</a:t>
            </a:r>
          </a:p>
        </p:txBody>
      </p:sp>
      <p:sp>
        <p:nvSpPr>
          <p:cNvPr id="3" name="Pladsholder til indhold 2">
            <a:extLst>
              <a:ext uri="{FF2B5EF4-FFF2-40B4-BE49-F238E27FC236}">
                <a16:creationId xmlns:a16="http://schemas.microsoft.com/office/drawing/2014/main" id="{871A602F-3028-244F-A150-028FC62AC5CF}"/>
              </a:ext>
            </a:extLst>
          </p:cNvPr>
          <p:cNvSpPr>
            <a:spLocks noGrp="1"/>
          </p:cNvSpPr>
          <p:nvPr>
            <p:ph idx="1"/>
          </p:nvPr>
        </p:nvSpPr>
        <p:spPr>
          <a:xfrm>
            <a:off x="1203916" y="2033283"/>
            <a:ext cx="10515600" cy="4351338"/>
          </a:xfrm>
        </p:spPr>
        <p:txBody>
          <a:bodyPr>
            <a:normAutofit lnSpcReduction="10000"/>
          </a:bodyPr>
          <a:lstStyle/>
          <a:p>
            <a:r>
              <a:rPr lang="da-DK" b="1" dirty="0"/>
              <a:t>ARCTIC </a:t>
            </a:r>
            <a:r>
              <a:rPr lang="da-DK" b="1" dirty="0" err="1"/>
              <a:t>Practices</a:t>
            </a:r>
            <a:r>
              <a:rPr lang="da-DK" b="1" dirty="0"/>
              <a:t>. </a:t>
            </a:r>
            <a:r>
              <a:rPr lang="da-DK" dirty="0"/>
              <a:t>To </a:t>
            </a:r>
            <a:r>
              <a:rPr lang="da-DK" dirty="0" err="1"/>
              <a:t>locate</a:t>
            </a:r>
            <a:r>
              <a:rPr lang="da-DK" dirty="0"/>
              <a:t> </a:t>
            </a:r>
            <a:r>
              <a:rPr lang="da-DK" dirty="0" err="1"/>
              <a:t>documents</a:t>
            </a:r>
            <a:r>
              <a:rPr lang="da-DK" dirty="0"/>
              <a:t> </a:t>
            </a:r>
            <a:r>
              <a:rPr lang="da-DK" dirty="0" err="1"/>
              <a:t>related</a:t>
            </a:r>
            <a:r>
              <a:rPr lang="da-DK" dirty="0"/>
              <a:t> to the </a:t>
            </a:r>
            <a:r>
              <a:rPr lang="da-DK" dirty="0" err="1"/>
              <a:t>Arctic</a:t>
            </a:r>
            <a:r>
              <a:rPr lang="da-DK" dirty="0"/>
              <a:t> open </a:t>
            </a:r>
            <a:r>
              <a:rPr lang="en-US" dirty="0">
                <a:hlinkClick r:id="rId2"/>
              </a:rPr>
              <a:t>https://repository.oceanbestpractices.org</a:t>
            </a:r>
            <a:r>
              <a:rPr lang="da-DK" dirty="0"/>
              <a:t>. </a:t>
            </a:r>
            <a:r>
              <a:rPr lang="da-DK" dirty="0" err="1"/>
              <a:t>Searcgh</a:t>
            </a:r>
            <a:r>
              <a:rPr lang="da-DK" dirty="0"/>
              <a:t> under ‘Communities in </a:t>
            </a:r>
            <a:r>
              <a:rPr lang="da-DK" dirty="0" err="1"/>
              <a:t>OceanBestPractices</a:t>
            </a:r>
            <a:r>
              <a:rPr lang="da-DK" dirty="0"/>
              <a:t>’ ‘Select a </a:t>
            </a:r>
            <a:r>
              <a:rPr lang="da-DK" dirty="0" err="1"/>
              <a:t>community</a:t>
            </a:r>
            <a:r>
              <a:rPr lang="da-DK" dirty="0"/>
              <a:t> to browse </a:t>
            </a:r>
            <a:r>
              <a:rPr lang="da-DK" dirty="0" err="1"/>
              <a:t>its</a:t>
            </a:r>
            <a:r>
              <a:rPr lang="da-DK" dirty="0"/>
              <a:t> </a:t>
            </a:r>
            <a:r>
              <a:rPr lang="da-DK" dirty="0" err="1"/>
              <a:t>collections</a:t>
            </a:r>
            <a:r>
              <a:rPr lang="da-DK" dirty="0"/>
              <a:t>’: </a:t>
            </a:r>
            <a:r>
              <a:rPr lang="da-DK" dirty="0">
                <a:hlinkClick r:id="rId3"/>
              </a:rPr>
              <a:t>⇒ ARCTIC Practices</a:t>
            </a:r>
            <a:r>
              <a:rPr lang="da-DK" dirty="0"/>
              <a:t> [154]</a:t>
            </a:r>
          </a:p>
          <a:p>
            <a:r>
              <a:rPr lang="da-DK" b="1" dirty="0" err="1"/>
              <a:t>OceanBestPractices</a:t>
            </a:r>
            <a:r>
              <a:rPr lang="da-DK" b="1" dirty="0"/>
              <a:t> (OBP)</a:t>
            </a:r>
            <a:r>
              <a:rPr lang="da-DK" dirty="0"/>
              <a:t> is a </a:t>
            </a:r>
            <a:r>
              <a:rPr lang="da-DK" dirty="0" err="1"/>
              <a:t>secure</a:t>
            </a:r>
            <a:r>
              <a:rPr lang="da-DK" dirty="0"/>
              <a:t>, permanent </a:t>
            </a:r>
            <a:r>
              <a:rPr lang="da-DK" dirty="0" err="1"/>
              <a:t>document</a:t>
            </a:r>
            <a:r>
              <a:rPr lang="da-DK" dirty="0"/>
              <a:t> (and </a:t>
            </a:r>
            <a:r>
              <a:rPr lang="da-DK" dirty="0" err="1"/>
              <a:t>other</a:t>
            </a:r>
            <a:r>
              <a:rPr lang="da-DK" dirty="0"/>
              <a:t> </a:t>
            </a:r>
            <a:r>
              <a:rPr lang="da-DK" dirty="0" err="1"/>
              <a:t>objects</a:t>
            </a:r>
            <a:r>
              <a:rPr lang="da-DK" dirty="0"/>
              <a:t>) </a:t>
            </a:r>
            <a:r>
              <a:rPr lang="da-DK" dirty="0" err="1"/>
              <a:t>repository</a:t>
            </a:r>
            <a:r>
              <a:rPr lang="da-DK" dirty="0"/>
              <a:t>. It </a:t>
            </a:r>
            <a:r>
              <a:rPr lang="da-DK" dirty="0" err="1"/>
              <a:t>aims</a:t>
            </a:r>
            <a:r>
              <a:rPr lang="da-DK" dirty="0"/>
              <a:t> to provide a </a:t>
            </a:r>
            <a:r>
              <a:rPr lang="da-DK" dirty="0" err="1"/>
              <a:t>discovery</a:t>
            </a:r>
            <a:r>
              <a:rPr lang="da-DK" dirty="0"/>
              <a:t> point for research </a:t>
            </a:r>
            <a:r>
              <a:rPr lang="da-DK" dirty="0" err="1"/>
              <a:t>groups</a:t>
            </a:r>
            <a:r>
              <a:rPr lang="da-DK" dirty="0"/>
              <a:t> to </a:t>
            </a:r>
            <a:r>
              <a:rPr lang="da-DK" dirty="0" err="1"/>
              <a:t>search</a:t>
            </a:r>
            <a:r>
              <a:rPr lang="da-DK" dirty="0"/>
              <a:t> and find </a:t>
            </a:r>
            <a:r>
              <a:rPr lang="da-DK" dirty="0" err="1"/>
              <a:t>community</a:t>
            </a:r>
            <a:r>
              <a:rPr lang="da-DK" dirty="0"/>
              <a:t> </a:t>
            </a:r>
            <a:r>
              <a:rPr lang="da-DK" dirty="0" err="1"/>
              <a:t>accepted</a:t>
            </a:r>
            <a:r>
              <a:rPr lang="da-DK" dirty="0"/>
              <a:t> </a:t>
            </a:r>
            <a:r>
              <a:rPr lang="da-DK" dirty="0" err="1"/>
              <a:t>existing</a:t>
            </a:r>
            <a:r>
              <a:rPr lang="da-DK" dirty="0"/>
              <a:t> ocean </a:t>
            </a:r>
            <a:r>
              <a:rPr lang="da-DK" dirty="0" err="1"/>
              <a:t>best</a:t>
            </a:r>
            <a:r>
              <a:rPr lang="da-DK" dirty="0"/>
              <a:t> </a:t>
            </a:r>
            <a:r>
              <a:rPr lang="da-DK" dirty="0" err="1"/>
              <a:t>practices</a:t>
            </a:r>
            <a:r>
              <a:rPr lang="da-DK" dirty="0"/>
              <a:t>. This service </a:t>
            </a:r>
            <a:r>
              <a:rPr lang="da-DK" dirty="0" err="1"/>
              <a:t>also</a:t>
            </a:r>
            <a:r>
              <a:rPr lang="da-DK" dirty="0"/>
              <a:t> </a:t>
            </a:r>
            <a:r>
              <a:rPr lang="da-DK" dirty="0" err="1"/>
              <a:t>invites</a:t>
            </a:r>
            <a:r>
              <a:rPr lang="da-DK" dirty="0"/>
              <a:t> the ocean research, observation and data/information management </a:t>
            </a:r>
            <a:r>
              <a:rPr lang="da-DK" dirty="0" err="1"/>
              <a:t>communities</a:t>
            </a:r>
            <a:r>
              <a:rPr lang="da-DK" dirty="0"/>
              <a:t> to </a:t>
            </a:r>
            <a:r>
              <a:rPr lang="da-DK" dirty="0" err="1"/>
              <a:t>submit</a:t>
            </a:r>
            <a:r>
              <a:rPr lang="da-DK" dirty="0"/>
              <a:t> </a:t>
            </a:r>
            <a:r>
              <a:rPr lang="da-DK" dirty="0" err="1"/>
              <a:t>their</a:t>
            </a:r>
            <a:r>
              <a:rPr lang="da-DK" dirty="0"/>
              <a:t> </a:t>
            </a:r>
            <a:r>
              <a:rPr lang="da-DK" dirty="0" err="1"/>
              <a:t>own</a:t>
            </a:r>
            <a:r>
              <a:rPr lang="da-DK" dirty="0"/>
              <a:t> </a:t>
            </a:r>
            <a:r>
              <a:rPr lang="da-DK" dirty="0" err="1"/>
              <a:t>best</a:t>
            </a:r>
            <a:r>
              <a:rPr lang="da-DK" dirty="0"/>
              <a:t> </a:t>
            </a:r>
            <a:r>
              <a:rPr lang="da-DK" dirty="0" err="1"/>
              <a:t>practice</a:t>
            </a:r>
            <a:r>
              <a:rPr lang="da-DK" dirty="0"/>
              <a:t> </a:t>
            </a:r>
            <a:r>
              <a:rPr lang="da-DK" dirty="0" err="1"/>
              <a:t>documents</a:t>
            </a:r>
            <a:r>
              <a:rPr lang="da-DK" dirty="0"/>
              <a:t> to </a:t>
            </a:r>
            <a:r>
              <a:rPr lang="da-DK" dirty="0" err="1"/>
              <a:t>share</a:t>
            </a:r>
            <a:r>
              <a:rPr lang="da-DK" dirty="0"/>
              <a:t> </a:t>
            </a:r>
            <a:r>
              <a:rPr lang="da-DK" dirty="0" err="1"/>
              <a:t>globally</a:t>
            </a:r>
            <a:r>
              <a:rPr lang="da-DK" dirty="0"/>
              <a:t> with </a:t>
            </a:r>
            <a:r>
              <a:rPr lang="da-DK" dirty="0" err="1"/>
              <a:t>their</a:t>
            </a:r>
            <a:r>
              <a:rPr lang="da-DK" dirty="0"/>
              <a:t> </a:t>
            </a:r>
            <a:r>
              <a:rPr lang="da-DK" dirty="0" err="1"/>
              <a:t>colleagues</a:t>
            </a:r>
            <a:r>
              <a:rPr lang="da-DK" dirty="0"/>
              <a:t>.</a:t>
            </a:r>
          </a:p>
          <a:p>
            <a:endParaRPr lang="en-US" dirty="0"/>
          </a:p>
        </p:txBody>
      </p:sp>
      <p:pic>
        <p:nvPicPr>
          <p:cNvPr id="5" name="Billede 4">
            <a:extLst>
              <a:ext uri="{FF2B5EF4-FFF2-40B4-BE49-F238E27FC236}">
                <a16:creationId xmlns:a16="http://schemas.microsoft.com/office/drawing/2014/main" id="{57A42B9A-CCA2-C949-8FBE-D787D96DF9B1}"/>
              </a:ext>
            </a:extLst>
          </p:cNvPr>
          <p:cNvPicPr>
            <a:picLocks noChangeAspect="1"/>
          </p:cNvPicPr>
          <p:nvPr/>
        </p:nvPicPr>
        <p:blipFill>
          <a:blip r:embed="rId4"/>
          <a:stretch>
            <a:fillRect/>
          </a:stretch>
        </p:blipFill>
        <p:spPr>
          <a:xfrm>
            <a:off x="623876" y="318496"/>
            <a:ext cx="2089156" cy="1543712"/>
          </a:xfrm>
          <a:prstGeom prst="rect">
            <a:avLst/>
          </a:prstGeom>
        </p:spPr>
      </p:pic>
      <p:pic>
        <p:nvPicPr>
          <p:cNvPr id="7" name="Billede 6">
            <a:extLst>
              <a:ext uri="{FF2B5EF4-FFF2-40B4-BE49-F238E27FC236}">
                <a16:creationId xmlns:a16="http://schemas.microsoft.com/office/drawing/2014/main" id="{E840F8B1-DF61-5E44-8D64-9D0FC1C54768}"/>
              </a:ext>
            </a:extLst>
          </p:cNvPr>
          <p:cNvPicPr>
            <a:picLocks noChangeAspect="1"/>
          </p:cNvPicPr>
          <p:nvPr/>
        </p:nvPicPr>
        <p:blipFill>
          <a:blip r:embed="rId5"/>
          <a:stretch>
            <a:fillRect/>
          </a:stretch>
        </p:blipFill>
        <p:spPr>
          <a:xfrm>
            <a:off x="8481016" y="204134"/>
            <a:ext cx="3238500" cy="1511300"/>
          </a:xfrm>
          <a:prstGeom prst="rect">
            <a:avLst/>
          </a:prstGeom>
        </p:spPr>
      </p:pic>
    </p:spTree>
    <p:extLst>
      <p:ext uri="{BB962C8B-B14F-4D97-AF65-F5344CB8AC3E}">
        <p14:creationId xmlns:p14="http://schemas.microsoft.com/office/powerpoint/2010/main" val="1119744797"/>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6845" y="193780"/>
            <a:ext cx="6087268" cy="721075"/>
          </a:xfrm>
        </p:spPr>
        <p:txBody>
          <a:bodyPr>
            <a:normAutofit/>
          </a:bodyPr>
          <a:lstStyle/>
          <a:p>
            <a:r>
              <a:rPr lang="en-US" b="1" cap="none" dirty="0">
                <a:solidFill>
                  <a:schemeClr val="accent6">
                    <a:lumMod val="75000"/>
                  </a:schemeClr>
                </a:solidFill>
              </a:rPr>
              <a:t>Monitoring Matters</a:t>
            </a:r>
          </a:p>
        </p:txBody>
      </p:sp>
      <p:pic>
        <p:nvPicPr>
          <p:cNvPr id="4" name="Content Placeholder 3"/>
          <p:cNvPicPr>
            <a:picLocks noGrp="1"/>
          </p:cNvPicPr>
          <p:nvPr>
            <p:ph idx="1"/>
          </p:nvPr>
        </p:nvPicPr>
        <p:blipFill rotWithShape="1">
          <a:blip r:embed="rId3">
            <a:extLst>
              <a:ext uri="{28A0092B-C50C-407E-A947-70E740481C1C}">
                <a14:useLocalDpi xmlns:a14="http://schemas.microsoft.com/office/drawing/2010/main" val="0"/>
              </a:ext>
            </a:extLst>
          </a:blip>
          <a:srcRect l="-15520" r="6923" b="3233"/>
          <a:stretch/>
        </p:blipFill>
        <p:spPr>
          <a:xfrm>
            <a:off x="1798320" y="914855"/>
            <a:ext cx="10393680" cy="5943145"/>
          </a:xfrm>
          <a:prstGeom prst="rect">
            <a:avLst/>
          </a:prstGeom>
        </p:spPr>
      </p:pic>
      <p:sp>
        <p:nvSpPr>
          <p:cNvPr id="3" name="Tekstfelt 2">
            <a:extLst>
              <a:ext uri="{FF2B5EF4-FFF2-40B4-BE49-F238E27FC236}">
                <a16:creationId xmlns:a16="http://schemas.microsoft.com/office/drawing/2014/main" id="{6FDDFA6D-B9C7-5C48-8DC8-EB16017F9E1D}"/>
              </a:ext>
            </a:extLst>
          </p:cNvPr>
          <p:cNvSpPr txBox="1"/>
          <p:nvPr/>
        </p:nvSpPr>
        <p:spPr>
          <a:xfrm>
            <a:off x="196309" y="864832"/>
            <a:ext cx="2960732" cy="5078313"/>
          </a:xfrm>
          <a:prstGeom prst="rect">
            <a:avLst/>
          </a:prstGeom>
          <a:noFill/>
        </p:spPr>
        <p:txBody>
          <a:bodyPr wrap="square" rtlCol="0">
            <a:spAutoFit/>
          </a:bodyPr>
          <a:lstStyle/>
          <a:p>
            <a:r>
              <a:rPr lang="da-DK" dirty="0"/>
              <a:t>"Monitoring </a:t>
            </a:r>
            <a:r>
              <a:rPr lang="da-DK" dirty="0" err="1"/>
              <a:t>Matters</a:t>
            </a:r>
            <a:r>
              <a:rPr lang="da-DK" dirty="0"/>
              <a:t>" (MOMA) is a research </a:t>
            </a:r>
            <a:r>
              <a:rPr lang="da-DK" dirty="0" err="1"/>
              <a:t>initiative</a:t>
            </a:r>
            <a:r>
              <a:rPr lang="da-DK" dirty="0"/>
              <a:t> </a:t>
            </a:r>
            <a:r>
              <a:rPr lang="da-DK" dirty="0" err="1"/>
              <a:t>that</a:t>
            </a:r>
            <a:r>
              <a:rPr lang="da-DK" dirty="0"/>
              <a:t> </a:t>
            </a:r>
            <a:r>
              <a:rPr lang="da-DK" dirty="0" err="1"/>
              <a:t>compares</a:t>
            </a:r>
            <a:r>
              <a:rPr lang="da-DK" dirty="0"/>
              <a:t> </a:t>
            </a:r>
            <a:r>
              <a:rPr lang="da-DK" dirty="0" err="1"/>
              <a:t>different</a:t>
            </a:r>
            <a:r>
              <a:rPr lang="da-DK" dirty="0"/>
              <a:t> </a:t>
            </a:r>
            <a:r>
              <a:rPr lang="da-DK" dirty="0" err="1"/>
              <a:t>monitoring</a:t>
            </a:r>
            <a:r>
              <a:rPr lang="da-DK" dirty="0"/>
              <a:t> systems for </a:t>
            </a:r>
            <a:r>
              <a:rPr lang="da-DK" dirty="0" err="1"/>
              <a:t>biodiversity</a:t>
            </a:r>
            <a:r>
              <a:rPr lang="da-DK" dirty="0"/>
              <a:t> and the </a:t>
            </a:r>
            <a:r>
              <a:rPr lang="da-DK" dirty="0" err="1"/>
              <a:t>use</a:t>
            </a:r>
            <a:r>
              <a:rPr lang="da-DK" dirty="0"/>
              <a:t> of </a:t>
            </a:r>
            <a:r>
              <a:rPr lang="da-DK" dirty="0" err="1"/>
              <a:t>natural</a:t>
            </a:r>
            <a:r>
              <a:rPr lang="da-DK" dirty="0"/>
              <a:t> </a:t>
            </a:r>
            <a:r>
              <a:rPr lang="da-DK" dirty="0" err="1"/>
              <a:t>resources</a:t>
            </a:r>
            <a:r>
              <a:rPr lang="da-DK" dirty="0"/>
              <a:t> and studies the </a:t>
            </a:r>
            <a:r>
              <a:rPr lang="da-DK" dirty="0" err="1"/>
              <a:t>effects</a:t>
            </a:r>
            <a:r>
              <a:rPr lang="da-DK" dirty="0"/>
              <a:t> of </a:t>
            </a:r>
            <a:r>
              <a:rPr lang="da-DK" dirty="0" err="1"/>
              <a:t>locally</a:t>
            </a:r>
            <a:r>
              <a:rPr lang="da-DK" dirty="0"/>
              <a:t> </a:t>
            </a:r>
            <a:r>
              <a:rPr lang="da-DK" dirty="0" err="1"/>
              <a:t>based</a:t>
            </a:r>
            <a:r>
              <a:rPr lang="da-DK" dirty="0"/>
              <a:t> </a:t>
            </a:r>
            <a:r>
              <a:rPr lang="da-DK" dirty="0" err="1"/>
              <a:t>monitoring</a:t>
            </a:r>
            <a:r>
              <a:rPr lang="da-DK" dirty="0"/>
              <a:t> </a:t>
            </a:r>
            <a:r>
              <a:rPr lang="da-DK" dirty="0" err="1"/>
              <a:t>schemes</a:t>
            </a:r>
            <a:r>
              <a:rPr lang="da-DK" dirty="0"/>
              <a:t> in </a:t>
            </a:r>
            <a:r>
              <a:rPr lang="da-DK" dirty="0" err="1"/>
              <a:t>selected</a:t>
            </a:r>
            <a:r>
              <a:rPr lang="da-DK" dirty="0"/>
              <a:t> rural </a:t>
            </a:r>
            <a:r>
              <a:rPr lang="da-DK" dirty="0" err="1"/>
              <a:t>areas</a:t>
            </a:r>
            <a:r>
              <a:rPr lang="da-DK" dirty="0"/>
              <a:t> in Europe, Asia, </a:t>
            </a:r>
            <a:r>
              <a:rPr lang="da-DK" dirty="0" err="1"/>
              <a:t>Africa</a:t>
            </a:r>
            <a:r>
              <a:rPr lang="da-DK" dirty="0"/>
              <a:t> and Latin America.</a:t>
            </a:r>
          </a:p>
          <a:p>
            <a:endParaRPr lang="da-DK" dirty="0"/>
          </a:p>
          <a:p>
            <a:r>
              <a:rPr lang="da-DK" dirty="0"/>
              <a:t>The </a:t>
            </a:r>
            <a:r>
              <a:rPr lang="da-DK" dirty="0" err="1"/>
              <a:t>MonitoringMatters.org</a:t>
            </a:r>
            <a:r>
              <a:rPr lang="da-DK" dirty="0"/>
              <a:t> website has links to </a:t>
            </a:r>
            <a:r>
              <a:rPr lang="da-DK" dirty="0" err="1"/>
              <a:t>many</a:t>
            </a:r>
            <a:r>
              <a:rPr lang="da-DK" dirty="0"/>
              <a:t> </a:t>
            </a:r>
            <a:r>
              <a:rPr lang="da-DK" dirty="0" err="1"/>
              <a:t>papers</a:t>
            </a:r>
            <a:r>
              <a:rPr lang="da-DK" dirty="0"/>
              <a:t> on </a:t>
            </a:r>
            <a:r>
              <a:rPr lang="da-DK" dirty="0" err="1"/>
              <a:t>participatory</a:t>
            </a:r>
            <a:r>
              <a:rPr lang="da-DK" dirty="0"/>
              <a:t> </a:t>
            </a:r>
            <a:r>
              <a:rPr lang="da-DK" dirty="0" err="1"/>
              <a:t>monitoring</a:t>
            </a:r>
            <a:r>
              <a:rPr lang="da-DK" dirty="0"/>
              <a:t> of </a:t>
            </a:r>
            <a:r>
              <a:rPr lang="da-DK" dirty="0" err="1"/>
              <a:t>natural</a:t>
            </a:r>
            <a:r>
              <a:rPr lang="da-DK" dirty="0"/>
              <a:t> </a:t>
            </a:r>
            <a:r>
              <a:rPr lang="da-DK" dirty="0" err="1"/>
              <a:t>resources</a:t>
            </a:r>
            <a:r>
              <a:rPr lang="da-DK" dirty="0"/>
              <a:t>.</a:t>
            </a:r>
          </a:p>
          <a:p>
            <a:endParaRPr lang="da-DK" dirty="0"/>
          </a:p>
        </p:txBody>
      </p:sp>
      <p:pic>
        <p:nvPicPr>
          <p:cNvPr id="7" name="Billede 6">
            <a:extLst>
              <a:ext uri="{FF2B5EF4-FFF2-40B4-BE49-F238E27FC236}">
                <a16:creationId xmlns:a16="http://schemas.microsoft.com/office/drawing/2014/main" id="{646D2141-23D8-E34F-80B5-AD8E6F64525D}"/>
              </a:ext>
            </a:extLst>
          </p:cNvPr>
          <p:cNvPicPr/>
          <p:nvPr/>
        </p:nvPicPr>
        <p:blipFill>
          <a:blip r:embed="rId4"/>
          <a:srcRect/>
          <a:stretch>
            <a:fillRect/>
          </a:stretch>
        </p:blipFill>
        <p:spPr bwMode="auto">
          <a:xfrm>
            <a:off x="209189" y="6190113"/>
            <a:ext cx="1645920" cy="575574"/>
          </a:xfrm>
          <a:prstGeom prst="rect">
            <a:avLst/>
          </a:prstGeom>
          <a:noFill/>
          <a:ln w="9525">
            <a:noFill/>
            <a:miter lim="800000"/>
            <a:headEnd/>
            <a:tailEnd/>
          </a:ln>
        </p:spPr>
      </p:pic>
    </p:spTree>
    <p:extLst>
      <p:ext uri="{BB962C8B-B14F-4D97-AF65-F5344CB8AC3E}">
        <p14:creationId xmlns:p14="http://schemas.microsoft.com/office/powerpoint/2010/main" val="2820079493"/>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666191F9-A835-3E4A-938F-F8F7B433406F}"/>
              </a:ext>
            </a:extLst>
          </p:cNvPr>
          <p:cNvPicPr>
            <a:picLocks noChangeAspect="1"/>
          </p:cNvPicPr>
          <p:nvPr/>
        </p:nvPicPr>
        <p:blipFill>
          <a:blip r:embed="rId3"/>
          <a:stretch>
            <a:fillRect/>
          </a:stretch>
        </p:blipFill>
        <p:spPr>
          <a:xfrm>
            <a:off x="2342445" y="-127322"/>
            <a:ext cx="7507109" cy="1552888"/>
          </a:xfrm>
          <a:prstGeom prst="rect">
            <a:avLst/>
          </a:prstGeom>
        </p:spPr>
      </p:pic>
      <p:sp>
        <p:nvSpPr>
          <p:cNvPr id="5" name="Pladsholder til indhold 4">
            <a:extLst>
              <a:ext uri="{FF2B5EF4-FFF2-40B4-BE49-F238E27FC236}">
                <a16:creationId xmlns:a16="http://schemas.microsoft.com/office/drawing/2014/main" id="{4155C11B-3E9C-284D-A333-74F036570D72}"/>
              </a:ext>
            </a:extLst>
          </p:cNvPr>
          <p:cNvSpPr txBox="1">
            <a:spLocks noGrp="1"/>
          </p:cNvSpPr>
          <p:nvPr>
            <p:ph idx="1"/>
          </p:nvPr>
        </p:nvSpPr>
        <p:spPr>
          <a:xfrm>
            <a:off x="673261" y="1133335"/>
            <a:ext cx="10845478" cy="5736955"/>
          </a:xfrm>
          <a:prstGeom prst="rect">
            <a:avLst/>
          </a:prstGeom>
          <a:noFill/>
        </p:spPr>
        <p:txBody>
          <a:bodyPr wrap="square" rtlCol="0">
            <a:spAutoFit/>
          </a:bodyPr>
          <a:lstStyle/>
          <a:p>
            <a:pPr marL="0" indent="0">
              <a:buNone/>
            </a:pPr>
            <a:r>
              <a:rPr lang="da-DK" err="1"/>
              <a:t>Recommendations</a:t>
            </a:r>
            <a:r>
              <a:rPr lang="da-DK"/>
              <a:t> </a:t>
            </a:r>
            <a:r>
              <a:rPr lang="da-DK" err="1"/>
              <a:t>regarding</a:t>
            </a:r>
            <a:r>
              <a:rPr lang="da-DK"/>
              <a:t> </a:t>
            </a:r>
            <a:r>
              <a:rPr lang="da-DK" err="1"/>
              <a:t>best</a:t>
            </a:r>
            <a:r>
              <a:rPr lang="da-DK"/>
              <a:t> </a:t>
            </a:r>
            <a:r>
              <a:rPr lang="da-DK" err="1"/>
              <a:t>practices</a:t>
            </a:r>
            <a:r>
              <a:rPr lang="da-DK"/>
              <a:t> for </a:t>
            </a:r>
            <a:r>
              <a:rPr lang="da-DK" err="1"/>
              <a:t>participatory</a:t>
            </a:r>
            <a:r>
              <a:rPr lang="da-DK"/>
              <a:t>, </a:t>
            </a:r>
            <a:r>
              <a:rPr lang="da-DK" err="1"/>
              <a:t>community-based</a:t>
            </a:r>
            <a:r>
              <a:rPr lang="da-DK"/>
              <a:t> </a:t>
            </a:r>
            <a:r>
              <a:rPr lang="da-DK" err="1"/>
              <a:t>monitoring</a:t>
            </a:r>
            <a:r>
              <a:rPr lang="da-DK"/>
              <a:t> of </a:t>
            </a:r>
            <a:r>
              <a:rPr lang="da-DK" err="1"/>
              <a:t>biodiversity</a:t>
            </a:r>
            <a:r>
              <a:rPr lang="da-DK"/>
              <a:t> and </a:t>
            </a:r>
            <a:r>
              <a:rPr lang="da-DK" err="1"/>
              <a:t>natural</a:t>
            </a:r>
            <a:r>
              <a:rPr lang="da-DK"/>
              <a:t> </a:t>
            </a:r>
            <a:r>
              <a:rPr lang="da-DK" err="1"/>
              <a:t>resource</a:t>
            </a:r>
            <a:r>
              <a:rPr lang="da-DK"/>
              <a:t> </a:t>
            </a:r>
            <a:r>
              <a:rPr lang="da-DK" err="1"/>
              <a:t>use</a:t>
            </a:r>
            <a:r>
              <a:rPr lang="da-DK"/>
              <a:t> </a:t>
            </a:r>
            <a:r>
              <a:rPr lang="da-DK" err="1"/>
              <a:t>developed</a:t>
            </a:r>
            <a:r>
              <a:rPr lang="da-DK"/>
              <a:t> by the participants of the large International Seminar on Participatory Monitoring of </a:t>
            </a:r>
            <a:r>
              <a:rPr lang="da-DK" err="1"/>
              <a:t>Biodiversity</a:t>
            </a:r>
            <a:r>
              <a:rPr lang="da-DK"/>
              <a:t> for the Management of Natural Resources held in 2014 in </a:t>
            </a:r>
            <a:r>
              <a:rPr lang="da-DK" err="1"/>
              <a:t>Manaus</a:t>
            </a:r>
            <a:r>
              <a:rPr lang="da-DK"/>
              <a:t>, Brasil. The </a:t>
            </a:r>
            <a:r>
              <a:rPr lang="da-DK" err="1"/>
              <a:t>recommendations</a:t>
            </a:r>
            <a:r>
              <a:rPr lang="da-DK"/>
              <a:t> </a:t>
            </a:r>
            <a:r>
              <a:rPr lang="da-DK" err="1"/>
              <a:t>include</a:t>
            </a:r>
            <a:r>
              <a:rPr lang="da-DK"/>
              <a:t> </a:t>
            </a:r>
            <a:r>
              <a:rPr lang="da-DK" err="1"/>
              <a:t>following</a:t>
            </a:r>
            <a:r>
              <a:rPr lang="da-DK"/>
              <a:t> </a:t>
            </a:r>
            <a:r>
              <a:rPr lang="da-DK" err="1"/>
              <a:t>areas</a:t>
            </a:r>
            <a:r>
              <a:rPr lang="da-DK"/>
              <a:t>: Design of </a:t>
            </a:r>
            <a:r>
              <a:rPr lang="da-DK" err="1"/>
              <a:t>monitoring</a:t>
            </a:r>
            <a:r>
              <a:rPr lang="da-DK"/>
              <a:t> </a:t>
            </a:r>
            <a:r>
              <a:rPr lang="da-DK" err="1"/>
              <a:t>initiatives</a:t>
            </a:r>
            <a:r>
              <a:rPr lang="da-DK"/>
              <a:t> </a:t>
            </a:r>
          </a:p>
          <a:p>
            <a:r>
              <a:rPr lang="da-DK" err="1"/>
              <a:t>Community</a:t>
            </a:r>
            <a:r>
              <a:rPr lang="da-DK"/>
              <a:t> participation in </a:t>
            </a:r>
            <a:r>
              <a:rPr lang="da-DK" err="1"/>
              <a:t>monitoring</a:t>
            </a:r>
            <a:r>
              <a:rPr lang="da-DK"/>
              <a:t> </a:t>
            </a:r>
            <a:r>
              <a:rPr lang="da-DK" err="1"/>
              <a:t>initiatives</a:t>
            </a:r>
            <a:r>
              <a:rPr lang="da-DK"/>
              <a:t> </a:t>
            </a:r>
          </a:p>
          <a:p>
            <a:r>
              <a:rPr lang="da-DK" err="1"/>
              <a:t>Institutional</a:t>
            </a:r>
            <a:r>
              <a:rPr lang="da-DK"/>
              <a:t> arrangements and </a:t>
            </a:r>
            <a:r>
              <a:rPr lang="da-DK" err="1"/>
              <a:t>partnerships</a:t>
            </a:r>
            <a:r>
              <a:rPr lang="da-DK"/>
              <a:t> </a:t>
            </a:r>
          </a:p>
          <a:p>
            <a:r>
              <a:rPr lang="da-DK"/>
              <a:t>Data </a:t>
            </a:r>
            <a:r>
              <a:rPr lang="da-DK" err="1"/>
              <a:t>quality</a:t>
            </a:r>
            <a:r>
              <a:rPr lang="da-DK"/>
              <a:t> and management </a:t>
            </a:r>
          </a:p>
          <a:p>
            <a:r>
              <a:rPr lang="da-DK" err="1"/>
              <a:t>Relationship</a:t>
            </a:r>
            <a:r>
              <a:rPr lang="da-DK"/>
              <a:t> </a:t>
            </a:r>
            <a:r>
              <a:rPr lang="da-DK" err="1"/>
              <a:t>between</a:t>
            </a:r>
            <a:r>
              <a:rPr lang="da-DK"/>
              <a:t> </a:t>
            </a:r>
            <a:r>
              <a:rPr lang="da-DK" err="1"/>
              <a:t>monitoring</a:t>
            </a:r>
            <a:r>
              <a:rPr lang="da-DK"/>
              <a:t> </a:t>
            </a:r>
            <a:r>
              <a:rPr lang="da-DK" err="1"/>
              <a:t>initiatives</a:t>
            </a:r>
            <a:r>
              <a:rPr lang="da-DK"/>
              <a:t> and public policy </a:t>
            </a:r>
          </a:p>
          <a:p>
            <a:r>
              <a:rPr lang="da-DK" err="1"/>
              <a:t>Recognition</a:t>
            </a:r>
            <a:r>
              <a:rPr lang="da-DK"/>
              <a:t> of </a:t>
            </a:r>
            <a:r>
              <a:rPr lang="da-DK" err="1"/>
              <a:t>community</a:t>
            </a:r>
            <a:r>
              <a:rPr lang="da-DK"/>
              <a:t> </a:t>
            </a:r>
            <a:r>
              <a:rPr lang="da-DK" err="1"/>
              <a:t>involvement</a:t>
            </a:r>
            <a:r>
              <a:rPr lang="da-DK"/>
              <a:t> </a:t>
            </a:r>
            <a:r>
              <a:rPr lang="da-DK" err="1"/>
              <a:t>Institutional</a:t>
            </a:r>
            <a:r>
              <a:rPr lang="da-DK"/>
              <a:t> and </a:t>
            </a:r>
            <a:r>
              <a:rPr lang="da-DK" err="1"/>
              <a:t>community</a:t>
            </a:r>
            <a:r>
              <a:rPr lang="da-DK"/>
              <a:t> </a:t>
            </a:r>
            <a:r>
              <a:rPr lang="da-DK" err="1"/>
              <a:t>strengthening</a:t>
            </a:r>
            <a:r>
              <a:rPr lang="da-DK"/>
              <a:t> </a:t>
            </a:r>
          </a:p>
          <a:p>
            <a:pPr marL="0" indent="0">
              <a:buNone/>
            </a:pPr>
            <a:r>
              <a:rPr lang="da-DK" sz="1600">
                <a:hlinkClick r:id="" action="ppaction://noaction"/>
              </a:rPr>
              <a:t>https://repository.oceanbestpractices.org/handle/11329/1463</a:t>
            </a:r>
            <a:endParaRPr lang="da-DK" sz="1600"/>
          </a:p>
        </p:txBody>
      </p:sp>
    </p:spTree>
    <p:extLst>
      <p:ext uri="{BB962C8B-B14F-4D97-AF65-F5344CB8AC3E}">
        <p14:creationId xmlns:p14="http://schemas.microsoft.com/office/powerpoint/2010/main" val="264521742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46FA00B2-C7CB-BA42-86A9-60CF26C3AB74}"/>
              </a:ext>
            </a:extLst>
          </p:cNvPr>
          <p:cNvPicPr/>
          <p:nvPr/>
        </p:nvPicPr>
        <p:blipFill>
          <a:blip r:embed="rId3"/>
          <a:srcRect/>
          <a:stretch>
            <a:fillRect/>
          </a:stretch>
        </p:blipFill>
        <p:spPr bwMode="auto">
          <a:xfrm>
            <a:off x="10353822" y="6282426"/>
            <a:ext cx="1645920" cy="575574"/>
          </a:xfrm>
          <a:prstGeom prst="rect">
            <a:avLst/>
          </a:prstGeom>
          <a:noFill/>
          <a:ln w="9525">
            <a:noFill/>
            <a:miter lim="800000"/>
            <a:headEnd/>
            <a:tailEnd/>
          </a:ln>
        </p:spPr>
      </p:pic>
      <p:pic>
        <p:nvPicPr>
          <p:cNvPr id="4" name="Billede 3">
            <a:extLst>
              <a:ext uri="{FF2B5EF4-FFF2-40B4-BE49-F238E27FC236}">
                <a16:creationId xmlns:a16="http://schemas.microsoft.com/office/drawing/2014/main" id="{B587E4DF-2D78-FB4B-A888-ABA263F2D327}"/>
              </a:ext>
            </a:extLst>
          </p:cNvPr>
          <p:cNvPicPr>
            <a:picLocks noChangeAspect="1"/>
          </p:cNvPicPr>
          <p:nvPr/>
        </p:nvPicPr>
        <p:blipFill rotWithShape="1">
          <a:blip r:embed="rId4">
            <a:extLst>
              <a:ext uri="{28A0092B-C50C-407E-A947-70E740481C1C}">
                <a14:useLocalDpi xmlns:a14="http://schemas.microsoft.com/office/drawing/2010/main" val="0"/>
              </a:ext>
            </a:extLst>
          </a:blip>
          <a:srcRect l="7015" r="16287" b="6994"/>
          <a:stretch/>
        </p:blipFill>
        <p:spPr>
          <a:xfrm>
            <a:off x="328815" y="2065101"/>
            <a:ext cx="11876853" cy="3730581"/>
          </a:xfrm>
          <a:prstGeom prst="rect">
            <a:avLst/>
          </a:prstGeom>
        </p:spPr>
      </p:pic>
      <p:sp>
        <p:nvSpPr>
          <p:cNvPr id="5" name="Tekstfelt 4">
            <a:extLst>
              <a:ext uri="{FF2B5EF4-FFF2-40B4-BE49-F238E27FC236}">
                <a16:creationId xmlns:a16="http://schemas.microsoft.com/office/drawing/2014/main" id="{20AA16B3-5346-9840-83E5-A2668CF79627}"/>
              </a:ext>
            </a:extLst>
          </p:cNvPr>
          <p:cNvSpPr txBox="1"/>
          <p:nvPr/>
        </p:nvSpPr>
        <p:spPr>
          <a:xfrm>
            <a:off x="510636" y="1102541"/>
            <a:ext cx="11469158" cy="1200329"/>
          </a:xfrm>
          <a:prstGeom prst="rect">
            <a:avLst/>
          </a:prstGeom>
          <a:noFill/>
        </p:spPr>
        <p:txBody>
          <a:bodyPr wrap="square" rtlCol="0">
            <a:spAutoFit/>
          </a:bodyPr>
          <a:lstStyle/>
          <a:p>
            <a:r>
              <a:rPr lang="en-US" dirty="0"/>
              <a:t>“Community-based Monitoring”  - Monitoring where community members are contributing with </a:t>
            </a:r>
            <a:r>
              <a:rPr lang="en-US" dirty="0">
                <a:solidFill>
                  <a:srgbClr val="8B0902"/>
                </a:solidFill>
              </a:rPr>
              <a:t>more</a:t>
            </a:r>
            <a:r>
              <a:rPr lang="en-US" dirty="0"/>
              <a:t> than just observations</a:t>
            </a:r>
          </a:p>
          <a:p>
            <a:r>
              <a:rPr lang="en-US" dirty="0"/>
              <a:t>“Citizen-science” - Research and monitoring involving community members (often used when community members, citizens, only </a:t>
            </a:r>
            <a:r>
              <a:rPr lang="en-US" dirty="0">
                <a:solidFill>
                  <a:srgbClr val="8B0902"/>
                </a:solidFill>
              </a:rPr>
              <a:t>contribute</a:t>
            </a:r>
            <a:r>
              <a:rPr lang="en-US" dirty="0"/>
              <a:t> with data gathering </a:t>
            </a:r>
          </a:p>
        </p:txBody>
      </p:sp>
      <p:pic>
        <p:nvPicPr>
          <p:cNvPr id="7" name="Billede 6">
            <a:extLst>
              <a:ext uri="{FF2B5EF4-FFF2-40B4-BE49-F238E27FC236}">
                <a16:creationId xmlns:a16="http://schemas.microsoft.com/office/drawing/2014/main" id="{92BE33D6-EE4A-9342-AE12-4B2A7E4CB1CE}"/>
              </a:ext>
            </a:extLst>
          </p:cNvPr>
          <p:cNvPicPr>
            <a:picLocks noChangeAspect="1"/>
          </p:cNvPicPr>
          <p:nvPr/>
        </p:nvPicPr>
        <p:blipFill rotWithShape="1">
          <a:blip r:embed="rId4">
            <a:extLst>
              <a:ext uri="{28A0092B-C50C-407E-A947-70E740481C1C}">
                <a14:useLocalDpi xmlns:a14="http://schemas.microsoft.com/office/drawing/2010/main" val="0"/>
              </a:ext>
            </a:extLst>
          </a:blip>
          <a:srcRect l="84550" t="76366" r="1701" b="10258"/>
          <a:stretch/>
        </p:blipFill>
        <p:spPr>
          <a:xfrm>
            <a:off x="328815" y="5795682"/>
            <a:ext cx="2577836" cy="649641"/>
          </a:xfrm>
          <a:prstGeom prst="rect">
            <a:avLst/>
          </a:prstGeom>
        </p:spPr>
      </p:pic>
      <p:sp>
        <p:nvSpPr>
          <p:cNvPr id="6" name="Rektangel 5">
            <a:extLst>
              <a:ext uri="{FF2B5EF4-FFF2-40B4-BE49-F238E27FC236}">
                <a16:creationId xmlns:a16="http://schemas.microsoft.com/office/drawing/2014/main" id="{9DFA1AA4-298A-1245-B217-75A6357A8D2A}"/>
              </a:ext>
            </a:extLst>
          </p:cNvPr>
          <p:cNvSpPr/>
          <p:nvPr/>
        </p:nvSpPr>
        <p:spPr>
          <a:xfrm>
            <a:off x="328815" y="2558792"/>
            <a:ext cx="2577835"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ktangel 8">
            <a:extLst>
              <a:ext uri="{FF2B5EF4-FFF2-40B4-BE49-F238E27FC236}">
                <a16:creationId xmlns:a16="http://schemas.microsoft.com/office/drawing/2014/main" id="{91E40C85-F756-CF43-B9A2-9AF6AB24261F}"/>
              </a:ext>
            </a:extLst>
          </p:cNvPr>
          <p:cNvSpPr/>
          <p:nvPr/>
        </p:nvSpPr>
        <p:spPr>
          <a:xfrm>
            <a:off x="448569" y="6503494"/>
            <a:ext cx="1752403" cy="246221"/>
          </a:xfrm>
          <a:prstGeom prst="rect">
            <a:avLst/>
          </a:prstGeom>
        </p:spPr>
        <p:txBody>
          <a:bodyPr wrap="none">
            <a:spAutoFit/>
          </a:bodyPr>
          <a:lstStyle/>
          <a:p>
            <a:r>
              <a:rPr lang="en-US" sz="1000" i="1" dirty="0" err="1"/>
              <a:t>BioScience</a:t>
            </a:r>
            <a:r>
              <a:rPr lang="en-US" sz="1000" dirty="0"/>
              <a:t> 71, 484-502 (2021)</a:t>
            </a:r>
          </a:p>
        </p:txBody>
      </p:sp>
      <p:sp>
        <p:nvSpPr>
          <p:cNvPr id="3" name="Tekstfelt 2">
            <a:extLst>
              <a:ext uri="{FF2B5EF4-FFF2-40B4-BE49-F238E27FC236}">
                <a16:creationId xmlns:a16="http://schemas.microsoft.com/office/drawing/2014/main" id="{4B5DC0B8-ABC4-8045-9BB9-C9DECE028D77}"/>
              </a:ext>
            </a:extLst>
          </p:cNvPr>
          <p:cNvSpPr txBox="1"/>
          <p:nvPr/>
        </p:nvSpPr>
        <p:spPr>
          <a:xfrm>
            <a:off x="3256156" y="747132"/>
            <a:ext cx="184731" cy="369332"/>
          </a:xfrm>
          <a:prstGeom prst="rect">
            <a:avLst/>
          </a:prstGeom>
          <a:noFill/>
        </p:spPr>
        <p:txBody>
          <a:bodyPr wrap="none" rtlCol="0">
            <a:spAutoFit/>
          </a:bodyPr>
          <a:lstStyle/>
          <a:p>
            <a:endParaRPr lang="en-US" dirty="0"/>
          </a:p>
        </p:txBody>
      </p:sp>
      <p:sp>
        <p:nvSpPr>
          <p:cNvPr id="10" name="Tekstfelt 9">
            <a:extLst>
              <a:ext uri="{FF2B5EF4-FFF2-40B4-BE49-F238E27FC236}">
                <a16:creationId xmlns:a16="http://schemas.microsoft.com/office/drawing/2014/main" id="{91EF5129-2FB2-AE4F-B874-D16B1E39A868}"/>
              </a:ext>
            </a:extLst>
          </p:cNvPr>
          <p:cNvSpPr txBox="1"/>
          <p:nvPr/>
        </p:nvSpPr>
        <p:spPr>
          <a:xfrm>
            <a:off x="2200972" y="296006"/>
            <a:ext cx="7593554" cy="646331"/>
          </a:xfrm>
          <a:prstGeom prst="rect">
            <a:avLst/>
          </a:prstGeom>
          <a:noFill/>
        </p:spPr>
        <p:txBody>
          <a:bodyPr wrap="none" rtlCol="0">
            <a:spAutoFit/>
          </a:bodyPr>
          <a:lstStyle/>
          <a:p>
            <a:r>
              <a:rPr lang="en-US" sz="3600" b="1" dirty="0">
                <a:solidFill>
                  <a:srgbClr val="C00000"/>
                </a:solidFill>
              </a:rPr>
              <a:t>Spectrum of approaches to monitoring</a:t>
            </a:r>
          </a:p>
        </p:txBody>
      </p:sp>
    </p:spTree>
    <p:extLst>
      <p:ext uri="{BB962C8B-B14F-4D97-AF65-F5344CB8AC3E}">
        <p14:creationId xmlns:p14="http://schemas.microsoft.com/office/powerpoint/2010/main" val="393935283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46FA00B2-C7CB-BA42-86A9-60CF26C3AB74}"/>
              </a:ext>
            </a:extLst>
          </p:cNvPr>
          <p:cNvPicPr/>
          <p:nvPr/>
        </p:nvPicPr>
        <p:blipFill>
          <a:blip r:embed="rId2"/>
          <a:srcRect/>
          <a:stretch>
            <a:fillRect/>
          </a:stretch>
        </p:blipFill>
        <p:spPr bwMode="auto">
          <a:xfrm>
            <a:off x="271672" y="227939"/>
            <a:ext cx="1645920" cy="575574"/>
          </a:xfrm>
          <a:prstGeom prst="rect">
            <a:avLst/>
          </a:prstGeom>
          <a:noFill/>
          <a:ln w="9525">
            <a:noFill/>
            <a:miter lim="800000"/>
            <a:headEnd/>
            <a:tailEnd/>
          </a:ln>
        </p:spPr>
      </p:pic>
      <p:pic>
        <p:nvPicPr>
          <p:cNvPr id="4" name="Billede 3" descr="Figure JApplEcol 1 tiff.tiff">
            <a:extLst>
              <a:ext uri="{FF2B5EF4-FFF2-40B4-BE49-F238E27FC236}">
                <a16:creationId xmlns:a16="http://schemas.microsoft.com/office/drawing/2014/main" id="{107E55D0-A73F-D345-984F-AB06FC1EC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979" t="24790" r="21460" b="65627"/>
          <a:stretch/>
        </p:blipFill>
        <p:spPr>
          <a:xfrm>
            <a:off x="6096000" y="2909688"/>
            <a:ext cx="5967526" cy="2152403"/>
          </a:xfrm>
          <a:prstGeom prst="rect">
            <a:avLst/>
          </a:prstGeom>
        </p:spPr>
      </p:pic>
      <p:pic>
        <p:nvPicPr>
          <p:cNvPr id="5" name="Billede 4" descr="PREZI TIRSDAG .pdf">
            <a:extLst>
              <a:ext uri="{FF2B5EF4-FFF2-40B4-BE49-F238E27FC236}">
                <a16:creationId xmlns:a16="http://schemas.microsoft.com/office/drawing/2014/main" id="{B3401A25-5709-974B-AED5-4052D08F811E}"/>
              </a:ext>
            </a:extLst>
          </p:cNvPr>
          <p:cNvPicPr>
            <a:picLocks noChangeAspect="1"/>
          </p:cNvPicPr>
          <p:nvPr/>
        </p:nvPicPr>
        <p:blipFill rotWithShape="1">
          <a:blip r:embed="rId4">
            <a:extLst>
              <a:ext uri="{28A0092B-C50C-407E-A947-70E740481C1C}">
                <a14:useLocalDpi xmlns:a14="http://schemas.microsoft.com/office/drawing/2010/main" val="0"/>
              </a:ext>
            </a:extLst>
          </a:blip>
          <a:srcRect l="12879" t="12346" r="15763" b="64691"/>
          <a:stretch/>
        </p:blipFill>
        <p:spPr>
          <a:xfrm>
            <a:off x="5198275" y="1493113"/>
            <a:ext cx="3780278" cy="940016"/>
          </a:xfrm>
          <a:prstGeom prst="rect">
            <a:avLst/>
          </a:prstGeom>
        </p:spPr>
      </p:pic>
      <p:pic>
        <p:nvPicPr>
          <p:cNvPr id="6" name="Billede 5" descr="Figure JApplEcol 2.pdf">
            <a:extLst>
              <a:ext uri="{FF2B5EF4-FFF2-40B4-BE49-F238E27FC236}">
                <a16:creationId xmlns:a16="http://schemas.microsoft.com/office/drawing/2014/main" id="{7C8B98D5-B6BF-ED4C-8699-BEF90E5D28B4}"/>
              </a:ext>
            </a:extLst>
          </p:cNvPr>
          <p:cNvPicPr>
            <a:picLocks noChangeAspect="1"/>
          </p:cNvPicPr>
          <p:nvPr/>
        </p:nvPicPr>
        <p:blipFill rotWithShape="1">
          <a:blip r:embed="rId5">
            <a:extLst>
              <a:ext uri="{28A0092B-C50C-407E-A947-70E740481C1C}">
                <a14:useLocalDpi xmlns:a14="http://schemas.microsoft.com/office/drawing/2010/main" val="0"/>
              </a:ext>
            </a:extLst>
          </a:blip>
          <a:srcRect l="30690" t="10617" r="42261" b="76317"/>
          <a:stretch/>
        </p:blipFill>
        <p:spPr>
          <a:xfrm>
            <a:off x="128474" y="2099379"/>
            <a:ext cx="5709281" cy="3902728"/>
          </a:xfrm>
          <a:prstGeom prst="rect">
            <a:avLst/>
          </a:prstGeom>
        </p:spPr>
      </p:pic>
      <p:sp>
        <p:nvSpPr>
          <p:cNvPr id="3" name="Tekstfelt 2">
            <a:extLst>
              <a:ext uri="{FF2B5EF4-FFF2-40B4-BE49-F238E27FC236}">
                <a16:creationId xmlns:a16="http://schemas.microsoft.com/office/drawing/2014/main" id="{6C231C4F-3B01-354E-BC64-AE5FE95F4822}"/>
              </a:ext>
            </a:extLst>
          </p:cNvPr>
          <p:cNvSpPr txBox="1"/>
          <p:nvPr/>
        </p:nvSpPr>
        <p:spPr>
          <a:xfrm>
            <a:off x="6876661" y="5594371"/>
            <a:ext cx="4300473" cy="954107"/>
          </a:xfrm>
          <a:prstGeom prst="rect">
            <a:avLst/>
          </a:prstGeom>
          <a:noFill/>
        </p:spPr>
        <p:txBody>
          <a:bodyPr wrap="none" rtlCol="0">
            <a:spAutoFit/>
          </a:bodyPr>
          <a:lstStyle/>
          <a:p>
            <a:r>
              <a:rPr lang="en-US" sz="2800" dirty="0"/>
              <a:t>Time from data collection to</a:t>
            </a:r>
          </a:p>
          <a:p>
            <a:r>
              <a:rPr lang="en-US" sz="2800" dirty="0"/>
              <a:t>Decision making (years)</a:t>
            </a:r>
          </a:p>
        </p:txBody>
      </p:sp>
      <p:sp>
        <p:nvSpPr>
          <p:cNvPr id="7" name="Tekstfelt 6">
            <a:extLst>
              <a:ext uri="{FF2B5EF4-FFF2-40B4-BE49-F238E27FC236}">
                <a16:creationId xmlns:a16="http://schemas.microsoft.com/office/drawing/2014/main" id="{7BC982B5-F8D3-D64E-8F13-C2484F476BD5}"/>
              </a:ext>
            </a:extLst>
          </p:cNvPr>
          <p:cNvSpPr txBox="1"/>
          <p:nvPr/>
        </p:nvSpPr>
        <p:spPr>
          <a:xfrm>
            <a:off x="1094632" y="6025258"/>
            <a:ext cx="3429272" cy="523220"/>
          </a:xfrm>
          <a:prstGeom prst="rect">
            <a:avLst/>
          </a:prstGeom>
          <a:noFill/>
        </p:spPr>
        <p:txBody>
          <a:bodyPr wrap="none" rtlCol="0">
            <a:spAutoFit/>
          </a:bodyPr>
          <a:lstStyle/>
          <a:p>
            <a:r>
              <a:rPr lang="en-US" sz="2800" dirty="0"/>
              <a:t>Spatial scale of impact</a:t>
            </a:r>
          </a:p>
        </p:txBody>
      </p:sp>
      <p:sp>
        <p:nvSpPr>
          <p:cNvPr id="2" name="Tekstfelt 1">
            <a:extLst>
              <a:ext uri="{FF2B5EF4-FFF2-40B4-BE49-F238E27FC236}">
                <a16:creationId xmlns:a16="http://schemas.microsoft.com/office/drawing/2014/main" id="{7004CCBD-D831-1C4E-9061-A5CF9D5E340B}"/>
              </a:ext>
            </a:extLst>
          </p:cNvPr>
          <p:cNvSpPr txBox="1"/>
          <p:nvPr/>
        </p:nvSpPr>
        <p:spPr>
          <a:xfrm>
            <a:off x="4298868" y="431779"/>
            <a:ext cx="2789546" cy="584775"/>
          </a:xfrm>
          <a:prstGeom prst="rect">
            <a:avLst/>
          </a:prstGeom>
          <a:noFill/>
        </p:spPr>
        <p:txBody>
          <a:bodyPr wrap="none" rtlCol="0">
            <a:spAutoFit/>
          </a:bodyPr>
          <a:lstStyle/>
          <a:p>
            <a:r>
              <a:rPr lang="en-US" sz="3200" b="1" dirty="0">
                <a:solidFill>
                  <a:srgbClr val="8B0902"/>
                </a:solidFill>
              </a:rPr>
              <a:t>Space and time</a:t>
            </a:r>
          </a:p>
        </p:txBody>
      </p:sp>
    </p:spTree>
    <p:extLst>
      <p:ext uri="{BB962C8B-B14F-4D97-AF65-F5344CB8AC3E}">
        <p14:creationId xmlns:p14="http://schemas.microsoft.com/office/powerpoint/2010/main" val="387387262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46FA00B2-C7CB-BA42-86A9-60CF26C3AB74}"/>
              </a:ext>
            </a:extLst>
          </p:cNvPr>
          <p:cNvPicPr/>
          <p:nvPr/>
        </p:nvPicPr>
        <p:blipFill>
          <a:blip r:embed="rId2"/>
          <a:srcRect/>
          <a:stretch>
            <a:fillRect/>
          </a:stretch>
        </p:blipFill>
        <p:spPr bwMode="auto">
          <a:xfrm>
            <a:off x="10353822" y="6282426"/>
            <a:ext cx="1645920" cy="575574"/>
          </a:xfrm>
          <a:prstGeom prst="rect">
            <a:avLst/>
          </a:prstGeom>
          <a:noFill/>
          <a:ln w="9525">
            <a:noFill/>
            <a:miter lim="800000"/>
            <a:headEnd/>
            <a:tailEnd/>
          </a:ln>
        </p:spPr>
      </p:pic>
      <p:pic>
        <p:nvPicPr>
          <p:cNvPr id="4" name="Billede 3" descr="Finn 2.tiff">
            <a:extLst>
              <a:ext uri="{FF2B5EF4-FFF2-40B4-BE49-F238E27FC236}">
                <a16:creationId xmlns:a16="http://schemas.microsoft.com/office/drawing/2014/main" id="{21ECE3EF-89EF-3149-9FCE-532FCF14CE9D}"/>
              </a:ext>
            </a:extLst>
          </p:cNvPr>
          <p:cNvPicPr>
            <a:picLocks noChangeAspect="1"/>
          </p:cNvPicPr>
          <p:nvPr/>
        </p:nvPicPr>
        <p:blipFill rotWithShape="1">
          <a:blip r:embed="rId3">
            <a:extLst>
              <a:ext uri="{28A0092B-C50C-407E-A947-70E740481C1C}">
                <a14:useLocalDpi xmlns:a14="http://schemas.microsoft.com/office/drawing/2010/main" val="0"/>
              </a:ext>
            </a:extLst>
          </a:blip>
          <a:srcRect l="448" t="-204" r="-448" b="2761"/>
          <a:stretch/>
        </p:blipFill>
        <p:spPr>
          <a:xfrm>
            <a:off x="1131603" y="450428"/>
            <a:ext cx="9007479" cy="6407572"/>
          </a:xfrm>
          <a:prstGeom prst="rect">
            <a:avLst/>
          </a:prstGeom>
        </p:spPr>
      </p:pic>
      <p:sp>
        <p:nvSpPr>
          <p:cNvPr id="5" name="Tekstfelt 4">
            <a:extLst>
              <a:ext uri="{FF2B5EF4-FFF2-40B4-BE49-F238E27FC236}">
                <a16:creationId xmlns:a16="http://schemas.microsoft.com/office/drawing/2014/main" id="{E2C305D1-EC9E-7F4D-A304-249C7D056788}"/>
              </a:ext>
            </a:extLst>
          </p:cNvPr>
          <p:cNvSpPr txBox="1"/>
          <p:nvPr/>
        </p:nvSpPr>
        <p:spPr>
          <a:xfrm>
            <a:off x="1346758" y="5851539"/>
            <a:ext cx="1891190" cy="430887"/>
          </a:xfrm>
          <a:prstGeom prst="rect">
            <a:avLst/>
          </a:prstGeom>
          <a:noFill/>
        </p:spPr>
        <p:txBody>
          <a:bodyPr wrap="square" rtlCol="0">
            <a:spAutoFit/>
          </a:bodyPr>
          <a:lstStyle/>
          <a:p>
            <a:r>
              <a:rPr lang="da-DK" sz="1100" dirty="0"/>
              <a:t>n=104 </a:t>
            </a:r>
            <a:r>
              <a:rPr lang="da-DK" sz="1100" dirty="0" err="1"/>
              <a:t>monitoring</a:t>
            </a:r>
            <a:r>
              <a:rPr lang="da-DK" sz="1100" dirty="0"/>
              <a:t> </a:t>
            </a:r>
            <a:r>
              <a:rPr lang="da-DK" sz="1100" dirty="0" err="1"/>
              <a:t>schemes</a:t>
            </a:r>
            <a:endParaRPr lang="da-DK" sz="1100" dirty="0"/>
          </a:p>
          <a:p>
            <a:r>
              <a:rPr lang="da-DK" sz="1100" i="1" dirty="0"/>
              <a:t>J </a:t>
            </a:r>
            <a:r>
              <a:rPr lang="da-DK" sz="1100" i="1" dirty="0" err="1"/>
              <a:t>Appl</a:t>
            </a:r>
            <a:r>
              <a:rPr lang="da-DK" sz="1100" i="1" dirty="0"/>
              <a:t> </a:t>
            </a:r>
            <a:r>
              <a:rPr lang="da-DK" sz="1100" i="1" dirty="0" err="1"/>
              <a:t>Ecol</a:t>
            </a:r>
            <a:r>
              <a:rPr lang="da-DK" sz="1100" i="1" dirty="0"/>
              <a:t> </a:t>
            </a:r>
            <a:r>
              <a:rPr lang="da-DK" sz="1100" dirty="0"/>
              <a:t>47:1166-1168</a:t>
            </a:r>
          </a:p>
        </p:txBody>
      </p:sp>
    </p:spTree>
    <p:extLst>
      <p:ext uri="{BB962C8B-B14F-4D97-AF65-F5344CB8AC3E}">
        <p14:creationId xmlns:p14="http://schemas.microsoft.com/office/powerpoint/2010/main" val="331631308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a:xfrm>
            <a:off x="682990" y="1916833"/>
            <a:ext cx="8928992" cy="864096"/>
          </a:xfrm>
        </p:spPr>
        <p:txBody>
          <a:bodyPr>
            <a:noAutofit/>
          </a:bodyPr>
          <a:lstStyle/>
          <a:p>
            <a:r>
              <a:rPr lang="en-GB" sz="3200" b="1" dirty="0">
                <a:solidFill>
                  <a:srgbClr val="006666"/>
                </a:solidFill>
                <a:latin typeface="Calibri" pitchFamily="34" charset="0"/>
                <a:cs typeface="Times New Roman" pitchFamily="18" charset="0"/>
              </a:rPr>
              <a:t>Challenges to scientist-executed monitoring</a:t>
            </a:r>
            <a:endParaRPr lang="da-DK" sz="3200" dirty="0">
              <a:solidFill>
                <a:srgbClr val="006666"/>
              </a:solidFill>
              <a:latin typeface="Calibri" pitchFamily="34" charset="0"/>
            </a:endParaRPr>
          </a:p>
        </p:txBody>
      </p:sp>
      <p:sp>
        <p:nvSpPr>
          <p:cNvPr id="25603" name="Pladsholder til indhold 2"/>
          <p:cNvSpPr>
            <a:spLocks noGrp="1"/>
          </p:cNvSpPr>
          <p:nvPr>
            <p:ph idx="1"/>
          </p:nvPr>
        </p:nvSpPr>
        <p:spPr>
          <a:xfrm>
            <a:off x="826758" y="2780928"/>
            <a:ext cx="4464050" cy="3888160"/>
          </a:xfrm>
        </p:spPr>
        <p:txBody>
          <a:bodyPr>
            <a:normAutofit fontScale="92500"/>
          </a:bodyPr>
          <a:lstStyle/>
          <a:p>
            <a:r>
              <a:rPr lang="en-US" sz="2400" dirty="0">
                <a:solidFill>
                  <a:srgbClr val="006666"/>
                </a:solidFill>
                <a:latin typeface="Calibri" pitchFamily="34" charset="0"/>
              </a:rPr>
              <a:t>Costly - Operating costs are high</a:t>
            </a:r>
          </a:p>
          <a:p>
            <a:r>
              <a:rPr lang="da-DK" sz="2400" dirty="0" err="1">
                <a:solidFill>
                  <a:srgbClr val="006666"/>
                </a:solidFill>
                <a:latin typeface="Calibri" pitchFamily="34" charset="0"/>
                <a:cs typeface="Times New Roman" pitchFamily="18" charset="0"/>
              </a:rPr>
              <a:t>Technically</a:t>
            </a:r>
            <a:r>
              <a:rPr lang="da-DK" sz="2400" dirty="0">
                <a:solidFill>
                  <a:srgbClr val="006666"/>
                </a:solidFill>
                <a:latin typeface="Calibri" pitchFamily="34" charset="0"/>
                <a:cs typeface="Times New Roman" pitchFamily="18" charset="0"/>
              </a:rPr>
              <a:t>/</a:t>
            </a:r>
            <a:r>
              <a:rPr lang="da-DK" sz="2400" dirty="0" err="1">
                <a:solidFill>
                  <a:srgbClr val="006666"/>
                </a:solidFill>
                <a:latin typeface="Calibri" pitchFamily="34" charset="0"/>
                <a:cs typeface="Times New Roman" pitchFamily="18" charset="0"/>
              </a:rPr>
              <a:t>logistically</a:t>
            </a:r>
            <a:r>
              <a:rPr lang="da-DK" sz="2400" dirty="0">
                <a:solidFill>
                  <a:srgbClr val="006666"/>
                </a:solidFill>
                <a:latin typeface="Calibri" pitchFamily="34" charset="0"/>
                <a:cs typeface="Times New Roman" pitchFamily="18" charset="0"/>
              </a:rPr>
              <a:t> </a:t>
            </a:r>
            <a:r>
              <a:rPr lang="da-DK" sz="2400" dirty="0" err="1">
                <a:solidFill>
                  <a:srgbClr val="006666"/>
                </a:solidFill>
                <a:latin typeface="Calibri" pitchFamily="34" charset="0"/>
                <a:cs typeface="Times New Roman" pitchFamily="18" charset="0"/>
              </a:rPr>
              <a:t>demanding</a:t>
            </a:r>
            <a:endParaRPr lang="da-DK" sz="2400" dirty="0">
              <a:solidFill>
                <a:srgbClr val="006666"/>
              </a:solidFill>
              <a:latin typeface="Calibri" pitchFamily="34" charset="0"/>
              <a:cs typeface="Times New Roman" pitchFamily="18" charset="0"/>
            </a:endParaRPr>
          </a:p>
          <a:p>
            <a:r>
              <a:rPr lang="en-US" sz="2400" dirty="0">
                <a:solidFill>
                  <a:srgbClr val="006666"/>
                </a:solidFill>
                <a:latin typeface="Calibri" pitchFamily="34" charset="0"/>
              </a:rPr>
              <a:t>Sustainability - </a:t>
            </a:r>
            <a:r>
              <a:rPr lang="da-DK" sz="2400" dirty="0" err="1">
                <a:solidFill>
                  <a:srgbClr val="006666"/>
                </a:solidFill>
                <a:latin typeface="Calibri" pitchFamily="34" charset="0"/>
                <a:cs typeface="Times New Roman" pitchFamily="18" charset="0"/>
              </a:rPr>
              <a:t>Often</a:t>
            </a:r>
            <a:r>
              <a:rPr lang="da-DK" sz="2400" dirty="0">
                <a:solidFill>
                  <a:srgbClr val="006666"/>
                </a:solidFill>
                <a:latin typeface="Calibri" pitchFamily="34" charset="0"/>
                <a:cs typeface="Times New Roman" pitchFamily="18" charset="0"/>
              </a:rPr>
              <a:t> of short </a:t>
            </a:r>
            <a:r>
              <a:rPr lang="da-DK" sz="2400" dirty="0" err="1">
                <a:solidFill>
                  <a:srgbClr val="006666"/>
                </a:solidFill>
                <a:latin typeface="Calibri" pitchFamily="34" charset="0"/>
                <a:cs typeface="Times New Roman" pitchFamily="18" charset="0"/>
              </a:rPr>
              <a:t>duration</a:t>
            </a:r>
            <a:endParaRPr lang="en-US" sz="2400" dirty="0">
              <a:solidFill>
                <a:srgbClr val="006666"/>
              </a:solidFill>
              <a:latin typeface="Calibri" pitchFamily="34" charset="0"/>
            </a:endParaRPr>
          </a:p>
          <a:p>
            <a:r>
              <a:rPr lang="en-US" sz="2400" dirty="0">
                <a:solidFill>
                  <a:srgbClr val="006666"/>
                </a:solidFill>
                <a:latin typeface="Calibri" pitchFamily="34" charset="0"/>
              </a:rPr>
              <a:t>Data volumes are small</a:t>
            </a:r>
          </a:p>
          <a:p>
            <a:r>
              <a:rPr lang="en-US" sz="2400" dirty="0">
                <a:solidFill>
                  <a:srgbClr val="006666"/>
                </a:solidFill>
                <a:latin typeface="Calibri" pitchFamily="34" charset="0"/>
              </a:rPr>
              <a:t>High training needs - there is a shortage of scientists who can   carry out monitoring</a:t>
            </a:r>
          </a:p>
          <a:p>
            <a:r>
              <a:rPr lang="en-US" sz="2400" dirty="0">
                <a:solidFill>
                  <a:srgbClr val="006666"/>
                </a:solidFill>
                <a:latin typeface="Calibri" pitchFamily="34" charset="0"/>
              </a:rPr>
              <a:t>Will not guide local management decision</a:t>
            </a:r>
          </a:p>
        </p:txBody>
      </p:sp>
      <p:sp>
        <p:nvSpPr>
          <p:cNvPr id="5" name="Titel 1"/>
          <p:cNvSpPr txBox="1">
            <a:spLocks/>
          </p:cNvSpPr>
          <p:nvPr/>
        </p:nvSpPr>
        <p:spPr>
          <a:xfrm>
            <a:off x="2208213" y="333376"/>
            <a:ext cx="7772400" cy="863377"/>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006666"/>
                </a:solidFill>
                <a:latin typeface="Calibri" pitchFamily="34" charset="0"/>
              </a:rPr>
              <a:t>Strength of scientist-executed monitoring</a:t>
            </a:r>
            <a:endParaRPr lang="da-DK" sz="3200" b="1" dirty="0">
              <a:solidFill>
                <a:srgbClr val="006666"/>
              </a:solidFill>
              <a:latin typeface="Calibri" pitchFamily="34" charset="0"/>
            </a:endParaRPr>
          </a:p>
        </p:txBody>
      </p:sp>
      <p:sp>
        <p:nvSpPr>
          <p:cNvPr id="6" name="Pladsholder til indhold 2"/>
          <p:cNvSpPr txBox="1">
            <a:spLocks/>
          </p:cNvSpPr>
          <p:nvPr/>
        </p:nvSpPr>
        <p:spPr>
          <a:xfrm>
            <a:off x="682990" y="1124744"/>
            <a:ext cx="7772400" cy="9361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solidFill>
                  <a:srgbClr val="006666"/>
                </a:solidFill>
                <a:latin typeface="Calibri" pitchFamily="34" charset="0"/>
              </a:rPr>
              <a:t>Accuracy</a:t>
            </a:r>
          </a:p>
          <a:p>
            <a:r>
              <a:rPr lang="en-US" sz="2000" dirty="0">
                <a:solidFill>
                  <a:srgbClr val="006666"/>
                </a:solidFill>
                <a:latin typeface="Calibri" pitchFamily="34" charset="0"/>
              </a:rPr>
              <a:t>Scientist can identify difficult species</a:t>
            </a:r>
            <a:endParaRPr lang="da-DK" sz="2000" dirty="0"/>
          </a:p>
          <a:p>
            <a:endParaRPr lang="da-DK" dirty="0"/>
          </a:p>
        </p:txBody>
      </p:sp>
      <p:pic>
        <p:nvPicPr>
          <p:cNvPr id="7" name="Billede 6">
            <a:extLst>
              <a:ext uri="{FF2B5EF4-FFF2-40B4-BE49-F238E27FC236}">
                <a16:creationId xmlns:a16="http://schemas.microsoft.com/office/drawing/2014/main" id="{0E2D4905-CE5C-9247-8A89-5ADC10B87D3D}"/>
              </a:ext>
            </a:extLst>
          </p:cNvPr>
          <p:cNvPicPr>
            <a:picLocks noChangeAspect="1"/>
          </p:cNvPicPr>
          <p:nvPr/>
        </p:nvPicPr>
        <p:blipFill>
          <a:blip r:embed="rId3"/>
          <a:stretch>
            <a:fillRect/>
          </a:stretch>
        </p:blipFill>
        <p:spPr>
          <a:xfrm>
            <a:off x="6901194" y="2895062"/>
            <a:ext cx="5290806" cy="3962938"/>
          </a:xfrm>
          <a:prstGeom prst="rect">
            <a:avLst/>
          </a:prstGeom>
        </p:spPr>
      </p:pic>
    </p:spTree>
    <p:extLst>
      <p:ext uri="{BB962C8B-B14F-4D97-AF65-F5344CB8AC3E}">
        <p14:creationId xmlns:p14="http://schemas.microsoft.com/office/powerpoint/2010/main" val="356223323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p:txBody>
          <a:bodyPr>
            <a:normAutofit/>
          </a:bodyPr>
          <a:lstStyle/>
          <a:p>
            <a:r>
              <a:rPr lang="en-GB" b="1" dirty="0">
                <a:solidFill>
                  <a:srgbClr val="006666"/>
                </a:solidFill>
                <a:latin typeface="Calibri" pitchFamily="34" charset="0"/>
                <a:cs typeface="Times New Roman" pitchFamily="18" charset="0"/>
              </a:rPr>
              <a:t>Potential benefits </a:t>
            </a:r>
            <a:br>
              <a:rPr lang="en-GB" b="1" dirty="0">
                <a:solidFill>
                  <a:srgbClr val="006666"/>
                </a:solidFill>
                <a:latin typeface="Calibri" pitchFamily="34" charset="0"/>
                <a:cs typeface="Times New Roman" pitchFamily="18" charset="0"/>
              </a:rPr>
            </a:br>
            <a:r>
              <a:rPr lang="en-GB" b="1" dirty="0">
                <a:solidFill>
                  <a:srgbClr val="006666"/>
                </a:solidFill>
                <a:latin typeface="Calibri" pitchFamily="34" charset="0"/>
                <a:cs typeface="Times New Roman" pitchFamily="18" charset="0"/>
              </a:rPr>
              <a:t>of participatory monitoring</a:t>
            </a:r>
            <a:endParaRPr lang="da-DK" sz="4000" dirty="0"/>
          </a:p>
        </p:txBody>
      </p:sp>
      <p:sp>
        <p:nvSpPr>
          <p:cNvPr id="2" name="Tekstboks 1"/>
          <p:cNvSpPr txBox="1"/>
          <p:nvPr/>
        </p:nvSpPr>
        <p:spPr>
          <a:xfrm>
            <a:off x="377896" y="2177378"/>
            <a:ext cx="4752528" cy="4401205"/>
          </a:xfrm>
          <a:prstGeom prst="rect">
            <a:avLst/>
          </a:prstGeom>
          <a:noFill/>
        </p:spPr>
        <p:txBody>
          <a:bodyPr wrap="square" rtlCol="0">
            <a:spAutoFit/>
          </a:bodyPr>
          <a:lstStyle/>
          <a:p>
            <a:r>
              <a:rPr lang="en-US" sz="2800" dirty="0">
                <a:solidFill>
                  <a:schemeClr val="accent5">
                    <a:lumMod val="50000"/>
                  </a:schemeClr>
                </a:solidFill>
              </a:rPr>
              <a:t>A possible supplement to scientist-executed monitoring ?</a:t>
            </a:r>
          </a:p>
          <a:p>
            <a:pPr marL="285750" indent="-285750">
              <a:buFont typeface="Arial" pitchFamily="34" charset="0"/>
              <a:buChar char="•"/>
            </a:pPr>
            <a:r>
              <a:rPr lang="en-US" sz="2800" dirty="0">
                <a:solidFill>
                  <a:schemeClr val="accent5">
                    <a:lumMod val="50000"/>
                  </a:schemeClr>
                </a:solidFill>
              </a:rPr>
              <a:t>Provides relevant information for </a:t>
            </a:r>
            <a:r>
              <a:rPr lang="en-US" sz="2800" dirty="0">
                <a:solidFill>
                  <a:srgbClr val="8B0902"/>
                </a:solidFill>
              </a:rPr>
              <a:t>local management </a:t>
            </a:r>
            <a:r>
              <a:rPr lang="en-US" sz="2800" dirty="0">
                <a:solidFill>
                  <a:schemeClr val="accent5">
                    <a:lumMod val="50000"/>
                  </a:schemeClr>
                </a:solidFill>
              </a:rPr>
              <a:t>actions</a:t>
            </a:r>
          </a:p>
          <a:p>
            <a:pPr marL="285750" indent="-285750">
              <a:buFont typeface="Arial" pitchFamily="34" charset="0"/>
              <a:buChar char="•"/>
            </a:pPr>
            <a:r>
              <a:rPr lang="en-US" sz="2800" dirty="0">
                <a:solidFill>
                  <a:schemeClr val="accent5">
                    <a:lumMod val="50000"/>
                  </a:schemeClr>
                </a:solidFill>
              </a:rPr>
              <a:t>May be low-cost</a:t>
            </a:r>
          </a:p>
          <a:p>
            <a:pPr marL="285750" indent="-285750">
              <a:buFont typeface="Arial" pitchFamily="34" charset="0"/>
              <a:buChar char="•"/>
            </a:pPr>
            <a:r>
              <a:rPr lang="en-US" sz="2800" dirty="0">
                <a:solidFill>
                  <a:schemeClr val="accent5">
                    <a:lumMod val="50000"/>
                  </a:schemeClr>
                </a:solidFill>
              </a:rPr>
              <a:t>Can be </a:t>
            </a:r>
            <a:r>
              <a:rPr lang="en-US" sz="2800" dirty="0">
                <a:solidFill>
                  <a:srgbClr val="8B0902"/>
                </a:solidFill>
              </a:rPr>
              <a:t>sustained</a:t>
            </a:r>
            <a:r>
              <a:rPr lang="en-US" sz="2800" dirty="0">
                <a:solidFill>
                  <a:schemeClr val="accent5">
                    <a:lumMod val="50000"/>
                  </a:schemeClr>
                </a:solidFill>
              </a:rPr>
              <a:t> using locally available resources</a:t>
            </a:r>
          </a:p>
          <a:p>
            <a:pPr marL="285750" indent="-285750">
              <a:buFont typeface="Arial" pitchFamily="34" charset="0"/>
              <a:buChar char="•"/>
            </a:pPr>
            <a:r>
              <a:rPr lang="en-US" sz="2800" dirty="0">
                <a:solidFill>
                  <a:schemeClr val="accent5">
                    <a:lumMod val="50000"/>
                  </a:schemeClr>
                </a:solidFill>
              </a:rPr>
              <a:t>Promotes </a:t>
            </a:r>
            <a:r>
              <a:rPr lang="en-US" sz="2800" dirty="0">
                <a:solidFill>
                  <a:srgbClr val="8B0902"/>
                </a:solidFill>
              </a:rPr>
              <a:t>participation</a:t>
            </a:r>
            <a:r>
              <a:rPr lang="en-US" sz="2800" dirty="0">
                <a:solidFill>
                  <a:schemeClr val="accent5">
                    <a:lumMod val="50000"/>
                  </a:schemeClr>
                </a:solidFill>
              </a:rPr>
              <a:t> of local people in the management </a:t>
            </a:r>
          </a:p>
        </p:txBody>
      </p:sp>
      <p:pic>
        <p:nvPicPr>
          <p:cNvPr id="6" name="Billede 5">
            <a:extLst>
              <a:ext uri="{FF2B5EF4-FFF2-40B4-BE49-F238E27FC236}">
                <a16:creationId xmlns:a16="http://schemas.microsoft.com/office/drawing/2014/main" id="{EBED5ED9-2E2A-5541-A4CE-1872AF5ECF18}"/>
              </a:ext>
            </a:extLst>
          </p:cNvPr>
          <p:cNvPicPr>
            <a:picLocks noChangeAspect="1"/>
          </p:cNvPicPr>
          <p:nvPr/>
        </p:nvPicPr>
        <p:blipFill>
          <a:blip r:embed="rId3"/>
          <a:stretch>
            <a:fillRect/>
          </a:stretch>
        </p:blipFill>
        <p:spPr>
          <a:xfrm>
            <a:off x="5419165" y="2197793"/>
            <a:ext cx="6772835" cy="4660207"/>
          </a:xfrm>
          <a:prstGeom prst="rect">
            <a:avLst/>
          </a:prstGeom>
        </p:spPr>
      </p:pic>
    </p:spTree>
    <p:extLst>
      <p:ext uri="{BB962C8B-B14F-4D97-AF65-F5344CB8AC3E}">
        <p14:creationId xmlns:p14="http://schemas.microsoft.com/office/powerpoint/2010/main" val="975853373"/>
      </p:ext>
    </p:extLst>
  </p:cSld>
  <p:clrMapOvr>
    <a:masterClrMapping/>
  </p:clrMapOvr>
  <p:transition spd="slow">
    <p:push dir="u"/>
  </p:transition>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10941</TotalTime>
  <Words>2141</Words>
  <Application>Microsoft Macintosh PowerPoint</Application>
  <PresentationFormat>Widescreen</PresentationFormat>
  <Paragraphs>283</Paragraphs>
  <Slides>48</Slides>
  <Notes>38</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48</vt:i4>
      </vt:variant>
    </vt:vector>
  </HeadingPairs>
  <TitlesOfParts>
    <vt:vector size="56" baseType="lpstr">
      <vt:lpstr>Arial</vt:lpstr>
      <vt:lpstr>Bebas Neue</vt:lpstr>
      <vt:lpstr>Calibri</vt:lpstr>
      <vt:lpstr>Calibri Light</vt:lpstr>
      <vt:lpstr>Helvetica</vt:lpstr>
      <vt:lpstr>Symbol</vt:lpstr>
      <vt:lpstr>Times New Roman</vt:lpstr>
      <vt:lpstr>Office-tema</vt:lpstr>
      <vt:lpstr>Arctic research stations and citizen observations</vt:lpstr>
      <vt:lpstr>PowerPoint-præsentation</vt:lpstr>
      <vt:lpstr>Conventions, Arctic Council, national legislation and management practices</vt:lpstr>
      <vt:lpstr>PowerPoint-præsentation</vt:lpstr>
      <vt:lpstr>PowerPoint-præsentation</vt:lpstr>
      <vt:lpstr>PowerPoint-præsentation</vt:lpstr>
      <vt:lpstr>PowerPoint-præsentation</vt:lpstr>
      <vt:lpstr>Challenges to scientist-executed monitoring</vt:lpstr>
      <vt:lpstr>Potential benefits  of participatory monitoring</vt:lpstr>
      <vt:lpstr>…more potential benefits</vt:lpstr>
      <vt:lpstr>PowerPoint-præsentation</vt:lpstr>
      <vt:lpstr>Incentives - Rewards  </vt:lpstr>
      <vt:lpstr>PowerPoint-præsentation</vt:lpstr>
      <vt:lpstr>PowerPoint-præsentation</vt:lpstr>
      <vt:lpstr>Focus Group Discussions</vt:lpstr>
      <vt:lpstr>PowerPoint-præsentation</vt:lpstr>
      <vt:lpstr>PowerPoint-præsentation</vt:lpstr>
      <vt:lpstr>PowerPoint-præsentation</vt:lpstr>
      <vt:lpstr>How to  introduce PISUNA to a community</vt:lpstr>
      <vt:lpstr>The Natural Resource Council meet quarterly to summarize data and observations</vt:lpstr>
      <vt:lpstr>PowerPoint-præsentation</vt:lpstr>
      <vt:lpstr>PowerPoint-præsentation</vt:lpstr>
      <vt:lpstr>PowerPoint-præsentation</vt:lpstr>
      <vt:lpstr>PowerPoint-præsentation</vt:lpstr>
      <vt:lpstr>Fishers proving that there are cods – Akunnaaq 2010</vt:lpstr>
      <vt:lpstr>Atlantic Cod</vt:lpstr>
      <vt:lpstr>PISUNA field activity through the year</vt:lpstr>
      <vt:lpstr>PISUNA data – types of records</vt:lpstr>
      <vt:lpstr>PowerPoint-præsentation</vt:lpstr>
      <vt:lpstr>Collaboration in facilitating Citizen Science in Svalbard</vt:lpstr>
      <vt:lpstr>Polar CS Collective supports Citizen Science projects (2022)</vt:lpstr>
      <vt:lpstr>GLOBE Cloud Observations</vt:lpstr>
      <vt:lpstr>Secchi Disk</vt:lpstr>
      <vt:lpstr>PowerPoint-præsentation</vt:lpstr>
      <vt:lpstr>PowerPoint-præsentation</vt:lpstr>
      <vt:lpstr>Popular CS programs  and GBIF</vt:lpstr>
      <vt:lpstr>PowerPoint-præsentation</vt:lpstr>
      <vt:lpstr>King Eider</vt:lpstr>
      <vt:lpstr>PowerPoint-præsentation</vt:lpstr>
      <vt:lpstr>Research Station with Project on iNaturalist</vt:lpstr>
      <vt:lpstr>Citizen Science and disappearing coastal archaeology Capardus – CultCoast</vt:lpstr>
      <vt:lpstr>PowerPoint-præsentation</vt:lpstr>
      <vt:lpstr>Atlas of Community-Based Monitoring in a Changing Arctic  http://www.arcticcbm.org/index.html</vt:lpstr>
      <vt:lpstr>PowerPoint-præsentation</vt:lpstr>
      <vt:lpstr>BioScience from May 2021 with special section on volunteer monitoring</vt:lpstr>
      <vt:lpstr>ARCTIC Practices  in the OceanBestPractices repository</vt:lpstr>
      <vt:lpstr>Monitoring Matters</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Arctic research stations and citizen observations</dc:title>
  <dc:creator>Michael K. Poulsen</dc:creator>
  <cp:lastModifiedBy>Michael K. Poulsen</cp:lastModifiedBy>
  <cp:revision>65</cp:revision>
  <dcterms:created xsi:type="dcterms:W3CDTF">2022-09-09T13:08:25Z</dcterms:created>
  <dcterms:modified xsi:type="dcterms:W3CDTF">2022-09-28T07:38:23Z</dcterms:modified>
</cp:coreProperties>
</file>