
<file path=[Content_Types].xml><?xml version="1.0" encoding="utf-8"?>
<Types xmlns="http://schemas.openxmlformats.org/package/2006/content-types">
  <Default Extension="(null)" ContentType="image/x-emf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909" r:id="rId2"/>
    <p:sldId id="915" r:id="rId3"/>
    <p:sldId id="916" r:id="rId4"/>
    <p:sldId id="918" r:id="rId5"/>
    <p:sldId id="919" r:id="rId6"/>
    <p:sldId id="917" r:id="rId7"/>
    <p:sldId id="920" r:id="rId8"/>
    <p:sldId id="921" r:id="rId9"/>
    <p:sldId id="922" r:id="rId10"/>
    <p:sldId id="923" r:id="rId11"/>
    <p:sldId id="258" r:id="rId12"/>
    <p:sldId id="259" r:id="rId13"/>
    <p:sldId id="261" r:id="rId14"/>
    <p:sldId id="260" r:id="rId15"/>
    <p:sldId id="263" r:id="rId16"/>
    <p:sldId id="262" r:id="rId17"/>
    <p:sldId id="264" r:id="rId18"/>
    <p:sldId id="265" r:id="rId19"/>
    <p:sldId id="257" r:id="rId20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BEE2"/>
    <a:srgbClr val="5D76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487" y="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03F803-E2BC-4349-A12B-97B704C04127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2F7EBC-B237-41C9-8224-A4C1336116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251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75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err="1"/>
              <a:t>Heading</a:t>
            </a:r>
            <a:r>
              <a:rPr lang="da-DK" dirty="0"/>
              <a:t>: Safety &amp; Environment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DC9E0-B511-4E94-B5F1-EB402A5CAA5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326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75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err="1"/>
              <a:t>Heading</a:t>
            </a:r>
            <a:r>
              <a:rPr lang="da-DK" dirty="0"/>
              <a:t>: Safety &amp; Environment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DC9E0-B511-4E94-B5F1-EB402A5CAA5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016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37DF8-828D-084F-965F-982FAAC47DBF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697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(null)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9DC0CD-37C6-6CD5-AC39-8BAC6915C9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8FF2D30-C46F-139A-E046-18387B29E9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160E81C-0DA4-1CD0-F81D-E45A17E7B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C00FA-F106-43C9-8001-CB7C6E8C8098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21C55F7-4412-68EE-1612-A73350FEC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7D879F3-02F1-76F4-75E2-B4F9CD67F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0BA97-3C1C-4C15-8700-6B81C2AF0F4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58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4F4730-F638-9020-A1D7-EC3527671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56D95760-2814-E86B-1809-3AC675C39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783EBA4-1D64-7BE4-1F24-8DB0D7CC2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C00FA-F106-43C9-8001-CB7C6E8C8098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DDADB53-445E-FA9A-DFE8-EF6A80F30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3EBB6F8-FC0E-73B0-FB60-8D844ED94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0BA97-3C1C-4C15-8700-6B81C2AF0F4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89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E4B062B6-B7FD-7255-B108-B5E3CA1CE0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A6481FBE-7962-7078-2536-764EA9A823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B48133C-ABD6-234E-54D1-F63238FC1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C00FA-F106-43C9-8001-CB7C6E8C8098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B5DBD0E-BE17-6094-E2A4-BE3208EF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C70F0F2-6C25-A8D9-E3E3-2D8867DB6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0BA97-3C1C-4C15-8700-6B81C2AF0F4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828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eplassholder">
            <a:extLst>
              <a:ext uri="{FF2B5EF4-FFF2-40B4-BE49-F238E27FC236}">
                <a16:creationId xmlns:a16="http://schemas.microsoft.com/office/drawing/2014/main" id="{0E10EE47-13CE-C643-8B57-DEB86F8E47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88" y="0"/>
            <a:ext cx="12192000" cy="6858000"/>
          </a:xfrm>
          <a:custGeom>
            <a:avLst/>
            <a:gdLst>
              <a:gd name="connsiteX0" fmla="*/ 0 w 13003213"/>
              <a:gd name="connsiteY0" fmla="*/ 0 h 7315200"/>
              <a:gd name="connsiteX1" fmla="*/ 13003213 w 13003213"/>
              <a:gd name="connsiteY1" fmla="*/ 0 h 7315200"/>
              <a:gd name="connsiteX2" fmla="*/ 13003213 w 13003213"/>
              <a:gd name="connsiteY2" fmla="*/ 7315200 h 7315200"/>
              <a:gd name="connsiteX3" fmla="*/ 11041811 w 13003213"/>
              <a:gd name="connsiteY3" fmla="*/ 7315200 h 7315200"/>
              <a:gd name="connsiteX4" fmla="*/ 11041811 w 13003213"/>
              <a:gd name="connsiteY4" fmla="*/ 4803732 h 7315200"/>
              <a:gd name="connsiteX5" fmla="*/ 1967961 w 13003213"/>
              <a:gd name="connsiteY5" fmla="*/ 4803732 h 7315200"/>
              <a:gd name="connsiteX6" fmla="*/ 1967961 w 13003213"/>
              <a:gd name="connsiteY6" fmla="*/ 7315200 h 7315200"/>
              <a:gd name="connsiteX7" fmla="*/ 0 w 13003213"/>
              <a:gd name="connsiteY7" fmla="*/ 7315200 h 73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003213" h="7315200">
                <a:moveTo>
                  <a:pt x="0" y="0"/>
                </a:moveTo>
                <a:lnTo>
                  <a:pt x="13003213" y="0"/>
                </a:lnTo>
                <a:lnTo>
                  <a:pt x="13003213" y="7315200"/>
                </a:lnTo>
                <a:lnTo>
                  <a:pt x="11041811" y="7315200"/>
                </a:lnTo>
                <a:lnTo>
                  <a:pt x="11041811" y="4803732"/>
                </a:lnTo>
                <a:lnTo>
                  <a:pt x="1967961" y="4803732"/>
                </a:lnTo>
                <a:lnTo>
                  <a:pt x="1967961" y="7315200"/>
                </a:lnTo>
                <a:lnTo>
                  <a:pt x="0" y="7315200"/>
                </a:lnTo>
                <a:close/>
              </a:path>
            </a:pathLst>
          </a:custGeom>
          <a:pattFill prst="ltDnDiag">
            <a:fgClr>
              <a:schemeClr val="bg1">
                <a:lumMod val="95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wrap="square" bIns="1475999" anchor="ctr" anchorCtr="0">
            <a:noAutofit/>
          </a:bodyPr>
          <a:lstStyle>
            <a:lvl1pPr marL="0" indent="0" algn="ctr">
              <a:buNone/>
              <a:defRPr sz="1688" b="0" i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For å legge til et bilde: dra og slipp eller klikk på ikonet.</a:t>
            </a:r>
          </a:p>
        </p:txBody>
      </p:sp>
      <p:pic>
        <p:nvPicPr>
          <p:cNvPr id="12" name="AECO logo farge">
            <a:extLst>
              <a:ext uri="{FF2B5EF4-FFF2-40B4-BE49-F238E27FC236}">
                <a16:creationId xmlns:a16="http://schemas.microsoft.com/office/drawing/2014/main" id="{35DD0679-3FFB-AD46-9F71-A302057F49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087" y="4794676"/>
            <a:ext cx="3025493" cy="910215"/>
          </a:xfrm>
          <a:prstGeom prst="rect">
            <a:avLst/>
          </a:prstGeom>
        </p:spPr>
      </p:pic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3500C831-8CB8-D649-8E5A-A4B9238D93FE}"/>
              </a:ext>
            </a:extLst>
          </p:cNvPr>
          <p:cNvCxnSpPr>
            <a:cxnSpLocks/>
          </p:cNvCxnSpPr>
          <p:nvPr userDrawn="1"/>
        </p:nvCxnSpPr>
        <p:spPr>
          <a:xfrm>
            <a:off x="2557943" y="5999024"/>
            <a:ext cx="7063481" cy="0"/>
          </a:xfrm>
          <a:prstGeom prst="line">
            <a:avLst/>
          </a:prstGeom>
          <a:ln w="7112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Nettadresse">
            <a:extLst>
              <a:ext uri="{FF2B5EF4-FFF2-40B4-BE49-F238E27FC236}">
                <a16:creationId xmlns:a16="http://schemas.microsoft.com/office/drawing/2014/main" id="{1C2B9F11-1B2C-DD40-A916-235FF77C1B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7915" y="6232948"/>
            <a:ext cx="1908171" cy="473273"/>
          </a:xfrm>
        </p:spPr>
        <p:txBody>
          <a:bodyPr>
            <a:normAutofit/>
          </a:bodyPr>
          <a:lstStyle>
            <a:lvl1pPr marL="0" indent="0" algn="l">
              <a:buNone/>
              <a:defRPr sz="1793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nettside</a:t>
            </a:r>
          </a:p>
        </p:txBody>
      </p:sp>
      <p:sp>
        <p:nvSpPr>
          <p:cNvPr id="20" name="fb">
            <a:extLst>
              <a:ext uri="{FF2B5EF4-FFF2-40B4-BE49-F238E27FC236}">
                <a16:creationId xmlns:a16="http://schemas.microsoft.com/office/drawing/2014/main" id="{C9E02CE9-1D37-1549-8757-689FF2DFF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11849" y="6238550"/>
            <a:ext cx="3066894" cy="473273"/>
          </a:xfrm>
        </p:spPr>
        <p:txBody>
          <a:bodyPr lIns="36000" rIns="90000">
            <a:normAutofit/>
          </a:bodyPr>
          <a:lstStyle>
            <a:lvl1pPr marL="0" indent="0" algn="l">
              <a:buNone/>
              <a:defRPr sz="1793" b="0" i="0">
                <a:solidFill>
                  <a:schemeClr val="tx1"/>
                </a:solidFill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noProof="0"/>
              <a:t>@Adresse</a:t>
            </a:r>
          </a:p>
        </p:txBody>
      </p:sp>
      <p:pic>
        <p:nvPicPr>
          <p:cNvPr id="21" name="icon fb">
            <a:extLst>
              <a:ext uri="{FF2B5EF4-FFF2-40B4-BE49-F238E27FC236}">
                <a16:creationId xmlns:a16="http://schemas.microsoft.com/office/drawing/2014/main" id="{FA3DC68F-5A04-0B47-986A-B5BA30B06B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954" y="6211998"/>
            <a:ext cx="298224" cy="393067"/>
          </a:xfrm>
          <a:prstGeom prst="rect">
            <a:avLst/>
          </a:prstGeom>
        </p:spPr>
      </p:pic>
      <p:sp>
        <p:nvSpPr>
          <p:cNvPr id="22" name="Twitter">
            <a:extLst>
              <a:ext uri="{FF2B5EF4-FFF2-40B4-BE49-F238E27FC236}">
                <a16:creationId xmlns:a16="http://schemas.microsoft.com/office/drawing/2014/main" id="{3E6B87AA-5B76-3E4D-922C-A2D96B962D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0763" y="6238550"/>
            <a:ext cx="2146964" cy="473273"/>
          </a:xfrm>
        </p:spPr>
        <p:txBody>
          <a:bodyPr lIns="36000" rIns="90000">
            <a:normAutofit/>
          </a:bodyPr>
          <a:lstStyle>
            <a:lvl1pPr marL="0" indent="0" algn="l">
              <a:buNone/>
              <a:defRPr sz="1793" b="0" i="0">
                <a:solidFill>
                  <a:schemeClr val="tx1"/>
                </a:solidFill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noProof="0"/>
              <a:t>@Adresse</a:t>
            </a:r>
          </a:p>
        </p:txBody>
      </p:sp>
      <p:pic>
        <p:nvPicPr>
          <p:cNvPr id="23" name="icon twitter">
            <a:extLst>
              <a:ext uri="{FF2B5EF4-FFF2-40B4-BE49-F238E27FC236}">
                <a16:creationId xmlns:a16="http://schemas.microsoft.com/office/drawing/2014/main" id="{1C5D0EC7-F1A9-1D43-B4B8-2AEFAA9B7E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392" y="6276520"/>
            <a:ext cx="368687" cy="30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56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B6D3C3-4DD3-CF79-4024-9EEAA21F8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2807B79-042C-522F-E62F-43DECCD45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F4748A9-E238-AB85-C5D0-6188D17CA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C00FA-F106-43C9-8001-CB7C6E8C8098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637C050-FD04-9322-3381-5A47797F2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680FEB7-A368-8278-7B0E-F0FA0C60C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0BA97-3C1C-4C15-8700-6B81C2AF0F4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919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53B872-77A0-42A7-C2FB-1E1391CF7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9605C8F-1652-C021-175F-75A0CE9B7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F91F1DB-90E3-24BB-2768-1DE83B896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C00FA-F106-43C9-8001-CB7C6E8C8098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8DCAEDF-BAFF-2B62-8732-7CFD165A2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A29631D-662D-D4CF-F97C-7C98C8101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0BA97-3C1C-4C15-8700-6B81C2AF0F4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255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2DC00-DD95-E747-5E1C-54FB7B7BA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54FED06-A0EB-A792-9765-550CDB113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FECD1A9-A37E-C63B-5173-B73D811CEE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AEB2C00-9BD5-1111-5BEE-50215B020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C00FA-F106-43C9-8001-CB7C6E8C8098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BB5A88E-3C2C-DEB8-BB87-153B3C1A1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ECB5A12-A2B9-891B-3C2F-470D7DA88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0BA97-3C1C-4C15-8700-6B81C2AF0F4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6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507A38-D698-3D2C-FB4E-BED6EDA90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A430E4C-1D2B-47B8-835E-11CACC66A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835C01D-5E96-F20D-00E0-59B22BD32F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4CAF6D98-D442-9B91-4D80-087FC5FA0E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E9F4C1CF-0464-728C-04C1-B8B4680150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13ED1BA2-953F-25E5-11DA-AF67B2815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C00FA-F106-43C9-8001-CB7C6E8C8098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B3B51675-EEC5-0D7F-6D85-87F0C5243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05CB1DA3-34C5-8BA5-DA5F-1600A806E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0BA97-3C1C-4C15-8700-6B81C2AF0F4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07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F2DA6E-5858-D4F9-92F5-DD54EA990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74527928-E47C-E163-26FE-15C2CD2DA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C00FA-F106-43C9-8001-CB7C6E8C8098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3BDE638-FD58-F40F-5475-46D903709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706C535E-2C3E-6F71-561B-EFA6FAC2D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0BA97-3C1C-4C15-8700-6B81C2AF0F4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15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ED48CDC3-5A30-96CB-6D4D-E703FF76D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C00FA-F106-43C9-8001-CB7C6E8C8098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C390477F-5660-C566-5F8E-AEBD0949C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102E0CE-F403-3AB9-2723-27A7CB15B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0BA97-3C1C-4C15-8700-6B81C2AF0F4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034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77963D-76C6-EF79-DF7B-E9E80F5BB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B7AC1CA-6052-D4BA-2146-E9F65220B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ED3242E-3B8A-426B-EC09-F4A8E87A3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C09911FF-276B-6F98-3A09-0C6334379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C00FA-F106-43C9-8001-CB7C6E8C8098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D719879-63FF-17A8-8257-5AC91269C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1D18237-E572-2D0D-8EC7-55601CE47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0BA97-3C1C-4C15-8700-6B81C2AF0F4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394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56081A-3B75-9F88-1E3A-208872B33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24DAAA2B-3D09-76F5-889E-CE54954A02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B4C9225-8955-D3C9-7619-0F2809F7CF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DCAB66F7-F497-282E-25AF-F336B8FDB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C00FA-F106-43C9-8001-CB7C6E8C8098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37276EA-79F4-D4C6-E76A-C9CCC9FED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7CA3646-90CA-AF5F-FBF2-1BF9F25B5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0BA97-3C1C-4C15-8700-6B81C2AF0F4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615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CC415419-4EF0-158F-F457-F1F869FE9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0993CCA-7C87-6A60-E35B-32E41D5B5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DCF03E7-B889-27C8-6F68-2020BD53F3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C00FA-F106-43C9-8001-CB7C6E8C8098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AF878E0-B8C0-93FB-C0D0-0C950BB40C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75DCC9A-68F1-D3F8-A6A5-80D63FAB75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0BA97-3C1C-4C15-8700-6B81C2AF0F4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49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kstfelt 21">
            <a:extLst>
              <a:ext uri="{FF2B5EF4-FFF2-40B4-BE49-F238E27FC236}">
                <a16:creationId xmlns:a16="http://schemas.microsoft.com/office/drawing/2014/main" id="{79E6A1F2-A666-CC41-7C25-898E883A4A06}"/>
              </a:ext>
            </a:extLst>
          </p:cNvPr>
          <p:cNvSpPr txBox="1"/>
          <p:nvPr/>
        </p:nvSpPr>
        <p:spPr>
          <a:xfrm>
            <a:off x="3387403" y="2680594"/>
            <a:ext cx="58562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“Theory is when you understand everything, but nothing works. </a:t>
            </a:r>
          </a:p>
          <a:p>
            <a:r>
              <a:rPr lang="en-US" sz="2400" dirty="0"/>
              <a:t>Praxis is when everything works but nobody understands why.</a:t>
            </a:r>
          </a:p>
          <a:p>
            <a:endParaRPr lang="en-US" sz="2400" dirty="0"/>
          </a:p>
          <a:p>
            <a:r>
              <a:rPr lang="en-US" sz="2400" dirty="0"/>
              <a:t>On this station we unite theory and praxis so that nothing works and nobody understands why.”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FF490D-7E79-4DF8-9F22-79A40F538D81}"/>
              </a:ext>
            </a:extLst>
          </p:cNvPr>
          <p:cNvSpPr/>
          <p:nvPr/>
        </p:nvSpPr>
        <p:spPr>
          <a:xfrm>
            <a:off x="744" y="-18432"/>
            <a:ext cx="12190512" cy="752383"/>
          </a:xfrm>
          <a:prstGeom prst="rect">
            <a:avLst/>
          </a:prstGeom>
          <a:solidFill>
            <a:srgbClr val="8ABEE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2AB3FA74-60D1-4F31-9D12-ED805261D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007" y="134428"/>
            <a:ext cx="2029346" cy="484363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AA5627A9-A153-E7D7-2846-135DDEB6DD1C}"/>
              </a:ext>
            </a:extLst>
          </p:cNvPr>
          <p:cNvSpPr txBox="1"/>
          <p:nvPr/>
        </p:nvSpPr>
        <p:spPr>
          <a:xfrm>
            <a:off x="4360178" y="249459"/>
            <a:ext cx="3471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Station Specific Tourism Guidelines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99835C4F-3C98-C37F-6CA8-0721B15184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78" y="0"/>
            <a:ext cx="1641445" cy="692257"/>
          </a:xfrm>
          <a:prstGeom prst="rect">
            <a:avLst/>
          </a:prstGeom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BCA57CF5-1786-DABA-7558-9B2F5EED9DE2}"/>
              </a:ext>
            </a:extLst>
          </p:cNvPr>
          <p:cNvSpPr txBox="1"/>
          <p:nvPr/>
        </p:nvSpPr>
        <p:spPr>
          <a:xfrm>
            <a:off x="2883016" y="953220"/>
            <a:ext cx="686499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Station Specific Tourism Guidelines</a:t>
            </a:r>
          </a:p>
          <a:p>
            <a:endParaRPr lang="en-US" dirty="0"/>
          </a:p>
          <a:p>
            <a:pPr algn="ctr"/>
            <a:r>
              <a:rPr lang="en-US" sz="3600" i="1" dirty="0"/>
              <a:t>Why and How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FBACB4F2-95CA-A955-7142-A9C8A3EABD52}"/>
              </a:ext>
            </a:extLst>
          </p:cNvPr>
          <p:cNvSpPr txBox="1"/>
          <p:nvPr/>
        </p:nvSpPr>
        <p:spPr>
          <a:xfrm>
            <a:off x="4733144" y="6104823"/>
            <a:ext cx="3194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Troels Jacobsen</a:t>
            </a:r>
          </a:p>
          <a:p>
            <a:pPr algn="ctr"/>
            <a:r>
              <a:rPr lang="en-US" dirty="0"/>
              <a:t>AECO Field Operations Manager</a:t>
            </a:r>
          </a:p>
        </p:txBody>
      </p:sp>
      <p:pic>
        <p:nvPicPr>
          <p:cNvPr id="19" name="Billede 18" descr="Et billede, der indeholder tekst, skilt, udendørs, blå&#10;&#10;Automatisk genereret beskrivelse">
            <a:extLst>
              <a:ext uri="{FF2B5EF4-FFF2-40B4-BE49-F238E27FC236}">
                <a16:creationId xmlns:a16="http://schemas.microsoft.com/office/drawing/2014/main" id="{F48A5715-95DA-166B-EAF6-7DEC25FBA9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440" y="2516227"/>
            <a:ext cx="5856216" cy="3443455"/>
          </a:xfrm>
          <a:prstGeom prst="rect">
            <a:avLst/>
          </a:prstGeom>
        </p:spPr>
      </p:pic>
      <p:sp>
        <p:nvSpPr>
          <p:cNvPr id="21" name="Tekstfelt 20">
            <a:extLst>
              <a:ext uri="{FF2B5EF4-FFF2-40B4-BE49-F238E27FC236}">
                <a16:creationId xmlns:a16="http://schemas.microsoft.com/office/drawing/2014/main" id="{E09F8C06-6DFC-D4D1-9BEF-6789CADD0359}"/>
              </a:ext>
            </a:extLst>
          </p:cNvPr>
          <p:cNvSpPr txBox="1"/>
          <p:nvPr/>
        </p:nvSpPr>
        <p:spPr>
          <a:xfrm>
            <a:off x="10762680" y="6596614"/>
            <a:ext cx="1501629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Photo: Troels Jacobsen</a:t>
            </a:r>
          </a:p>
        </p:txBody>
      </p:sp>
    </p:spTree>
    <p:extLst>
      <p:ext uri="{BB962C8B-B14F-4D97-AF65-F5344CB8AC3E}">
        <p14:creationId xmlns:p14="http://schemas.microsoft.com/office/powerpoint/2010/main" val="175995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outdoor, grass, sky, nature&#10;&#10;Description automatically generated">
            <a:extLst>
              <a:ext uri="{FF2B5EF4-FFF2-40B4-BE49-F238E27FC236}">
                <a16:creationId xmlns:a16="http://schemas.microsoft.com/office/drawing/2014/main" id="{D18C3342-0F9A-7879-AF1C-681DE8742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7000" y="5987464"/>
            <a:ext cx="6858000" cy="791325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Katrine Raundrup</a:t>
            </a:r>
            <a:br>
              <a:rPr lang="da-DK" dirty="0">
                <a:solidFill>
                  <a:schemeClr val="bg1"/>
                </a:solidFill>
              </a:rPr>
            </a:br>
            <a:r>
              <a:rPr lang="da-DK" dirty="0">
                <a:solidFill>
                  <a:schemeClr val="bg1"/>
                </a:solidFill>
              </a:rPr>
              <a:t>Greenland Institute of Natural Resources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0" y="1"/>
            <a:ext cx="9144000" cy="765175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457200">
              <a:defRPr/>
            </a:pPr>
            <a:endParaRPr lang="da-DK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7643814" y="47057"/>
            <a:ext cx="3024187" cy="681037"/>
            <a:chOff x="5796136" y="45376"/>
            <a:chExt cx="3024336" cy="682236"/>
          </a:xfrm>
        </p:grpSpPr>
        <p:pic>
          <p:nvPicPr>
            <p:cNvPr id="7" name="Picture 4" descr="GN-logo[1]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28384" y="45376"/>
              <a:ext cx="792088" cy="682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5"/>
            <p:cNvSpPr txBox="1">
              <a:spLocks noChangeArrowheads="1"/>
            </p:cNvSpPr>
            <p:nvPr/>
          </p:nvSpPr>
          <p:spPr bwMode="auto">
            <a:xfrm>
              <a:off x="5796136" y="116632"/>
              <a:ext cx="2088232" cy="554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defTabSz="457200">
                <a:defRPr/>
              </a:pPr>
              <a:r>
                <a:rPr lang="da-DK" sz="1200" kern="0" dirty="0" err="1">
                  <a:solidFill>
                    <a:prstClr val="black"/>
                  </a:solidFill>
                  <a:latin typeface="Calibri" panose="020F0502020204030204"/>
                </a:rPr>
                <a:t>Pinngortitaleriffik</a:t>
              </a:r>
              <a:endParaRPr lang="da-DK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algn="r" defTabSz="457200">
                <a:defRPr/>
              </a:pPr>
              <a:r>
                <a:rPr lang="da-DK" sz="900" kern="0" dirty="0">
                  <a:solidFill>
                    <a:prstClr val="black"/>
                  </a:solidFill>
                  <a:latin typeface="Calibri" panose="020F0502020204030204"/>
                </a:rPr>
                <a:t>Greenland </a:t>
              </a:r>
              <a:r>
                <a:rPr lang="da-DK" sz="900" kern="0" dirty="0" err="1">
                  <a:solidFill>
                    <a:prstClr val="black"/>
                  </a:solidFill>
                  <a:latin typeface="Calibri" panose="020F0502020204030204"/>
                </a:rPr>
                <a:t>Institute</a:t>
              </a:r>
              <a:r>
                <a:rPr lang="da-DK" sz="900" kern="0" dirty="0">
                  <a:solidFill>
                    <a:prstClr val="black"/>
                  </a:solidFill>
                  <a:latin typeface="Calibri" panose="020F0502020204030204"/>
                </a:rPr>
                <a:t> of Natural Resources</a:t>
              </a:r>
            </a:p>
            <a:p>
              <a:pPr algn="r" defTabSz="457200">
                <a:defRPr/>
              </a:pPr>
              <a:r>
                <a:rPr lang="da-DK" sz="900" kern="0" dirty="0">
                  <a:solidFill>
                    <a:prstClr val="black"/>
                  </a:solidFill>
                  <a:latin typeface="Calibri" panose="020F0502020204030204"/>
                </a:rPr>
                <a:t>Grønlands Naturinstitut</a:t>
              </a:r>
            </a:p>
          </p:txBody>
        </p:sp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7A505A7E-C05A-EF9D-8ED5-67E178D44F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6547"/>
            <a:ext cx="9144000" cy="1559848"/>
          </a:xfrm>
        </p:spPr>
        <p:txBody>
          <a:bodyPr>
            <a:noAutofit/>
          </a:bodyPr>
          <a:lstStyle/>
          <a:p>
            <a:r>
              <a:rPr lang="en-US" sz="4800" dirty="0"/>
              <a:t>Station Specific Tourism Guidelines</a:t>
            </a:r>
            <a:br>
              <a:rPr lang="en-US" sz="4800" dirty="0"/>
            </a:br>
            <a:r>
              <a:rPr lang="en-US" sz="4800" dirty="0"/>
              <a:t>Kobbefjord Research Station</a:t>
            </a:r>
          </a:p>
        </p:txBody>
      </p:sp>
    </p:spTree>
    <p:extLst>
      <p:ext uri="{BB962C8B-B14F-4D97-AF65-F5344CB8AC3E}">
        <p14:creationId xmlns:p14="http://schemas.microsoft.com/office/powerpoint/2010/main" val="278615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now, sky, outdoor, mountain&#10;&#10;Description automatically generated">
            <a:extLst>
              <a:ext uri="{FF2B5EF4-FFF2-40B4-BE49-F238E27FC236}">
                <a16:creationId xmlns:a16="http://schemas.microsoft.com/office/drawing/2014/main" id="{857665C4-7B6F-4205-181C-B5F7BB1616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4" r="13642" b="10617"/>
          <a:stretch/>
        </p:blipFill>
        <p:spPr>
          <a:xfrm>
            <a:off x="6120064" y="728094"/>
            <a:ext cx="4547937" cy="61299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0" y="1"/>
            <a:ext cx="9144000" cy="765175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457200">
              <a:defRPr/>
            </a:pPr>
            <a:endParaRPr lang="da-DK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7643814" y="47057"/>
            <a:ext cx="3024187" cy="681037"/>
            <a:chOff x="5796136" y="45376"/>
            <a:chExt cx="3024336" cy="682236"/>
          </a:xfrm>
        </p:grpSpPr>
        <p:pic>
          <p:nvPicPr>
            <p:cNvPr id="7" name="Picture 4" descr="GN-logo[1]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28384" y="45376"/>
              <a:ext cx="792088" cy="682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5"/>
            <p:cNvSpPr txBox="1">
              <a:spLocks noChangeArrowheads="1"/>
            </p:cNvSpPr>
            <p:nvPr/>
          </p:nvSpPr>
          <p:spPr bwMode="auto">
            <a:xfrm>
              <a:off x="5796136" y="116632"/>
              <a:ext cx="2088232" cy="554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defTabSz="457200">
                <a:defRPr/>
              </a:pPr>
              <a:r>
                <a:rPr lang="da-DK" sz="1200" kern="0" dirty="0" err="1">
                  <a:solidFill>
                    <a:prstClr val="black"/>
                  </a:solidFill>
                  <a:latin typeface="Calibri" panose="020F0502020204030204"/>
                </a:rPr>
                <a:t>Pinngortitaleriffik</a:t>
              </a:r>
              <a:endParaRPr lang="da-DK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algn="r" defTabSz="457200">
                <a:defRPr/>
              </a:pPr>
              <a:r>
                <a:rPr lang="da-DK" sz="900" kern="0" dirty="0">
                  <a:solidFill>
                    <a:prstClr val="black"/>
                  </a:solidFill>
                  <a:latin typeface="Calibri" panose="020F0502020204030204"/>
                </a:rPr>
                <a:t>Greenland </a:t>
              </a:r>
              <a:r>
                <a:rPr lang="da-DK" sz="900" kern="0" dirty="0" err="1">
                  <a:solidFill>
                    <a:prstClr val="black"/>
                  </a:solidFill>
                  <a:latin typeface="Calibri" panose="020F0502020204030204"/>
                </a:rPr>
                <a:t>Institute</a:t>
              </a:r>
              <a:r>
                <a:rPr lang="da-DK" sz="900" kern="0" dirty="0">
                  <a:solidFill>
                    <a:prstClr val="black"/>
                  </a:solidFill>
                  <a:latin typeface="Calibri" panose="020F0502020204030204"/>
                </a:rPr>
                <a:t> of Natural Resources</a:t>
              </a:r>
            </a:p>
            <a:p>
              <a:pPr algn="r" defTabSz="457200">
                <a:defRPr/>
              </a:pPr>
              <a:r>
                <a:rPr lang="da-DK" sz="900" kern="0" dirty="0">
                  <a:solidFill>
                    <a:prstClr val="black"/>
                  </a:solidFill>
                  <a:latin typeface="Calibri" panose="020F0502020204030204"/>
                </a:rPr>
                <a:t>Grønlands Naturinstitut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F6E1A61-BF2E-D11D-9304-2271FBA61F5C}"/>
              </a:ext>
            </a:extLst>
          </p:cNvPr>
          <p:cNvSpPr txBox="1"/>
          <p:nvPr/>
        </p:nvSpPr>
        <p:spPr>
          <a:xfrm>
            <a:off x="2109538" y="1291390"/>
            <a:ext cx="35934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Small station</a:t>
            </a:r>
          </a:p>
          <a:p>
            <a:endParaRPr lang="da-DK" dirty="0"/>
          </a:p>
          <a:p>
            <a:r>
              <a:rPr lang="da-DK" dirty="0"/>
              <a:t>35 min </a:t>
            </a:r>
            <a:r>
              <a:rPr lang="da-DK" dirty="0" err="1"/>
              <a:t>boat</a:t>
            </a:r>
            <a:r>
              <a:rPr lang="da-DK" dirty="0"/>
              <a:t> ride from Nuuk</a:t>
            </a:r>
          </a:p>
          <a:p>
            <a:endParaRPr lang="da-DK" dirty="0"/>
          </a:p>
          <a:p>
            <a:r>
              <a:rPr lang="da-DK" dirty="0" err="1"/>
              <a:t>Off-grid</a:t>
            </a:r>
            <a:endParaRPr lang="da-DK" dirty="0"/>
          </a:p>
          <a:p>
            <a:endParaRPr lang="da-DK" dirty="0"/>
          </a:p>
          <a:p>
            <a:r>
              <a:rPr lang="da-DK" dirty="0"/>
              <a:t>No </a:t>
            </a:r>
            <a:r>
              <a:rPr lang="da-DK" dirty="0" err="1"/>
              <a:t>cell</a:t>
            </a:r>
            <a:r>
              <a:rPr lang="da-DK" dirty="0"/>
              <a:t> </a:t>
            </a:r>
            <a:r>
              <a:rPr lang="da-DK" dirty="0" err="1"/>
              <a:t>phone</a:t>
            </a:r>
            <a:r>
              <a:rPr lang="da-DK" dirty="0"/>
              <a:t> </a:t>
            </a:r>
            <a:r>
              <a:rPr lang="da-DK" dirty="0" err="1"/>
              <a:t>connection</a:t>
            </a:r>
            <a:endParaRPr lang="da-DK" dirty="0"/>
          </a:p>
          <a:p>
            <a:endParaRPr lang="da-DK" dirty="0"/>
          </a:p>
          <a:p>
            <a:r>
              <a:rPr lang="da-DK" dirty="0"/>
              <a:t>No internet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C76EEF-9047-ED5A-3608-0F9672453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9537" y="4266568"/>
            <a:ext cx="3473116" cy="2213028"/>
          </a:xfrm>
          <a:prstGeom prst="rect">
            <a:avLst/>
          </a:prstGeom>
        </p:spPr>
      </p:pic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1B0211B4-7D51-C3D8-D74A-552789CCFE77}"/>
              </a:ext>
            </a:extLst>
          </p:cNvPr>
          <p:cNvSpPr/>
          <p:nvPr/>
        </p:nvSpPr>
        <p:spPr>
          <a:xfrm>
            <a:off x="4142873" y="5285874"/>
            <a:ext cx="360948" cy="336884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087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1"/>
            <a:ext cx="9144000" cy="765175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457200">
              <a:defRPr/>
            </a:pPr>
            <a:endParaRPr lang="da-DK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7643814" y="47057"/>
            <a:ext cx="3024187" cy="681037"/>
            <a:chOff x="5796136" y="45376"/>
            <a:chExt cx="3024336" cy="682236"/>
          </a:xfrm>
        </p:grpSpPr>
        <p:pic>
          <p:nvPicPr>
            <p:cNvPr id="7" name="Picture 4" descr="GN-logo[1]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028384" y="45376"/>
              <a:ext cx="792088" cy="682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5"/>
            <p:cNvSpPr txBox="1">
              <a:spLocks noChangeArrowheads="1"/>
            </p:cNvSpPr>
            <p:nvPr/>
          </p:nvSpPr>
          <p:spPr bwMode="auto">
            <a:xfrm>
              <a:off x="5796136" y="116632"/>
              <a:ext cx="2088232" cy="554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defTabSz="457200">
                <a:defRPr/>
              </a:pPr>
              <a:r>
                <a:rPr lang="da-DK" sz="1200" kern="0" dirty="0" err="1">
                  <a:solidFill>
                    <a:prstClr val="black"/>
                  </a:solidFill>
                  <a:latin typeface="Calibri" panose="020F0502020204030204"/>
                </a:rPr>
                <a:t>Pinngortitaleriffik</a:t>
              </a:r>
              <a:endParaRPr lang="da-DK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algn="r" defTabSz="457200">
                <a:defRPr/>
              </a:pPr>
              <a:r>
                <a:rPr lang="da-DK" sz="900" kern="0" dirty="0">
                  <a:solidFill>
                    <a:prstClr val="black"/>
                  </a:solidFill>
                  <a:latin typeface="Calibri" panose="020F0502020204030204"/>
                </a:rPr>
                <a:t>Greenland </a:t>
              </a:r>
              <a:r>
                <a:rPr lang="da-DK" sz="900" kern="0" dirty="0" err="1">
                  <a:solidFill>
                    <a:prstClr val="black"/>
                  </a:solidFill>
                  <a:latin typeface="Calibri" panose="020F0502020204030204"/>
                </a:rPr>
                <a:t>Institute</a:t>
              </a:r>
              <a:r>
                <a:rPr lang="da-DK" sz="900" kern="0" dirty="0">
                  <a:solidFill>
                    <a:prstClr val="black"/>
                  </a:solidFill>
                  <a:latin typeface="Calibri" panose="020F0502020204030204"/>
                </a:rPr>
                <a:t> of Natural Resources</a:t>
              </a:r>
            </a:p>
            <a:p>
              <a:pPr algn="r" defTabSz="457200">
                <a:defRPr/>
              </a:pPr>
              <a:r>
                <a:rPr lang="da-DK" sz="900" kern="0" dirty="0">
                  <a:solidFill>
                    <a:prstClr val="black"/>
                  </a:solidFill>
                  <a:latin typeface="Calibri" panose="020F0502020204030204"/>
                </a:rPr>
                <a:t>Grønlands Naturinstitut</a:t>
              </a:r>
            </a:p>
          </p:txBody>
        </p:sp>
      </p:grpSp>
      <p:pic>
        <p:nvPicPr>
          <p:cNvPr id="3" name="Picture 2" descr="A couple of men sitting at a table with a glass of water&#10;&#10;Description automatically generated with low confidence">
            <a:extLst>
              <a:ext uri="{FF2B5EF4-FFF2-40B4-BE49-F238E27FC236}">
                <a16:creationId xmlns:a16="http://schemas.microsoft.com/office/drawing/2014/main" id="{43C61AF3-4956-D01B-BDFB-75E7E0DBD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388" y="924144"/>
            <a:ext cx="3657600" cy="2743200"/>
          </a:xfrm>
          <a:prstGeom prst="rect">
            <a:avLst/>
          </a:prstGeom>
        </p:spPr>
      </p:pic>
      <p:pic>
        <p:nvPicPr>
          <p:cNvPr id="11" name="Picture 10" descr="A group of people outside a house&#10;&#10;Description automatically generated with medium confidence">
            <a:extLst>
              <a:ext uri="{FF2B5EF4-FFF2-40B4-BE49-F238E27FC236}">
                <a16:creationId xmlns:a16="http://schemas.microsoft.com/office/drawing/2014/main" id="{6132F3B3-A602-F6A0-7BEB-BBF2914C4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388" y="3826313"/>
            <a:ext cx="3657600" cy="2743200"/>
          </a:xfrm>
          <a:prstGeom prst="rect">
            <a:avLst/>
          </a:prstGeom>
        </p:spPr>
      </p:pic>
      <p:pic>
        <p:nvPicPr>
          <p:cNvPr id="13" name="Picture 12" descr="A group of people hiking up a snowy mountain&#10;&#10;Description automatically generated with medium confidence">
            <a:extLst>
              <a:ext uri="{FF2B5EF4-FFF2-40B4-BE49-F238E27FC236}">
                <a16:creationId xmlns:a16="http://schemas.microsoft.com/office/drawing/2014/main" id="{AE7A410D-DDD1-94F7-AEEC-1E7AF072DA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210" y="924145"/>
            <a:ext cx="4257588" cy="567365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B1C5427-1F9F-A766-2D50-8B96D0FDD601}"/>
              </a:ext>
            </a:extLst>
          </p:cNvPr>
          <p:cNvSpPr/>
          <p:nvPr/>
        </p:nvSpPr>
        <p:spPr>
          <a:xfrm>
            <a:off x="5943601" y="924145"/>
            <a:ext cx="4275221" cy="56736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0228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1"/>
            <a:ext cx="9144000" cy="765175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457200">
              <a:defRPr/>
            </a:pPr>
            <a:endParaRPr lang="da-DK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7643814" y="47057"/>
            <a:ext cx="3024187" cy="681037"/>
            <a:chOff x="5796136" y="45376"/>
            <a:chExt cx="3024336" cy="682236"/>
          </a:xfrm>
        </p:grpSpPr>
        <p:pic>
          <p:nvPicPr>
            <p:cNvPr id="7" name="Picture 4" descr="GN-logo[1]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028384" y="45376"/>
              <a:ext cx="792088" cy="682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5"/>
            <p:cNvSpPr txBox="1">
              <a:spLocks noChangeArrowheads="1"/>
            </p:cNvSpPr>
            <p:nvPr/>
          </p:nvSpPr>
          <p:spPr bwMode="auto">
            <a:xfrm>
              <a:off x="5796136" y="116632"/>
              <a:ext cx="2088232" cy="554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defTabSz="457200">
                <a:defRPr/>
              </a:pPr>
              <a:r>
                <a:rPr lang="da-DK" sz="1200" kern="0" dirty="0" err="1">
                  <a:solidFill>
                    <a:prstClr val="black"/>
                  </a:solidFill>
                  <a:latin typeface="Calibri" panose="020F0502020204030204"/>
                </a:rPr>
                <a:t>Pinngortitaleriffik</a:t>
              </a:r>
              <a:endParaRPr lang="da-DK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algn="r" defTabSz="457200">
                <a:defRPr/>
              </a:pPr>
              <a:r>
                <a:rPr lang="da-DK" sz="900" kern="0" dirty="0">
                  <a:solidFill>
                    <a:prstClr val="black"/>
                  </a:solidFill>
                  <a:latin typeface="Calibri" panose="020F0502020204030204"/>
                </a:rPr>
                <a:t>Greenland </a:t>
              </a:r>
              <a:r>
                <a:rPr lang="da-DK" sz="900" kern="0" dirty="0" err="1">
                  <a:solidFill>
                    <a:prstClr val="black"/>
                  </a:solidFill>
                  <a:latin typeface="Calibri" panose="020F0502020204030204"/>
                </a:rPr>
                <a:t>Institute</a:t>
              </a:r>
              <a:r>
                <a:rPr lang="da-DK" sz="900" kern="0" dirty="0">
                  <a:solidFill>
                    <a:prstClr val="black"/>
                  </a:solidFill>
                  <a:latin typeface="Calibri" panose="020F0502020204030204"/>
                </a:rPr>
                <a:t> of Natural Resources</a:t>
              </a:r>
            </a:p>
            <a:p>
              <a:pPr algn="r" defTabSz="457200">
                <a:defRPr/>
              </a:pPr>
              <a:r>
                <a:rPr lang="da-DK" sz="900" kern="0" dirty="0">
                  <a:solidFill>
                    <a:prstClr val="black"/>
                  </a:solidFill>
                  <a:latin typeface="Calibri" panose="020F0502020204030204"/>
                </a:rPr>
                <a:t>Grønlands Naturinstitut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D737847-F2B9-B8AB-C101-A83E07F3D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414" y="894045"/>
            <a:ext cx="3419976" cy="31664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27E1E4-9943-F7C7-12C5-F611C10B1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7749" y="894045"/>
            <a:ext cx="5261811" cy="2714750"/>
          </a:xfrm>
          <a:prstGeom prst="rect">
            <a:avLst/>
          </a:prstGeom>
        </p:spPr>
      </p:pic>
      <p:pic>
        <p:nvPicPr>
          <p:cNvPr id="11" name="Picture 10" descr="A group of fish&#10;&#10;Description automatically generated with low confidence">
            <a:extLst>
              <a:ext uri="{FF2B5EF4-FFF2-40B4-BE49-F238E27FC236}">
                <a16:creationId xmlns:a16="http://schemas.microsoft.com/office/drawing/2014/main" id="{BB0936DF-D7B1-2CE6-3E15-1CB0477239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9"/>
          <a:stretch/>
        </p:blipFill>
        <p:spPr>
          <a:xfrm>
            <a:off x="8148070" y="3675626"/>
            <a:ext cx="2351490" cy="3040966"/>
          </a:xfrm>
          <a:prstGeom prst="rect">
            <a:avLst/>
          </a:prstGeom>
        </p:spPr>
      </p:pic>
      <p:pic>
        <p:nvPicPr>
          <p:cNvPr id="13" name="Picture 12" descr="A close-up of some berries&#10;&#10;Description automatically generated with medium confidence">
            <a:extLst>
              <a:ext uri="{FF2B5EF4-FFF2-40B4-BE49-F238E27FC236}">
                <a16:creationId xmlns:a16="http://schemas.microsoft.com/office/drawing/2014/main" id="{A3B78306-FDCD-6149-05F6-9C0852087F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415" y="4154905"/>
            <a:ext cx="3419976" cy="2564982"/>
          </a:xfrm>
          <a:prstGeom prst="rect">
            <a:avLst/>
          </a:prstGeom>
        </p:spPr>
      </p:pic>
      <p:pic>
        <p:nvPicPr>
          <p:cNvPr id="15" name="Picture 14" descr="A picture containing sky, outdoor, rock&#10;&#10;Description automatically generated">
            <a:extLst>
              <a:ext uri="{FF2B5EF4-FFF2-40B4-BE49-F238E27FC236}">
                <a16:creationId xmlns:a16="http://schemas.microsoft.com/office/drawing/2014/main" id="{F3A030CC-F373-E225-885D-5FA463E335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19"/>
          <a:stretch/>
        </p:blipFill>
        <p:spPr>
          <a:xfrm>
            <a:off x="5237749" y="3675625"/>
            <a:ext cx="2791326" cy="304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7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1"/>
            <a:ext cx="9144000" cy="765175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457200">
              <a:defRPr/>
            </a:pPr>
            <a:endParaRPr lang="da-DK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7643814" y="47057"/>
            <a:ext cx="3024187" cy="681037"/>
            <a:chOff x="5796136" y="45376"/>
            <a:chExt cx="3024336" cy="682236"/>
          </a:xfrm>
        </p:grpSpPr>
        <p:pic>
          <p:nvPicPr>
            <p:cNvPr id="7" name="Picture 4" descr="GN-logo[1]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028384" y="45376"/>
              <a:ext cx="792088" cy="682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5"/>
            <p:cNvSpPr txBox="1">
              <a:spLocks noChangeArrowheads="1"/>
            </p:cNvSpPr>
            <p:nvPr/>
          </p:nvSpPr>
          <p:spPr bwMode="auto">
            <a:xfrm>
              <a:off x="5796136" y="116632"/>
              <a:ext cx="2088232" cy="554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defTabSz="457200">
                <a:defRPr/>
              </a:pPr>
              <a:r>
                <a:rPr lang="da-DK" sz="1200" kern="0" dirty="0" err="1">
                  <a:solidFill>
                    <a:prstClr val="black"/>
                  </a:solidFill>
                  <a:latin typeface="Calibri" panose="020F0502020204030204"/>
                </a:rPr>
                <a:t>Pinngortitaleriffik</a:t>
              </a:r>
              <a:endParaRPr lang="da-DK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algn="r" defTabSz="457200">
                <a:defRPr/>
              </a:pPr>
              <a:r>
                <a:rPr lang="da-DK" sz="900" kern="0" dirty="0">
                  <a:solidFill>
                    <a:prstClr val="black"/>
                  </a:solidFill>
                  <a:latin typeface="Calibri" panose="020F0502020204030204"/>
                </a:rPr>
                <a:t>Greenland </a:t>
              </a:r>
              <a:r>
                <a:rPr lang="en-US" sz="900" kern="0" dirty="0">
                  <a:solidFill>
                    <a:prstClr val="black"/>
                  </a:solidFill>
                  <a:latin typeface="Calibri" panose="020F0502020204030204"/>
                </a:rPr>
                <a:t>Institute</a:t>
              </a:r>
              <a:r>
                <a:rPr lang="da-DK" sz="900" kern="0" dirty="0">
                  <a:solidFill>
                    <a:prstClr val="black"/>
                  </a:solidFill>
                  <a:latin typeface="Calibri" panose="020F0502020204030204"/>
                </a:rPr>
                <a:t> of Natural Resources</a:t>
              </a:r>
            </a:p>
            <a:p>
              <a:pPr algn="r" defTabSz="457200">
                <a:defRPr/>
              </a:pPr>
              <a:r>
                <a:rPr lang="da-DK" sz="900" kern="0" dirty="0">
                  <a:solidFill>
                    <a:prstClr val="black"/>
                  </a:solidFill>
                  <a:latin typeface="Calibri" panose="020F0502020204030204"/>
                </a:rPr>
                <a:t>Grønlands Naturinstitut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1EDE2B5-4B29-AB8B-0747-4E783C5CD4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9"/>
          <a:stretch/>
        </p:blipFill>
        <p:spPr>
          <a:xfrm>
            <a:off x="1679320" y="827215"/>
            <a:ext cx="4248238" cy="59746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F04609-03F0-38C1-1F44-75D25397B4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6"/>
          <a:stretch/>
        </p:blipFill>
        <p:spPr>
          <a:xfrm>
            <a:off x="6163650" y="827215"/>
            <a:ext cx="4243734" cy="59746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37CCE0-D1BF-5487-7DBF-C975891D908F}"/>
              </a:ext>
            </a:extLst>
          </p:cNvPr>
          <p:cNvSpPr txBox="1"/>
          <p:nvPr/>
        </p:nvSpPr>
        <p:spPr>
          <a:xfrm rot="19333496">
            <a:off x="2751220" y="2105561"/>
            <a:ext cx="635267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6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35666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1"/>
            <a:ext cx="9144000" cy="765175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457200">
              <a:defRPr/>
            </a:pPr>
            <a:endParaRPr lang="da-DK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7643814" y="47057"/>
            <a:ext cx="3024187" cy="681037"/>
            <a:chOff x="5796136" y="45376"/>
            <a:chExt cx="3024336" cy="682236"/>
          </a:xfrm>
        </p:grpSpPr>
        <p:pic>
          <p:nvPicPr>
            <p:cNvPr id="7" name="Picture 4" descr="GN-logo[1]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028384" y="45376"/>
              <a:ext cx="792088" cy="682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5"/>
            <p:cNvSpPr txBox="1">
              <a:spLocks noChangeArrowheads="1"/>
            </p:cNvSpPr>
            <p:nvPr/>
          </p:nvSpPr>
          <p:spPr bwMode="auto">
            <a:xfrm>
              <a:off x="5796136" y="116632"/>
              <a:ext cx="2088232" cy="554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defTabSz="457200">
                <a:defRPr/>
              </a:pPr>
              <a:r>
                <a:rPr lang="da-DK" sz="1200" kern="0" dirty="0" err="1">
                  <a:solidFill>
                    <a:prstClr val="black"/>
                  </a:solidFill>
                  <a:latin typeface="Calibri" panose="020F0502020204030204"/>
                </a:rPr>
                <a:t>Pinngortitaleriffik</a:t>
              </a:r>
              <a:endParaRPr lang="da-DK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algn="r" defTabSz="457200">
                <a:defRPr/>
              </a:pPr>
              <a:r>
                <a:rPr lang="da-DK" sz="900" kern="0" dirty="0">
                  <a:solidFill>
                    <a:prstClr val="black"/>
                  </a:solidFill>
                  <a:latin typeface="Calibri" panose="020F0502020204030204"/>
                </a:rPr>
                <a:t>Greenland </a:t>
              </a:r>
              <a:r>
                <a:rPr lang="da-DK" sz="900" kern="0" dirty="0" err="1">
                  <a:solidFill>
                    <a:prstClr val="black"/>
                  </a:solidFill>
                  <a:latin typeface="Calibri" panose="020F0502020204030204"/>
                </a:rPr>
                <a:t>Institute</a:t>
              </a:r>
              <a:r>
                <a:rPr lang="da-DK" sz="900" kern="0" dirty="0">
                  <a:solidFill>
                    <a:prstClr val="black"/>
                  </a:solidFill>
                  <a:latin typeface="Calibri" panose="020F0502020204030204"/>
                </a:rPr>
                <a:t> of Natural Resources</a:t>
              </a:r>
            </a:p>
            <a:p>
              <a:pPr algn="r" defTabSz="457200">
                <a:defRPr/>
              </a:pPr>
              <a:r>
                <a:rPr lang="da-DK" sz="900" kern="0" dirty="0">
                  <a:solidFill>
                    <a:prstClr val="black"/>
                  </a:solidFill>
                  <a:latin typeface="Calibri" panose="020F0502020204030204"/>
                </a:rPr>
                <a:t>Grønlands Naturinstitut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80C2FC6-09B0-884E-8DEC-DDDBDE104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7662" y="1420493"/>
            <a:ext cx="7336677" cy="30544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6E98C6-8CDE-BAA5-D399-73EBD44F75D8}"/>
              </a:ext>
            </a:extLst>
          </p:cNvPr>
          <p:cNvSpPr txBox="1"/>
          <p:nvPr/>
        </p:nvSpPr>
        <p:spPr>
          <a:xfrm>
            <a:off x="3140241" y="4868780"/>
            <a:ext cx="5911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400" dirty="0"/>
              <a:t>”Do </a:t>
            </a:r>
            <a:r>
              <a:rPr lang="da-DK" sz="4400" dirty="0" err="1"/>
              <a:t>not’s</a:t>
            </a:r>
            <a:r>
              <a:rPr lang="da-DK" sz="4400" dirty="0"/>
              <a:t>…”</a:t>
            </a:r>
          </a:p>
        </p:txBody>
      </p:sp>
    </p:spTree>
    <p:extLst>
      <p:ext uri="{BB962C8B-B14F-4D97-AF65-F5344CB8AC3E}">
        <p14:creationId xmlns:p14="http://schemas.microsoft.com/office/powerpoint/2010/main" val="429064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1"/>
            <a:ext cx="9144000" cy="765175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457200">
              <a:defRPr/>
            </a:pPr>
            <a:endParaRPr lang="da-DK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7643814" y="47057"/>
            <a:ext cx="3024187" cy="681037"/>
            <a:chOff x="5796136" y="45376"/>
            <a:chExt cx="3024336" cy="682236"/>
          </a:xfrm>
        </p:grpSpPr>
        <p:pic>
          <p:nvPicPr>
            <p:cNvPr id="7" name="Picture 4" descr="GN-logo[1]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028384" y="45376"/>
              <a:ext cx="792088" cy="682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5"/>
            <p:cNvSpPr txBox="1">
              <a:spLocks noChangeArrowheads="1"/>
            </p:cNvSpPr>
            <p:nvPr/>
          </p:nvSpPr>
          <p:spPr bwMode="auto">
            <a:xfrm>
              <a:off x="5796136" y="116632"/>
              <a:ext cx="2088232" cy="554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defTabSz="457200">
                <a:defRPr/>
              </a:pPr>
              <a:r>
                <a:rPr lang="da-DK" sz="1200" kern="0" dirty="0" err="1">
                  <a:solidFill>
                    <a:prstClr val="black"/>
                  </a:solidFill>
                  <a:latin typeface="Calibri" panose="020F0502020204030204"/>
                </a:rPr>
                <a:t>Pinngortitaleriffik</a:t>
              </a:r>
              <a:endParaRPr lang="da-DK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algn="r" defTabSz="457200">
                <a:defRPr/>
              </a:pPr>
              <a:r>
                <a:rPr lang="da-DK" sz="900" kern="0" dirty="0">
                  <a:solidFill>
                    <a:prstClr val="black"/>
                  </a:solidFill>
                  <a:latin typeface="Calibri" panose="020F0502020204030204"/>
                </a:rPr>
                <a:t>Greenland </a:t>
              </a:r>
              <a:r>
                <a:rPr lang="da-DK" sz="900" kern="0" dirty="0" err="1">
                  <a:solidFill>
                    <a:prstClr val="black"/>
                  </a:solidFill>
                  <a:latin typeface="Calibri" panose="020F0502020204030204"/>
                </a:rPr>
                <a:t>Institute</a:t>
              </a:r>
              <a:r>
                <a:rPr lang="da-DK" sz="900" kern="0" dirty="0">
                  <a:solidFill>
                    <a:prstClr val="black"/>
                  </a:solidFill>
                  <a:latin typeface="Calibri" panose="020F0502020204030204"/>
                </a:rPr>
                <a:t> of Natural Resources</a:t>
              </a:r>
            </a:p>
            <a:p>
              <a:pPr algn="r" defTabSz="457200">
                <a:defRPr/>
              </a:pPr>
              <a:r>
                <a:rPr lang="da-DK" sz="900" kern="0" dirty="0">
                  <a:solidFill>
                    <a:prstClr val="black"/>
                  </a:solidFill>
                  <a:latin typeface="Calibri" panose="020F0502020204030204"/>
                </a:rPr>
                <a:t>Grønlands Naturinstitut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A9F960-FEAB-51CD-CF0F-2F4DADEA2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021" y="1021912"/>
            <a:ext cx="7603958" cy="4523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97AD76-F1A7-FA84-10E3-49A6A67B41AD}"/>
              </a:ext>
            </a:extLst>
          </p:cNvPr>
          <p:cNvSpPr txBox="1"/>
          <p:nvPr/>
        </p:nvSpPr>
        <p:spPr>
          <a:xfrm>
            <a:off x="3400926" y="5836089"/>
            <a:ext cx="5390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200" dirty="0"/>
              <a:t>Online </a:t>
            </a:r>
            <a:r>
              <a:rPr lang="da-DK" sz="3200" dirty="0" err="1"/>
              <a:t>tool</a:t>
            </a:r>
            <a:r>
              <a:rPr lang="da-DK" sz="32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156840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A9C51E-9FC8-B073-4B0B-DB5FC0FE7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690" y="4425021"/>
            <a:ext cx="3349829" cy="2314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0" y="1"/>
            <a:ext cx="9144000" cy="765175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457200">
              <a:defRPr/>
            </a:pPr>
            <a:endParaRPr lang="da-DK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7643814" y="47057"/>
            <a:ext cx="3024187" cy="681037"/>
            <a:chOff x="5796136" y="45376"/>
            <a:chExt cx="3024336" cy="682236"/>
          </a:xfrm>
        </p:grpSpPr>
        <p:pic>
          <p:nvPicPr>
            <p:cNvPr id="7" name="Picture 4" descr="GN-logo[1]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28384" y="45376"/>
              <a:ext cx="792088" cy="682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5"/>
            <p:cNvSpPr txBox="1">
              <a:spLocks noChangeArrowheads="1"/>
            </p:cNvSpPr>
            <p:nvPr/>
          </p:nvSpPr>
          <p:spPr bwMode="auto">
            <a:xfrm>
              <a:off x="5796136" y="116632"/>
              <a:ext cx="2088232" cy="554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defTabSz="457200">
                <a:defRPr/>
              </a:pPr>
              <a:r>
                <a:rPr lang="da-DK" sz="1200" kern="0" dirty="0" err="1">
                  <a:solidFill>
                    <a:prstClr val="black"/>
                  </a:solidFill>
                  <a:latin typeface="Calibri" panose="020F0502020204030204"/>
                </a:rPr>
                <a:t>Pinngortitaleriffik</a:t>
              </a:r>
              <a:endParaRPr lang="da-DK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algn="r" defTabSz="457200">
                <a:defRPr/>
              </a:pPr>
              <a:r>
                <a:rPr lang="da-DK" sz="900" kern="0" dirty="0">
                  <a:solidFill>
                    <a:prstClr val="black"/>
                  </a:solidFill>
                  <a:latin typeface="Calibri" panose="020F0502020204030204"/>
                </a:rPr>
                <a:t>Greenland </a:t>
              </a:r>
              <a:r>
                <a:rPr lang="da-DK" sz="900" kern="0" dirty="0" err="1">
                  <a:solidFill>
                    <a:prstClr val="black"/>
                  </a:solidFill>
                  <a:latin typeface="Calibri" panose="020F0502020204030204"/>
                </a:rPr>
                <a:t>Institute</a:t>
              </a:r>
              <a:r>
                <a:rPr lang="da-DK" sz="900" kern="0" dirty="0">
                  <a:solidFill>
                    <a:prstClr val="black"/>
                  </a:solidFill>
                  <a:latin typeface="Calibri" panose="020F0502020204030204"/>
                </a:rPr>
                <a:t> of Natural Resources</a:t>
              </a:r>
            </a:p>
            <a:p>
              <a:pPr algn="r" defTabSz="457200">
                <a:defRPr/>
              </a:pPr>
              <a:r>
                <a:rPr lang="da-DK" sz="900" kern="0" dirty="0">
                  <a:solidFill>
                    <a:prstClr val="black"/>
                  </a:solidFill>
                  <a:latin typeface="Calibri" panose="020F0502020204030204"/>
                </a:rPr>
                <a:t>Grønlands Naturinstitut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A67D61A-FCB6-C5B0-5898-EAC4AC85EE9A}"/>
              </a:ext>
            </a:extLst>
          </p:cNvPr>
          <p:cNvSpPr txBox="1"/>
          <p:nvPr/>
        </p:nvSpPr>
        <p:spPr>
          <a:xfrm>
            <a:off x="2247225" y="1400306"/>
            <a:ext cx="6031831" cy="3373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a-DK" dirty="0"/>
              <a:t>Suggestions for </a:t>
            </a:r>
            <a:r>
              <a:rPr lang="da-DK" dirty="0" err="1"/>
              <a:t>changes</a:t>
            </a:r>
            <a:endParaRPr lang="da-DK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 err="1"/>
              <a:t>Less</a:t>
            </a:r>
            <a:r>
              <a:rPr lang="da-DK" dirty="0"/>
              <a:t> </a:t>
            </a:r>
            <a:r>
              <a:rPr lang="da-DK" dirty="0" err="1"/>
              <a:t>text</a:t>
            </a:r>
            <a:r>
              <a:rPr lang="da-DK" dirty="0"/>
              <a:t> (plus </a:t>
            </a:r>
            <a:r>
              <a:rPr lang="da-DK" dirty="0" err="1"/>
              <a:t>specific</a:t>
            </a:r>
            <a:r>
              <a:rPr lang="da-DK" dirty="0"/>
              <a:t> </a:t>
            </a:r>
            <a:r>
              <a:rPr lang="da-DK" dirty="0" err="1"/>
              <a:t>number</a:t>
            </a:r>
            <a:r>
              <a:rPr lang="da-DK" dirty="0"/>
              <a:t> of </a:t>
            </a:r>
            <a:r>
              <a:rPr lang="da-DK" dirty="0" err="1"/>
              <a:t>characters</a:t>
            </a:r>
            <a:r>
              <a:rPr lang="da-DK" dirty="0"/>
              <a:t> per </a:t>
            </a:r>
            <a:r>
              <a:rPr lang="da-DK" dirty="0" err="1"/>
              <a:t>heading</a:t>
            </a:r>
            <a:r>
              <a:rPr lang="da-DK" dirty="0"/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More </a:t>
            </a:r>
            <a:r>
              <a:rPr lang="da-DK" dirty="0" err="1"/>
              <a:t>photos</a:t>
            </a:r>
            <a:endParaRPr lang="da-DK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 err="1"/>
              <a:t>Pamphlet</a:t>
            </a:r>
            <a:r>
              <a:rPr lang="da-DK" dirty="0"/>
              <a:t> version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Large </a:t>
            </a:r>
            <a:r>
              <a:rPr lang="da-DK" dirty="0" err="1"/>
              <a:t>map</a:t>
            </a:r>
            <a:r>
              <a:rPr lang="da-DK" dirty="0"/>
              <a:t> with </a:t>
            </a:r>
            <a:r>
              <a:rPr lang="da-DK" dirty="0" err="1"/>
              <a:t>important</a:t>
            </a:r>
            <a:r>
              <a:rPr lang="da-DK" dirty="0"/>
              <a:t> </a:t>
            </a:r>
            <a:r>
              <a:rPr lang="da-DK" dirty="0" err="1"/>
              <a:t>areas</a:t>
            </a:r>
            <a:r>
              <a:rPr lang="da-DK" dirty="0"/>
              <a:t> etc.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 err="1"/>
              <a:t>Possibility</a:t>
            </a:r>
            <a:r>
              <a:rPr lang="da-DK" dirty="0"/>
              <a:t> to print at station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 err="1"/>
              <a:t>Increase</a:t>
            </a:r>
            <a:r>
              <a:rPr lang="da-DK" dirty="0"/>
              <a:t> </a:t>
            </a:r>
            <a:r>
              <a:rPr lang="da-DK" dirty="0" err="1"/>
              <a:t>awareness</a:t>
            </a:r>
            <a:r>
              <a:rPr lang="da-DK" dirty="0"/>
              <a:t> </a:t>
            </a:r>
            <a:r>
              <a:rPr lang="da-DK" dirty="0" err="1"/>
              <a:t>when</a:t>
            </a:r>
            <a:r>
              <a:rPr lang="da-DK" dirty="0"/>
              <a:t> station is </a:t>
            </a:r>
            <a:r>
              <a:rPr lang="da-DK" dirty="0" err="1"/>
              <a:t>off-line</a:t>
            </a:r>
            <a:endParaRPr lang="da-DK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 err="1"/>
              <a:t>Something</a:t>
            </a:r>
            <a:r>
              <a:rPr lang="da-DK" dirty="0"/>
              <a:t> for </a:t>
            </a:r>
            <a:r>
              <a:rPr lang="da-DK" dirty="0" err="1"/>
              <a:t>people</a:t>
            </a:r>
            <a:r>
              <a:rPr lang="da-DK" dirty="0"/>
              <a:t> to bring home</a:t>
            </a:r>
          </a:p>
        </p:txBody>
      </p:sp>
    </p:spTree>
    <p:extLst>
      <p:ext uri="{BB962C8B-B14F-4D97-AF65-F5344CB8AC3E}">
        <p14:creationId xmlns:p14="http://schemas.microsoft.com/office/powerpoint/2010/main" val="1854928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utdoor, sky, grass, nature&#10;&#10;Description automatically generated">
            <a:extLst>
              <a:ext uri="{FF2B5EF4-FFF2-40B4-BE49-F238E27FC236}">
                <a16:creationId xmlns:a16="http://schemas.microsoft.com/office/drawing/2014/main" id="{AC631EFC-D6F3-B958-E930-8F068D4CB1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4" r="6263"/>
          <a:stretch/>
        </p:blipFill>
        <p:spPr>
          <a:xfrm>
            <a:off x="1524000" y="790373"/>
            <a:ext cx="9144001" cy="60828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0" y="1"/>
            <a:ext cx="9144000" cy="765175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457200">
              <a:defRPr/>
            </a:pPr>
            <a:endParaRPr lang="da-DK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7643814" y="47057"/>
            <a:ext cx="3024187" cy="681037"/>
            <a:chOff x="5796136" y="45376"/>
            <a:chExt cx="3024336" cy="682236"/>
          </a:xfrm>
        </p:grpSpPr>
        <p:pic>
          <p:nvPicPr>
            <p:cNvPr id="7" name="Picture 4" descr="GN-logo[1]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28384" y="45376"/>
              <a:ext cx="792088" cy="682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5"/>
            <p:cNvSpPr txBox="1">
              <a:spLocks noChangeArrowheads="1"/>
            </p:cNvSpPr>
            <p:nvPr/>
          </p:nvSpPr>
          <p:spPr bwMode="auto">
            <a:xfrm>
              <a:off x="5796136" y="116632"/>
              <a:ext cx="2088232" cy="554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defTabSz="457200">
                <a:defRPr/>
              </a:pPr>
              <a:r>
                <a:rPr lang="da-DK" sz="1200" kern="0" dirty="0" err="1">
                  <a:solidFill>
                    <a:prstClr val="black"/>
                  </a:solidFill>
                  <a:latin typeface="Calibri" panose="020F0502020204030204"/>
                </a:rPr>
                <a:t>Pinngortitaleriffik</a:t>
              </a:r>
              <a:endParaRPr lang="da-DK" sz="1200" kern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algn="r" defTabSz="457200">
                <a:defRPr/>
              </a:pPr>
              <a:r>
                <a:rPr lang="da-DK" sz="900" kern="0" dirty="0">
                  <a:solidFill>
                    <a:prstClr val="black"/>
                  </a:solidFill>
                  <a:latin typeface="Calibri" panose="020F0502020204030204"/>
                </a:rPr>
                <a:t>Greenland </a:t>
              </a:r>
              <a:r>
                <a:rPr lang="da-DK" sz="900" kern="0" dirty="0" err="1">
                  <a:solidFill>
                    <a:prstClr val="black"/>
                  </a:solidFill>
                  <a:latin typeface="Calibri" panose="020F0502020204030204"/>
                </a:rPr>
                <a:t>Institute</a:t>
              </a:r>
              <a:r>
                <a:rPr lang="da-DK" sz="900" kern="0" dirty="0">
                  <a:solidFill>
                    <a:prstClr val="black"/>
                  </a:solidFill>
                  <a:latin typeface="Calibri" panose="020F0502020204030204"/>
                </a:rPr>
                <a:t> of Natural Resources</a:t>
              </a:r>
            </a:p>
            <a:p>
              <a:pPr algn="r" defTabSz="457200">
                <a:defRPr/>
              </a:pPr>
              <a:r>
                <a:rPr lang="da-DK" sz="900" kern="0" dirty="0">
                  <a:solidFill>
                    <a:prstClr val="black"/>
                  </a:solidFill>
                  <a:latin typeface="Calibri" panose="020F0502020204030204"/>
                </a:rPr>
                <a:t>Grønlands Naturinstitut</a:t>
              </a:r>
            </a:p>
          </p:txBody>
        </p:sp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7A505A7E-C05A-EF9D-8ED5-67E178D44F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1945" y="2753348"/>
            <a:ext cx="7208108" cy="1499780"/>
          </a:xfrm>
          <a:solidFill>
            <a:schemeClr val="bg1">
              <a:alpha val="60000"/>
            </a:schemeClr>
          </a:solidFill>
        </p:spPr>
        <p:txBody>
          <a:bodyPr>
            <a:noAutofit/>
          </a:bodyPr>
          <a:lstStyle/>
          <a:p>
            <a:r>
              <a:rPr lang="en-US" sz="4800" dirty="0"/>
              <a:t>Kobbefjord Research Station</a:t>
            </a:r>
            <a:br>
              <a:rPr lang="en-US" sz="4800" dirty="0"/>
            </a:br>
            <a:r>
              <a:rPr lang="en-US" sz="4800" dirty="0"/>
              <a:t>      @NuukNERO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F8E992-29C2-5075-2939-BDCCEC7A0E5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81734" y="3569555"/>
            <a:ext cx="728019" cy="59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2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DEC4051-F6E9-7049-85E3-DDA3112EBF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 err="1"/>
              <a:t>www.aeco.no</a:t>
            </a:r>
            <a:endParaRPr lang="nb-NO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E7C98D5F-950E-4043-A2C3-32BCCEDBBC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/>
              <a:t>@</a:t>
            </a:r>
            <a:r>
              <a:rPr lang="nb-NO" dirty="0" err="1"/>
              <a:t>ArcticCruiseOperators</a:t>
            </a:r>
            <a:endParaRPr lang="nb-NO" dirty="0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9516A540-A41E-AF40-AE44-B6282218E0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/>
              <a:t>@</a:t>
            </a:r>
            <a:r>
              <a:rPr lang="nb-NO" dirty="0" err="1"/>
              <a:t>ArcticCruiseOp</a:t>
            </a:r>
            <a:endParaRPr lang="nb-NO" dirty="0"/>
          </a:p>
        </p:txBody>
      </p:sp>
      <p:pic>
        <p:nvPicPr>
          <p:cNvPr id="15" name="Pladsholder til billede 14" descr="Et billede, der indeholder sne, udendørs, natur, dækket&#10;&#10;Automatisk genereret beskrivelse">
            <a:extLst>
              <a:ext uri="{FF2B5EF4-FFF2-40B4-BE49-F238E27FC236}">
                <a16:creationId xmlns:a16="http://schemas.microsoft.com/office/drawing/2014/main" id="{56254BAD-DD24-437F-AE2C-8FD2E1A4C27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" r="15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59258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110FA5F5-BE6D-432E-10C2-5905F9C14202}"/>
              </a:ext>
            </a:extLst>
          </p:cNvPr>
          <p:cNvSpPr/>
          <p:nvPr/>
        </p:nvSpPr>
        <p:spPr>
          <a:xfrm>
            <a:off x="744" y="-18432"/>
            <a:ext cx="12190512" cy="752383"/>
          </a:xfrm>
          <a:prstGeom prst="rect">
            <a:avLst/>
          </a:prstGeom>
          <a:solidFill>
            <a:srgbClr val="8ABEE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2AB3FA74-60D1-4F31-9D12-ED805261D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007" y="134428"/>
            <a:ext cx="2029346" cy="484363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2C8B0421-0388-51B0-09F8-1A3E1F6531CC}"/>
              </a:ext>
            </a:extLst>
          </p:cNvPr>
          <p:cNvSpPr txBox="1"/>
          <p:nvPr/>
        </p:nvSpPr>
        <p:spPr>
          <a:xfrm>
            <a:off x="4719157" y="222720"/>
            <a:ext cx="2753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Station Specific Tourism Guidelines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01D79EA4-6BEE-56C8-5C7B-B25C3B3C13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78" y="0"/>
            <a:ext cx="1641445" cy="692257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B2263521-8A3D-5092-C436-564862E175B0}"/>
              </a:ext>
            </a:extLst>
          </p:cNvPr>
          <p:cNvSpPr txBox="1"/>
          <p:nvPr/>
        </p:nvSpPr>
        <p:spPr>
          <a:xfrm>
            <a:off x="1775622" y="1040902"/>
            <a:ext cx="1236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Why?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9A6B2F06-8401-DB55-9D9E-059EEE0FE08D}"/>
              </a:ext>
            </a:extLst>
          </p:cNvPr>
          <p:cNvSpPr txBox="1"/>
          <p:nvPr/>
        </p:nvSpPr>
        <p:spPr>
          <a:xfrm>
            <a:off x="1775622" y="1732327"/>
            <a:ext cx="90126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u="sng" dirty="0"/>
              <a:t>Interface</a:t>
            </a:r>
            <a:r>
              <a:rPr lang="en-US" sz="2400" dirty="0"/>
              <a:t> education for tourism/tourists with station management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u="sng" dirty="0"/>
              <a:t>Provide</a:t>
            </a:r>
            <a:r>
              <a:rPr lang="en-US" sz="2400" dirty="0"/>
              <a:t> visitors with specific information including cautions and considerations ensuring sustainable development and minimum environmental impact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u="sng" dirty="0"/>
              <a:t>Mitigate</a:t>
            </a:r>
            <a:r>
              <a:rPr lang="en-US" sz="2400" dirty="0"/>
              <a:t> disturbance to research station work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u="sng" dirty="0"/>
              <a:t>Enhance</a:t>
            </a:r>
            <a:r>
              <a:rPr lang="en-US" sz="2400" dirty="0"/>
              <a:t> knowledge research conducted at the station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0FACB357-BD2D-AF28-0C38-54B62A172F92}"/>
              </a:ext>
            </a:extLst>
          </p:cNvPr>
          <p:cNvSpPr txBox="1"/>
          <p:nvPr/>
        </p:nvSpPr>
        <p:spPr>
          <a:xfrm>
            <a:off x="921550" y="5747662"/>
            <a:ext cx="10720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Knowing what’s </a:t>
            </a:r>
            <a:r>
              <a:rPr lang="en-US" sz="2800" u="sng" dirty="0"/>
              <a:t>not</a:t>
            </a:r>
            <a:r>
              <a:rPr lang="en-US" sz="2800" dirty="0"/>
              <a:t> allowed is as important as knowing what is allowed!</a:t>
            </a:r>
          </a:p>
        </p:txBody>
      </p:sp>
    </p:spTree>
    <p:extLst>
      <p:ext uri="{BB962C8B-B14F-4D97-AF65-F5344CB8AC3E}">
        <p14:creationId xmlns:p14="http://schemas.microsoft.com/office/powerpoint/2010/main" val="245742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2AFDFDAD-60AD-FD04-C4AB-35581A085493}"/>
              </a:ext>
            </a:extLst>
          </p:cNvPr>
          <p:cNvSpPr/>
          <p:nvPr/>
        </p:nvSpPr>
        <p:spPr>
          <a:xfrm>
            <a:off x="-25862" y="-16010"/>
            <a:ext cx="12190512" cy="752383"/>
          </a:xfrm>
          <a:prstGeom prst="rect">
            <a:avLst/>
          </a:prstGeom>
          <a:solidFill>
            <a:srgbClr val="8ABEE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pic>
        <p:nvPicPr>
          <p:cNvPr id="5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E7DB9511-98A5-AEEA-B92D-CAB45D78C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007" y="134428"/>
            <a:ext cx="2029346" cy="484363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0F5CA9DF-750C-F807-E7C3-51286DA208FB}"/>
              </a:ext>
            </a:extLst>
          </p:cNvPr>
          <p:cNvSpPr txBox="1"/>
          <p:nvPr/>
        </p:nvSpPr>
        <p:spPr>
          <a:xfrm>
            <a:off x="4360178" y="249459"/>
            <a:ext cx="3471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Station Specific Tourism Guidelines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7A329B4C-B013-1037-582A-BC33A7651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78" y="0"/>
            <a:ext cx="1641445" cy="692257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3E9BC37F-ABE7-5B7A-4D98-0BEC23930D1C}"/>
              </a:ext>
            </a:extLst>
          </p:cNvPr>
          <p:cNvSpPr txBox="1"/>
          <p:nvPr/>
        </p:nvSpPr>
        <p:spPr>
          <a:xfrm>
            <a:off x="1775623" y="1001842"/>
            <a:ext cx="8674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AECO have developed a template that can be used when developing Station Specific Guidelines (part of INTERACT III, WP 9)</a:t>
            </a:r>
          </a:p>
        </p:txBody>
      </p:sp>
      <p:pic>
        <p:nvPicPr>
          <p:cNvPr id="12" name="Billede 11" descr="Et billede, der indeholder tekst, natur&#10;&#10;Automatisk genereret beskrivelse">
            <a:extLst>
              <a:ext uri="{FF2B5EF4-FFF2-40B4-BE49-F238E27FC236}">
                <a16:creationId xmlns:a16="http://schemas.microsoft.com/office/drawing/2014/main" id="{748A7C66-09BB-CE47-F683-A656A6709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7" y="2197916"/>
            <a:ext cx="6324540" cy="4081244"/>
          </a:xfrm>
          <a:prstGeom prst="rect">
            <a:avLst/>
          </a:prstGeo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9D89CD7C-B163-6929-934C-5F0B43DAF8BD}"/>
              </a:ext>
            </a:extLst>
          </p:cNvPr>
          <p:cNvSpPr txBox="1"/>
          <p:nvPr/>
        </p:nvSpPr>
        <p:spPr>
          <a:xfrm>
            <a:off x="738230" y="3204595"/>
            <a:ext cx="405188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Based on AECO experiences developing:</a:t>
            </a:r>
          </a:p>
          <a:p>
            <a:endParaRPr lang="en-US" i="1" dirty="0"/>
          </a:p>
          <a:p>
            <a:r>
              <a:rPr lang="en-US" sz="2400" i="1" dirty="0"/>
              <a:t>INTERACT Survey results</a:t>
            </a:r>
          </a:p>
          <a:p>
            <a:endParaRPr lang="en-US" i="1" dirty="0"/>
          </a:p>
          <a:p>
            <a:r>
              <a:rPr lang="en-US" sz="2400" i="1" dirty="0"/>
              <a:t>Site Specific Guidelines </a:t>
            </a:r>
          </a:p>
          <a:p>
            <a:endParaRPr lang="en-US" sz="2400" i="1" dirty="0"/>
          </a:p>
          <a:p>
            <a:r>
              <a:rPr lang="en-US" sz="2400" i="1" dirty="0"/>
              <a:t>Community Specific Guidelines</a:t>
            </a:r>
          </a:p>
        </p:txBody>
      </p:sp>
    </p:spTree>
    <p:extLst>
      <p:ext uri="{BB962C8B-B14F-4D97-AF65-F5344CB8AC3E}">
        <p14:creationId xmlns:p14="http://schemas.microsoft.com/office/powerpoint/2010/main" val="2760880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DECD942A-2954-EEDA-0F52-35780B916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007" y="134428"/>
            <a:ext cx="2029346" cy="484363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DA09947C-78BD-1587-1990-BD1987A07A9E}"/>
              </a:ext>
            </a:extLst>
          </p:cNvPr>
          <p:cNvSpPr txBox="1"/>
          <p:nvPr/>
        </p:nvSpPr>
        <p:spPr>
          <a:xfrm>
            <a:off x="4719157" y="222720"/>
            <a:ext cx="2753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Station Specific Tourism Guidelines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57D92618-B4E4-1A80-633B-723A5DD0272B}"/>
              </a:ext>
            </a:extLst>
          </p:cNvPr>
          <p:cNvSpPr txBox="1"/>
          <p:nvPr/>
        </p:nvSpPr>
        <p:spPr>
          <a:xfrm>
            <a:off x="1758891" y="911988"/>
            <a:ext cx="1152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How?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10B57947-29B7-886F-E200-E8FF376E91B2}"/>
              </a:ext>
            </a:extLst>
          </p:cNvPr>
          <p:cNvSpPr txBox="1"/>
          <p:nvPr/>
        </p:nvSpPr>
        <p:spPr>
          <a:xfrm>
            <a:off x="1887523" y="1795244"/>
            <a:ext cx="84561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/>
              <a:t>Conduct vulnerability assessment on the natural environment and risk assessment of research infrastructure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/>
              <a:t>Keep an open dialogue with representatives of visitors and local communities to ensure mutual benefits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</p:txBody>
      </p:sp>
      <p:pic>
        <p:nvPicPr>
          <p:cNvPr id="12" name="Billede 11" descr="Et billede, der indeholder bjerg, udendørs, græs&#10;&#10;Automatisk genereret beskrivelse">
            <a:extLst>
              <a:ext uri="{FF2B5EF4-FFF2-40B4-BE49-F238E27FC236}">
                <a16:creationId xmlns:a16="http://schemas.microsoft.com/office/drawing/2014/main" id="{18917089-0F8A-7A9E-AAAE-A11DF9730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653" y="3878453"/>
            <a:ext cx="5301842" cy="2979547"/>
          </a:xfrm>
          <a:prstGeom prst="rect">
            <a:avLst/>
          </a:prstGeo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2BDC024C-2FA5-FF4C-EE40-67EC271D9A84}"/>
              </a:ext>
            </a:extLst>
          </p:cNvPr>
          <p:cNvSpPr txBox="1"/>
          <p:nvPr/>
        </p:nvSpPr>
        <p:spPr>
          <a:xfrm>
            <a:off x="8804246" y="6541657"/>
            <a:ext cx="13128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Photo: Wikimedia</a:t>
            </a:r>
          </a:p>
        </p:txBody>
      </p: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DA583440-B1E4-5AFB-DCDF-8AE92695ACAD}"/>
              </a:ext>
            </a:extLst>
          </p:cNvPr>
          <p:cNvGrpSpPr/>
          <p:nvPr/>
        </p:nvGrpSpPr>
        <p:grpSpPr>
          <a:xfrm>
            <a:off x="-4088" y="-13588"/>
            <a:ext cx="12190512" cy="752383"/>
            <a:chOff x="126538" y="136390"/>
            <a:chExt cx="12190512" cy="752383"/>
          </a:xfrm>
        </p:grpSpPr>
        <p:sp>
          <p:nvSpPr>
            <p:cNvPr id="2" name="Rectangle 8">
              <a:extLst>
                <a:ext uri="{FF2B5EF4-FFF2-40B4-BE49-F238E27FC236}">
                  <a16:creationId xmlns:a16="http://schemas.microsoft.com/office/drawing/2014/main" id="{B3637B35-57BD-435F-0F04-D5EF10760E1D}"/>
                </a:ext>
              </a:extLst>
            </p:cNvPr>
            <p:cNvSpPr/>
            <p:nvPr/>
          </p:nvSpPr>
          <p:spPr>
            <a:xfrm>
              <a:off x="126538" y="136390"/>
              <a:ext cx="12190512" cy="752383"/>
            </a:xfrm>
            <a:prstGeom prst="rect">
              <a:avLst/>
            </a:prstGeom>
            <a:solidFill>
              <a:srgbClr val="8ABEE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20" dirty="0"/>
            </a:p>
          </p:txBody>
        </p:sp>
        <p:pic>
          <p:nvPicPr>
            <p:cNvPr id="3" name="Picture 1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5F72810E-8CE3-60A8-A54A-BBC6055E5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0407" y="286828"/>
              <a:ext cx="2029346" cy="484363"/>
            </a:xfrm>
            <a:prstGeom prst="rect">
              <a:avLst/>
            </a:prstGeom>
          </p:spPr>
        </p:pic>
        <p:sp>
          <p:nvSpPr>
            <p:cNvPr id="10" name="Tekstfelt 9">
              <a:extLst>
                <a:ext uri="{FF2B5EF4-FFF2-40B4-BE49-F238E27FC236}">
                  <a16:creationId xmlns:a16="http://schemas.microsoft.com/office/drawing/2014/main" id="{5929171C-7B59-0DDF-9DD2-CEFDD56A99BF}"/>
                </a:ext>
              </a:extLst>
            </p:cNvPr>
            <p:cNvSpPr txBox="1"/>
            <p:nvPr/>
          </p:nvSpPr>
          <p:spPr>
            <a:xfrm>
              <a:off x="4512578" y="401859"/>
              <a:ext cx="34716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Station Specific Tourism Guidelines</a:t>
              </a:r>
            </a:p>
          </p:txBody>
        </p:sp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5F24DDAE-6445-165A-7C6E-755A60B4D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578" y="152400"/>
              <a:ext cx="1641445" cy="6922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0539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felt 7">
            <a:extLst>
              <a:ext uri="{FF2B5EF4-FFF2-40B4-BE49-F238E27FC236}">
                <a16:creationId xmlns:a16="http://schemas.microsoft.com/office/drawing/2014/main" id="{2DFF4FB7-06FA-6F39-F1F3-B4538AAABA68}"/>
              </a:ext>
            </a:extLst>
          </p:cNvPr>
          <p:cNvSpPr txBox="1"/>
          <p:nvPr/>
        </p:nvSpPr>
        <p:spPr>
          <a:xfrm>
            <a:off x="1174460" y="1034547"/>
            <a:ext cx="1952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Add content: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771B3CC3-D4B5-6456-822D-2C31511AAAC4}"/>
              </a:ext>
            </a:extLst>
          </p:cNvPr>
          <p:cNvSpPr txBox="1"/>
          <p:nvPr/>
        </p:nvSpPr>
        <p:spPr>
          <a:xfrm>
            <a:off x="1174459" y="1741633"/>
            <a:ext cx="759203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/>
              <a:t>Site name and historic background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/>
              <a:t>Description of research topics focused on at the station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/>
              <a:t>Expected behavior of visitors: Do’s and don’ts 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/>
              <a:t>Services that </a:t>
            </a:r>
            <a:r>
              <a:rPr lang="en-US" sz="2400" u="sng" dirty="0"/>
              <a:t>may</a:t>
            </a:r>
            <a:r>
              <a:rPr lang="en-US" sz="2400" dirty="0"/>
              <a:t> be available:</a:t>
            </a:r>
          </a:p>
          <a:p>
            <a:pPr marL="742950" lvl="1" indent="-285750">
              <a:buFontTx/>
              <a:buChar char="-"/>
            </a:pPr>
            <a:r>
              <a:rPr lang="en-US" sz="2400" dirty="0"/>
              <a:t>Souvenir shop</a:t>
            </a:r>
          </a:p>
          <a:p>
            <a:pPr marL="742950" lvl="1" indent="-285750">
              <a:buFontTx/>
              <a:buChar char="-"/>
            </a:pPr>
            <a:r>
              <a:rPr lang="en-US" sz="2400" dirty="0"/>
              <a:t>Toilet</a:t>
            </a:r>
          </a:p>
          <a:p>
            <a:pPr marL="742950" lvl="1" indent="-285750">
              <a:buFontTx/>
              <a:buChar char="-"/>
            </a:pPr>
            <a:r>
              <a:rPr lang="en-US" sz="2400" dirty="0"/>
              <a:t>Guided tour/Opening hours (if applicable)</a:t>
            </a:r>
          </a:p>
          <a:p>
            <a:pPr marL="742950" lvl="1" indent="-285750">
              <a:buFontTx/>
              <a:buChar char="-"/>
            </a:pPr>
            <a:r>
              <a:rPr lang="en-US" sz="2400" dirty="0"/>
              <a:t>Etc.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/>
              <a:t>Flora and fauna descriptions in the general area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</p:txBody>
      </p:sp>
      <p:pic>
        <p:nvPicPr>
          <p:cNvPr id="13" name="Billede 12" descr="Et billede, der indeholder blomst, jord, udendørs, lyserød&#10;&#10;Automatisk genereret beskrivelse">
            <a:extLst>
              <a:ext uri="{FF2B5EF4-FFF2-40B4-BE49-F238E27FC236}">
                <a16:creationId xmlns:a16="http://schemas.microsoft.com/office/drawing/2014/main" id="{9E75DE74-850C-8810-D8AA-D8E8DBDD3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219" y="746484"/>
            <a:ext cx="2712441" cy="1808294"/>
          </a:xfrm>
          <a:prstGeom prst="rect">
            <a:avLst/>
          </a:prstGeom>
        </p:spPr>
      </p:pic>
      <p:pic>
        <p:nvPicPr>
          <p:cNvPr id="15" name="Billede 14" descr="Et billede, der indeholder græs, blomst, svampe, plante&#10;&#10;Automatisk genereret beskrivelse">
            <a:extLst>
              <a:ext uri="{FF2B5EF4-FFF2-40B4-BE49-F238E27FC236}">
                <a16:creationId xmlns:a16="http://schemas.microsoft.com/office/drawing/2014/main" id="{B536A82F-B92E-9705-07D4-E93390F55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218" y="2862976"/>
            <a:ext cx="2712442" cy="1808295"/>
          </a:xfrm>
          <a:prstGeom prst="rect">
            <a:avLst/>
          </a:prstGeom>
        </p:spPr>
      </p:pic>
      <p:pic>
        <p:nvPicPr>
          <p:cNvPr id="17" name="Billede 16" descr="Et billede, der indeholder plante, udendørs, blomst, have&#10;&#10;Automatisk genereret beskrivelse">
            <a:extLst>
              <a:ext uri="{FF2B5EF4-FFF2-40B4-BE49-F238E27FC236}">
                <a16:creationId xmlns:a16="http://schemas.microsoft.com/office/drawing/2014/main" id="{2655564C-C81E-1A89-D597-C7F51FABC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218" y="5049703"/>
            <a:ext cx="2712443" cy="1808295"/>
          </a:xfrm>
          <a:prstGeom prst="rect">
            <a:avLst/>
          </a:prstGeom>
        </p:spPr>
      </p:pic>
      <p:grpSp>
        <p:nvGrpSpPr>
          <p:cNvPr id="2" name="Gruppe 1">
            <a:extLst>
              <a:ext uri="{FF2B5EF4-FFF2-40B4-BE49-F238E27FC236}">
                <a16:creationId xmlns:a16="http://schemas.microsoft.com/office/drawing/2014/main" id="{DA526314-2A94-15EE-9665-51DC35CD668F}"/>
              </a:ext>
            </a:extLst>
          </p:cNvPr>
          <p:cNvGrpSpPr/>
          <p:nvPr/>
        </p:nvGrpSpPr>
        <p:grpSpPr>
          <a:xfrm>
            <a:off x="-4088" y="-13588"/>
            <a:ext cx="12190512" cy="752383"/>
            <a:chOff x="126538" y="136390"/>
            <a:chExt cx="12190512" cy="752383"/>
          </a:xfrm>
        </p:grpSpPr>
        <p:sp>
          <p:nvSpPr>
            <p:cNvPr id="3" name="Rectangle 8">
              <a:extLst>
                <a:ext uri="{FF2B5EF4-FFF2-40B4-BE49-F238E27FC236}">
                  <a16:creationId xmlns:a16="http://schemas.microsoft.com/office/drawing/2014/main" id="{536FA96E-BF89-A747-B69A-60C6DE2DE14D}"/>
                </a:ext>
              </a:extLst>
            </p:cNvPr>
            <p:cNvSpPr/>
            <p:nvPr/>
          </p:nvSpPr>
          <p:spPr>
            <a:xfrm>
              <a:off x="126538" y="136390"/>
              <a:ext cx="12190512" cy="752383"/>
            </a:xfrm>
            <a:prstGeom prst="rect">
              <a:avLst/>
            </a:prstGeom>
            <a:solidFill>
              <a:srgbClr val="8ABEE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20" dirty="0"/>
            </a:p>
          </p:txBody>
        </p:sp>
        <p:pic>
          <p:nvPicPr>
            <p:cNvPr id="10" name="Picture 1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502315FE-265B-D976-C1EE-8655A805D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0407" y="286828"/>
              <a:ext cx="2029346" cy="484363"/>
            </a:xfrm>
            <a:prstGeom prst="rect">
              <a:avLst/>
            </a:prstGeom>
          </p:spPr>
        </p:pic>
        <p:sp>
          <p:nvSpPr>
            <p:cNvPr id="11" name="Tekstfelt 10">
              <a:extLst>
                <a:ext uri="{FF2B5EF4-FFF2-40B4-BE49-F238E27FC236}">
                  <a16:creationId xmlns:a16="http://schemas.microsoft.com/office/drawing/2014/main" id="{6069CB7C-E0AF-8B91-ED0C-7F7DA352F44B}"/>
                </a:ext>
              </a:extLst>
            </p:cNvPr>
            <p:cNvSpPr txBox="1"/>
            <p:nvPr/>
          </p:nvSpPr>
          <p:spPr>
            <a:xfrm>
              <a:off x="4512578" y="401859"/>
              <a:ext cx="34716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Station Specific Tourism Guidelines</a:t>
              </a:r>
            </a:p>
          </p:txBody>
        </p:sp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D0C10092-91FB-9A55-F4FC-17A2106C8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578" y="152400"/>
              <a:ext cx="1641445" cy="6922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884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Et billede, der indeholder kort&#10;&#10;Automatisk genereret beskrivelse">
            <a:extLst>
              <a:ext uri="{FF2B5EF4-FFF2-40B4-BE49-F238E27FC236}">
                <a16:creationId xmlns:a16="http://schemas.microsoft.com/office/drawing/2014/main" id="{48C3E2EA-367D-9183-54FD-E268234FA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450" y="754873"/>
            <a:ext cx="9107889" cy="5853668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30BCFF1E-7EBF-23EF-EC47-2FE6D6AA719D}"/>
              </a:ext>
            </a:extLst>
          </p:cNvPr>
          <p:cNvSpPr txBox="1"/>
          <p:nvPr/>
        </p:nvSpPr>
        <p:spPr>
          <a:xfrm>
            <a:off x="219723" y="851553"/>
            <a:ext cx="3111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Use vulnerability assessment to create an easy-to-read map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DDDF3B7D-48F7-721A-E595-2DC956F2C0D3}"/>
              </a:ext>
            </a:extLst>
          </p:cNvPr>
          <p:cNvSpPr txBox="1"/>
          <p:nvPr/>
        </p:nvSpPr>
        <p:spPr>
          <a:xfrm>
            <a:off x="110150" y="2553160"/>
            <a:ext cx="32213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/>
              <a:t>Location of buildings</a:t>
            </a:r>
          </a:p>
          <a:p>
            <a:pPr marL="342900" indent="-342900">
              <a:buFontTx/>
              <a:buChar char="-"/>
            </a:pP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Location of research equipment</a:t>
            </a:r>
          </a:p>
          <a:p>
            <a:pPr marL="342900" indent="-342900">
              <a:buFontTx/>
              <a:buChar char="-"/>
            </a:pP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Where can you go</a:t>
            </a:r>
          </a:p>
          <a:p>
            <a:pPr marL="342900" indent="-342900">
              <a:buFontTx/>
              <a:buChar char="-"/>
            </a:pP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Where you CANNOT go</a:t>
            </a:r>
          </a:p>
          <a:p>
            <a:pPr marL="342900" indent="-342900">
              <a:buFontTx/>
              <a:buChar char="-"/>
            </a:pP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Recommended paths</a:t>
            </a:r>
          </a:p>
          <a:p>
            <a:pPr marL="342900" indent="-342900">
              <a:buFontTx/>
              <a:buChar char="-"/>
            </a:pP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Etc.</a:t>
            </a:r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8E9C3336-D660-2839-5E66-F0A47E909845}"/>
              </a:ext>
            </a:extLst>
          </p:cNvPr>
          <p:cNvGrpSpPr/>
          <p:nvPr/>
        </p:nvGrpSpPr>
        <p:grpSpPr>
          <a:xfrm>
            <a:off x="-4088" y="-13588"/>
            <a:ext cx="12190512" cy="752383"/>
            <a:chOff x="126538" y="136390"/>
            <a:chExt cx="12190512" cy="752383"/>
          </a:xfrm>
        </p:grpSpPr>
        <p:sp>
          <p:nvSpPr>
            <p:cNvPr id="3" name="Rectangle 8">
              <a:extLst>
                <a:ext uri="{FF2B5EF4-FFF2-40B4-BE49-F238E27FC236}">
                  <a16:creationId xmlns:a16="http://schemas.microsoft.com/office/drawing/2014/main" id="{0D55CDF2-0480-16B2-EC85-CAE080601D22}"/>
                </a:ext>
              </a:extLst>
            </p:cNvPr>
            <p:cNvSpPr/>
            <p:nvPr/>
          </p:nvSpPr>
          <p:spPr>
            <a:xfrm>
              <a:off x="126538" y="136390"/>
              <a:ext cx="12190512" cy="752383"/>
            </a:xfrm>
            <a:prstGeom prst="rect">
              <a:avLst/>
            </a:prstGeom>
            <a:solidFill>
              <a:srgbClr val="8ABEE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20" dirty="0"/>
            </a:p>
          </p:txBody>
        </p:sp>
        <p:pic>
          <p:nvPicPr>
            <p:cNvPr id="11" name="Picture 1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2AFC190-3353-2CE5-CA58-9DA11833C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0407" y="286828"/>
              <a:ext cx="2029346" cy="484363"/>
            </a:xfrm>
            <a:prstGeom prst="rect">
              <a:avLst/>
            </a:prstGeom>
          </p:spPr>
        </p:pic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9ED33E59-4FC3-FFD5-1564-ED1814F3B99A}"/>
                </a:ext>
              </a:extLst>
            </p:cNvPr>
            <p:cNvSpPr txBox="1"/>
            <p:nvPr/>
          </p:nvSpPr>
          <p:spPr>
            <a:xfrm>
              <a:off x="4512578" y="401859"/>
              <a:ext cx="34716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Station Specific Tourism Guidelines</a:t>
              </a: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E23B23DA-386F-2592-0F93-B3A823C6F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578" y="152400"/>
              <a:ext cx="1641445" cy="6922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1362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 descr="Et billede, der indeholder kort&#10;&#10;Automatisk genereret beskrivelse">
            <a:extLst>
              <a:ext uri="{FF2B5EF4-FFF2-40B4-BE49-F238E27FC236}">
                <a16:creationId xmlns:a16="http://schemas.microsoft.com/office/drawing/2014/main" id="{C72E496F-34CA-441F-57ED-B3E52D3D26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2" y="845117"/>
            <a:ext cx="12192000" cy="5947317"/>
          </a:xfrm>
          <a:prstGeom prst="rect">
            <a:avLst/>
          </a:prstGeom>
        </p:spPr>
      </p:pic>
      <p:grpSp>
        <p:nvGrpSpPr>
          <p:cNvPr id="2" name="Gruppe 1">
            <a:extLst>
              <a:ext uri="{FF2B5EF4-FFF2-40B4-BE49-F238E27FC236}">
                <a16:creationId xmlns:a16="http://schemas.microsoft.com/office/drawing/2014/main" id="{81F69C96-D9D2-238E-6AD6-2945463C0C45}"/>
              </a:ext>
            </a:extLst>
          </p:cNvPr>
          <p:cNvGrpSpPr/>
          <p:nvPr/>
        </p:nvGrpSpPr>
        <p:grpSpPr>
          <a:xfrm>
            <a:off x="-4088" y="-13588"/>
            <a:ext cx="12190512" cy="752383"/>
            <a:chOff x="126538" y="136390"/>
            <a:chExt cx="12190512" cy="752383"/>
          </a:xfrm>
        </p:grpSpPr>
        <p:sp>
          <p:nvSpPr>
            <p:cNvPr id="3" name="Rectangle 8">
              <a:extLst>
                <a:ext uri="{FF2B5EF4-FFF2-40B4-BE49-F238E27FC236}">
                  <a16:creationId xmlns:a16="http://schemas.microsoft.com/office/drawing/2014/main" id="{41433F2D-0334-AE1E-CA14-C6F7913DE2A3}"/>
                </a:ext>
              </a:extLst>
            </p:cNvPr>
            <p:cNvSpPr/>
            <p:nvPr/>
          </p:nvSpPr>
          <p:spPr>
            <a:xfrm>
              <a:off x="126538" y="136390"/>
              <a:ext cx="12190512" cy="752383"/>
            </a:xfrm>
            <a:prstGeom prst="rect">
              <a:avLst/>
            </a:prstGeom>
            <a:solidFill>
              <a:srgbClr val="8ABEE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20" dirty="0"/>
            </a:p>
          </p:txBody>
        </p:sp>
        <p:pic>
          <p:nvPicPr>
            <p:cNvPr id="8" name="Picture 1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E9B95769-3F9E-074B-B36E-6B7F16AC3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0407" y="286828"/>
              <a:ext cx="2029346" cy="484363"/>
            </a:xfrm>
            <a:prstGeom prst="rect">
              <a:avLst/>
            </a:prstGeom>
          </p:spPr>
        </p:pic>
        <p:sp>
          <p:nvSpPr>
            <p:cNvPr id="9" name="Tekstfelt 8">
              <a:extLst>
                <a:ext uri="{FF2B5EF4-FFF2-40B4-BE49-F238E27FC236}">
                  <a16:creationId xmlns:a16="http://schemas.microsoft.com/office/drawing/2014/main" id="{D2041CFD-C316-806E-E49D-932D0225F0D1}"/>
                </a:ext>
              </a:extLst>
            </p:cNvPr>
            <p:cNvSpPr txBox="1"/>
            <p:nvPr/>
          </p:nvSpPr>
          <p:spPr>
            <a:xfrm>
              <a:off x="4512578" y="401859"/>
              <a:ext cx="34716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Station Specific Tourism Guidelines</a:t>
              </a:r>
            </a:p>
          </p:txBody>
        </p:sp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F1F4D34E-F839-3653-8FDF-6C2654B53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578" y="152400"/>
              <a:ext cx="1641445" cy="6922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2627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7B5D2DF4-C693-5264-1D7A-66ECC4144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415" y="752383"/>
            <a:ext cx="8685170" cy="6111786"/>
          </a:xfrm>
          <a:prstGeom prst="rect">
            <a:avLst/>
          </a:prstGeom>
        </p:spPr>
      </p:pic>
      <p:grpSp>
        <p:nvGrpSpPr>
          <p:cNvPr id="2" name="Gruppe 1">
            <a:extLst>
              <a:ext uri="{FF2B5EF4-FFF2-40B4-BE49-F238E27FC236}">
                <a16:creationId xmlns:a16="http://schemas.microsoft.com/office/drawing/2014/main" id="{84A75D38-6F9A-41E8-0F99-7F0CDDD400DF}"/>
              </a:ext>
            </a:extLst>
          </p:cNvPr>
          <p:cNvGrpSpPr/>
          <p:nvPr/>
        </p:nvGrpSpPr>
        <p:grpSpPr>
          <a:xfrm>
            <a:off x="-4088" y="-13588"/>
            <a:ext cx="12190512" cy="752383"/>
            <a:chOff x="126538" y="136390"/>
            <a:chExt cx="12190512" cy="752383"/>
          </a:xfrm>
        </p:grpSpPr>
        <p:sp>
          <p:nvSpPr>
            <p:cNvPr id="3" name="Rectangle 8">
              <a:extLst>
                <a:ext uri="{FF2B5EF4-FFF2-40B4-BE49-F238E27FC236}">
                  <a16:creationId xmlns:a16="http://schemas.microsoft.com/office/drawing/2014/main" id="{6441952F-E13F-B16B-53BB-1D5A9F7F1B6A}"/>
                </a:ext>
              </a:extLst>
            </p:cNvPr>
            <p:cNvSpPr/>
            <p:nvPr/>
          </p:nvSpPr>
          <p:spPr>
            <a:xfrm>
              <a:off x="126538" y="136390"/>
              <a:ext cx="12190512" cy="752383"/>
            </a:xfrm>
            <a:prstGeom prst="rect">
              <a:avLst/>
            </a:prstGeom>
            <a:solidFill>
              <a:srgbClr val="8ABEE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20" dirty="0"/>
            </a:p>
          </p:txBody>
        </p:sp>
        <p:pic>
          <p:nvPicPr>
            <p:cNvPr id="8" name="Picture 1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A6C2EC26-C4AF-B966-5FCE-91876F28D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0407" y="286828"/>
              <a:ext cx="2029346" cy="484363"/>
            </a:xfrm>
            <a:prstGeom prst="rect">
              <a:avLst/>
            </a:prstGeom>
          </p:spPr>
        </p:pic>
        <p:sp>
          <p:nvSpPr>
            <p:cNvPr id="10" name="Tekstfelt 9">
              <a:extLst>
                <a:ext uri="{FF2B5EF4-FFF2-40B4-BE49-F238E27FC236}">
                  <a16:creationId xmlns:a16="http://schemas.microsoft.com/office/drawing/2014/main" id="{012EB2A4-DB17-5C10-09FF-4A1AA2853460}"/>
                </a:ext>
              </a:extLst>
            </p:cNvPr>
            <p:cNvSpPr txBox="1"/>
            <p:nvPr/>
          </p:nvSpPr>
          <p:spPr>
            <a:xfrm>
              <a:off x="4512578" y="401859"/>
              <a:ext cx="34716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Station Specific Tourism Guidelines</a:t>
              </a:r>
            </a:p>
          </p:txBody>
        </p:sp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F30F584F-1BC6-C8F5-5198-6AAC30210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578" y="152400"/>
              <a:ext cx="1641445" cy="6922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6571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lede 14">
            <a:extLst>
              <a:ext uri="{FF2B5EF4-FFF2-40B4-BE49-F238E27FC236}">
                <a16:creationId xmlns:a16="http://schemas.microsoft.com/office/drawing/2014/main" id="{2DF14FA4-C848-0B95-DE28-2548E5760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405" y="706393"/>
            <a:ext cx="4387420" cy="6185194"/>
          </a:xfrm>
          <a:prstGeom prst="rect">
            <a:avLst/>
          </a:prstGeom>
        </p:spPr>
      </p:pic>
      <p:pic>
        <p:nvPicPr>
          <p:cNvPr id="17" name="Billede 16" descr="Et billede, der indeholder tekst&#10;&#10;Automatisk genereret beskrivelse">
            <a:extLst>
              <a:ext uri="{FF2B5EF4-FFF2-40B4-BE49-F238E27FC236}">
                <a16:creationId xmlns:a16="http://schemas.microsoft.com/office/drawing/2014/main" id="{D1AF3F5A-1022-1147-C1B0-17FB2CC47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52" y="706392"/>
            <a:ext cx="4426857" cy="6151607"/>
          </a:xfrm>
          <a:prstGeom prst="rect">
            <a:avLst/>
          </a:prstGeom>
        </p:spPr>
      </p:pic>
      <p:grpSp>
        <p:nvGrpSpPr>
          <p:cNvPr id="2" name="Gruppe 1">
            <a:extLst>
              <a:ext uri="{FF2B5EF4-FFF2-40B4-BE49-F238E27FC236}">
                <a16:creationId xmlns:a16="http://schemas.microsoft.com/office/drawing/2014/main" id="{3C5252E3-B9CA-C89E-F422-D2C7C4F2C546}"/>
              </a:ext>
            </a:extLst>
          </p:cNvPr>
          <p:cNvGrpSpPr/>
          <p:nvPr/>
        </p:nvGrpSpPr>
        <p:grpSpPr>
          <a:xfrm>
            <a:off x="-4088" y="-13588"/>
            <a:ext cx="12190512" cy="752383"/>
            <a:chOff x="126538" y="136390"/>
            <a:chExt cx="12190512" cy="752383"/>
          </a:xfrm>
        </p:grpSpPr>
        <p:sp>
          <p:nvSpPr>
            <p:cNvPr id="3" name="Rectangle 8">
              <a:extLst>
                <a:ext uri="{FF2B5EF4-FFF2-40B4-BE49-F238E27FC236}">
                  <a16:creationId xmlns:a16="http://schemas.microsoft.com/office/drawing/2014/main" id="{B4B56066-E0EE-5398-F1F3-2C633F0CD761}"/>
                </a:ext>
              </a:extLst>
            </p:cNvPr>
            <p:cNvSpPr/>
            <p:nvPr/>
          </p:nvSpPr>
          <p:spPr>
            <a:xfrm>
              <a:off x="126538" y="136390"/>
              <a:ext cx="12190512" cy="752383"/>
            </a:xfrm>
            <a:prstGeom prst="rect">
              <a:avLst/>
            </a:prstGeom>
            <a:solidFill>
              <a:srgbClr val="8ABEE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20" dirty="0"/>
            </a:p>
          </p:txBody>
        </p:sp>
        <p:pic>
          <p:nvPicPr>
            <p:cNvPr id="4" name="Picture 1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2E0E07A-80A5-855F-0134-67762BF19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0407" y="286828"/>
              <a:ext cx="2029346" cy="484363"/>
            </a:xfrm>
            <a:prstGeom prst="rect">
              <a:avLst/>
            </a:prstGeom>
          </p:spPr>
        </p:pic>
        <p:sp>
          <p:nvSpPr>
            <p:cNvPr id="5" name="Tekstfelt 4">
              <a:extLst>
                <a:ext uri="{FF2B5EF4-FFF2-40B4-BE49-F238E27FC236}">
                  <a16:creationId xmlns:a16="http://schemas.microsoft.com/office/drawing/2014/main" id="{74FEE6BD-8E9F-2F91-7D3E-B8F9BC1BD295}"/>
                </a:ext>
              </a:extLst>
            </p:cNvPr>
            <p:cNvSpPr txBox="1"/>
            <p:nvPr/>
          </p:nvSpPr>
          <p:spPr>
            <a:xfrm>
              <a:off x="4512578" y="401859"/>
              <a:ext cx="34716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Station Specific Tourism Guidelines</a:t>
              </a:r>
            </a:p>
          </p:txBody>
        </p: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A70542AE-D361-3BC6-9F4C-F69DD5E89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578" y="152400"/>
              <a:ext cx="1641445" cy="6922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32319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1009</TotalTime>
  <Words>482</Words>
  <Application>Microsoft Office PowerPoint</Application>
  <PresentationFormat>Widescreen</PresentationFormat>
  <Paragraphs>126</Paragraphs>
  <Slides>19</Slides>
  <Notes>3</Notes>
  <HiddenSlides>2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Station Specific Tourism Guidelines Kobbefjord Research Station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Kobbefjord Research Station       @NuukNERO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O-VRAT mobile app</dc:title>
  <dc:creator>Troels Jacobsen</dc:creator>
  <cp:lastModifiedBy>Troels Jacobsen</cp:lastModifiedBy>
  <cp:revision>32</cp:revision>
  <dcterms:created xsi:type="dcterms:W3CDTF">2022-08-24T09:25:09Z</dcterms:created>
  <dcterms:modified xsi:type="dcterms:W3CDTF">2022-09-28T08:18:33Z</dcterms:modified>
</cp:coreProperties>
</file>