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E2AC3-AD7D-4AA7-9ABB-DF783E0E983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ED4D-FC7A-461E-B7EF-B03F27EF3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0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D4D-FC7A-461E-B7EF-B03F27EF32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0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D4D-FC7A-461E-B7EF-B03F27EF32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8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D4D-FC7A-461E-B7EF-B03F27EF32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9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D4D-FC7A-461E-B7EF-B03F27EF32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1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ED4D-FC7A-461E-B7EF-B03F27EF32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3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ter-europe.net/elter" TargetMode="External"/><Relationship Id="rId13" Type="http://schemas.openxmlformats.org/officeDocument/2006/relationships/hyperlink" Target="https://gtnp.arcticportal.org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caff.is/monitoring" TargetMode="External"/><Relationship Id="rId12" Type="http://schemas.openxmlformats.org/officeDocument/2006/relationships/hyperlink" Target="https://www.gvsu.edu/itex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uarcti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cticweb-project.org/" TargetMode="External"/><Relationship Id="rId11" Type="http://schemas.openxmlformats.org/officeDocument/2006/relationships/hyperlink" Target="https://www.atm.helsinki.fi/icupe/index.php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sios-svalbard.org/" TargetMode="External"/><Relationship Id="rId10" Type="http://schemas.openxmlformats.org/officeDocument/2006/relationships/hyperlink" Target="https://www.icos-ri.eu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era-planet.eu/" TargetMode="External"/><Relationship Id="rId14" Type="http://schemas.openxmlformats.org/officeDocument/2006/relationships/hyperlink" Target="https://ipa.arcticportal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584" y="2324351"/>
            <a:ext cx="8143165" cy="2421464"/>
          </a:xfrm>
        </p:spPr>
        <p:txBody>
          <a:bodyPr/>
          <a:lstStyle/>
          <a:p>
            <a:pPr algn="l"/>
            <a:r>
              <a:rPr lang="da-DK" sz="6000" b="1" dirty="0" smtClean="0"/>
              <a:t>INTERACT</a:t>
            </a:r>
            <a:r>
              <a:rPr lang="da-DK" dirty="0" smtClean="0"/>
              <a:t> </a:t>
            </a:r>
            <a:r>
              <a:rPr lang="da-DK" sz="6000" dirty="0" smtClean="0"/>
              <a:t>SMF</a:t>
            </a:r>
            <a:r>
              <a:rPr lang="da-DK" dirty="0" smtClean="0"/>
              <a:t/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584" y="4172322"/>
            <a:ext cx="8991772" cy="1405467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Ideas for upcoming seminar on </a:t>
            </a:r>
            <a:endParaRPr lang="en-GB" sz="3200" dirty="0" smtClean="0"/>
          </a:p>
          <a:p>
            <a:pPr algn="l"/>
            <a:r>
              <a:rPr lang="en-GB" sz="3200" dirty="0" smtClean="0"/>
              <a:t>state </a:t>
            </a:r>
            <a:r>
              <a:rPr lang="en-GB" sz="3200" dirty="0"/>
              <a:t>of the art environmental monitoring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229" y="-222374"/>
            <a:ext cx="5054350" cy="505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32" y="226176"/>
            <a:ext cx="1734542" cy="73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8774" y="6409765"/>
            <a:ext cx="79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SMF 5, 27-28 September 2022, </a:t>
            </a:r>
            <a:r>
              <a:rPr lang="da-DK" dirty="0" err="1" smtClean="0"/>
              <a:t>Sudurnes</a:t>
            </a:r>
            <a:r>
              <a:rPr lang="da-DK" dirty="0" smtClean="0"/>
              <a:t> Science and </a:t>
            </a:r>
            <a:r>
              <a:rPr lang="da-DK" dirty="0"/>
              <a:t>L</a:t>
            </a:r>
            <a:r>
              <a:rPr lang="da-DK" dirty="0" smtClean="0"/>
              <a:t>earning Centre, </a:t>
            </a:r>
            <a:r>
              <a:rPr lang="da-DK" dirty="0" err="1" smtClean="0"/>
              <a:t>Iceland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96873" y="455273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 smtClean="0"/>
              <a:t>III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362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34" y="1211388"/>
            <a:ext cx="2021938" cy="5777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4148" y="298594"/>
            <a:ext cx="913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 err="1" smtClean="0"/>
              <a:t>Previous</a:t>
            </a:r>
            <a:r>
              <a:rPr lang="da-DK" sz="4800" dirty="0" smtClean="0"/>
              <a:t> ‘State of the art’ seminars</a:t>
            </a: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933304" y="1367227"/>
            <a:ext cx="956737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INTERACT II:</a:t>
            </a:r>
          </a:p>
          <a:p>
            <a:pPr marL="285750" indent="-285750">
              <a:buFontTx/>
              <a:buChar char="-"/>
            </a:pPr>
            <a:r>
              <a:rPr lang="da-DK" sz="2400" dirty="0" smtClean="0"/>
              <a:t>CAFF </a:t>
            </a:r>
            <a:r>
              <a:rPr lang="da-DK" sz="2400" dirty="0" err="1" smtClean="0"/>
              <a:t>Biodiversity</a:t>
            </a:r>
            <a:r>
              <a:rPr lang="da-DK" sz="2400" dirty="0" smtClean="0"/>
              <a:t> </a:t>
            </a:r>
            <a:r>
              <a:rPr lang="da-DK" sz="2400" dirty="0" err="1" smtClean="0"/>
              <a:t>monitoring</a:t>
            </a:r>
            <a:r>
              <a:rPr lang="da-DK" sz="2400" dirty="0" smtClean="0"/>
              <a:t> (WP CAFF/CBMP </a:t>
            </a:r>
            <a:r>
              <a:rPr lang="da-DK" sz="2400" dirty="0" err="1" smtClean="0"/>
              <a:t>experts</a:t>
            </a:r>
            <a:r>
              <a:rPr lang="da-DK" sz="2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a-DK" sz="2400" dirty="0" smtClean="0"/>
              <a:t>ITEX – International Tundra Experiment (SMF 4, Christine Barnard)</a:t>
            </a:r>
          </a:p>
          <a:p>
            <a:pPr marL="285750" indent="-285750">
              <a:buFontTx/>
              <a:buChar char="-"/>
            </a:pPr>
            <a:r>
              <a:rPr lang="da-DK" sz="2400" dirty="0" smtClean="0"/>
              <a:t>LTER (SMF 4, Jan Dick)</a:t>
            </a:r>
          </a:p>
          <a:p>
            <a:pPr marL="285750" indent="-285750">
              <a:buFontTx/>
              <a:buChar char="-"/>
            </a:pPr>
            <a:r>
              <a:rPr lang="da-DK" sz="2400" dirty="0" err="1" smtClean="0"/>
              <a:t>Herbivory</a:t>
            </a:r>
            <a:r>
              <a:rPr lang="da-DK" sz="2400" dirty="0" smtClean="0"/>
              <a:t> </a:t>
            </a:r>
            <a:r>
              <a:rPr lang="da-DK" sz="2400" dirty="0" err="1" smtClean="0"/>
              <a:t>network</a:t>
            </a:r>
            <a:r>
              <a:rPr lang="da-DK" sz="2400" dirty="0" smtClean="0"/>
              <a:t> (SMF 4, Alexander Sokolov)</a:t>
            </a:r>
          </a:p>
          <a:p>
            <a:pPr marL="285750" indent="-285750">
              <a:buFontTx/>
              <a:buChar char="-"/>
            </a:pPr>
            <a:r>
              <a:rPr lang="da-DK" sz="2400" dirty="0" err="1"/>
              <a:t>Glaciology</a:t>
            </a:r>
            <a:r>
              <a:rPr lang="da-DK" sz="2400" dirty="0"/>
              <a:t> (SMF 5, Per Holmlund)</a:t>
            </a:r>
          </a:p>
          <a:p>
            <a:pPr marL="285750" indent="-285750">
              <a:buFontTx/>
              <a:buChar char="-"/>
            </a:pPr>
            <a:r>
              <a:rPr lang="da-DK" sz="2400" dirty="0" smtClean="0"/>
              <a:t>Permafrost (SMF 5, Margareta Johansson)</a:t>
            </a:r>
          </a:p>
          <a:p>
            <a:r>
              <a:rPr lang="en-GB" dirty="0"/>
              <a:t>	</a:t>
            </a:r>
            <a:r>
              <a:rPr lang="en-GB" dirty="0" smtClean="0"/>
              <a:t>- International </a:t>
            </a:r>
            <a:r>
              <a:rPr lang="en-GB" dirty="0"/>
              <a:t>Permafrost Association (IPA) 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- Global </a:t>
            </a:r>
            <a:r>
              <a:rPr lang="en-GB" dirty="0"/>
              <a:t>Terrestrial Network of Permafrost (GTN-P) </a:t>
            </a:r>
            <a:endParaRPr lang="en-GB" dirty="0" smtClean="0"/>
          </a:p>
          <a:p>
            <a:r>
              <a:rPr lang="en-GB" dirty="0" smtClean="0"/>
              <a:t>	- Thermal </a:t>
            </a:r>
            <a:r>
              <a:rPr lang="en-GB" dirty="0"/>
              <a:t>State of Permafrost (TSP</a:t>
            </a:r>
            <a:r>
              <a:rPr lang="en-GB" dirty="0" smtClean="0"/>
              <a:t>)</a:t>
            </a:r>
          </a:p>
          <a:p>
            <a:r>
              <a:rPr lang="en-GB" dirty="0" smtClean="0"/>
              <a:t>	- </a:t>
            </a:r>
            <a:r>
              <a:rPr lang="en-GB" dirty="0" err="1" smtClean="0"/>
              <a:t>Circumarctic</a:t>
            </a:r>
            <a:r>
              <a:rPr lang="en-GB" dirty="0" smtClean="0"/>
              <a:t> </a:t>
            </a:r>
            <a:r>
              <a:rPr lang="en-GB" dirty="0"/>
              <a:t>Active Layer Monitoring Network (CALM)</a:t>
            </a:r>
            <a:endParaRPr lang="da-DK" dirty="0" smtClean="0"/>
          </a:p>
          <a:p>
            <a:endParaRPr lang="da-DK" dirty="0"/>
          </a:p>
          <a:p>
            <a:r>
              <a:rPr lang="da-DK" sz="2800" b="1" dirty="0" smtClean="0"/>
              <a:t>INTERACT III:</a:t>
            </a:r>
          </a:p>
          <a:p>
            <a:r>
              <a:rPr lang="da-DK" sz="2400" dirty="0" smtClean="0"/>
              <a:t>- AMAP </a:t>
            </a:r>
            <a:r>
              <a:rPr lang="da-DK" sz="2400" dirty="0" err="1" smtClean="0"/>
              <a:t>Emerging</a:t>
            </a:r>
            <a:r>
              <a:rPr lang="da-DK" sz="2400" dirty="0" smtClean="0"/>
              <a:t> </a:t>
            </a:r>
            <a:r>
              <a:rPr lang="da-DK" sz="2400" dirty="0" err="1" smtClean="0"/>
              <a:t>pollutants</a:t>
            </a:r>
            <a:r>
              <a:rPr lang="da-DK" sz="2400" dirty="0" smtClean="0"/>
              <a:t> (AMAP </a:t>
            </a:r>
            <a:r>
              <a:rPr lang="da-DK" sz="2400" dirty="0" err="1" smtClean="0"/>
              <a:t>experts</a:t>
            </a:r>
            <a:r>
              <a:rPr lang="da-DK" sz="2400" dirty="0" smtClean="0"/>
              <a:t>)</a:t>
            </a:r>
          </a:p>
          <a:p>
            <a:r>
              <a:rPr lang="da-DK" sz="2400" dirty="0" smtClean="0"/>
              <a:t>- AMAP Plastic </a:t>
            </a:r>
            <a:r>
              <a:rPr lang="da-DK" sz="2400" dirty="0" err="1" smtClean="0"/>
              <a:t>monitoring</a:t>
            </a:r>
            <a:r>
              <a:rPr lang="da-DK" sz="2400" dirty="0" smtClean="0"/>
              <a:t> (AMAP </a:t>
            </a:r>
            <a:r>
              <a:rPr lang="da-DK" sz="2400" dirty="0" err="1" smtClean="0"/>
              <a:t>experts</a:t>
            </a:r>
            <a:r>
              <a:rPr lang="da-DK" sz="2400" dirty="0" smtClean="0"/>
              <a:t>)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 rot="21076013">
            <a:off x="3140988" y="3581916"/>
            <a:ext cx="8960427" cy="2431435"/>
          </a:xfrm>
          <a:prstGeom prst="rect">
            <a:avLst/>
          </a:prstGeom>
          <a:solidFill>
            <a:schemeClr val="accent4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4000" b="1" dirty="0" smtClean="0"/>
              <a:t>Technical </a:t>
            </a:r>
            <a:r>
              <a:rPr lang="da-DK" sz="4000" b="1" dirty="0" err="1" smtClean="0"/>
              <a:t>state</a:t>
            </a:r>
            <a:r>
              <a:rPr lang="da-DK" sz="4000" b="1" dirty="0" smtClean="0"/>
              <a:t> of the art seminars:</a:t>
            </a:r>
          </a:p>
          <a:p>
            <a:r>
              <a:rPr lang="da-DK" sz="2800" dirty="0" smtClean="0"/>
              <a:t>INTERACT I: 	Automated </a:t>
            </a:r>
            <a:r>
              <a:rPr lang="da-DK" sz="2800" dirty="0" err="1" smtClean="0"/>
              <a:t>photography</a:t>
            </a:r>
            <a:r>
              <a:rPr lang="da-DK" sz="2800" dirty="0" smtClean="0"/>
              <a:t> and image </a:t>
            </a:r>
            <a:r>
              <a:rPr lang="da-DK" sz="2800" dirty="0" err="1" smtClean="0"/>
              <a:t>recognition</a:t>
            </a:r>
            <a:endParaRPr lang="da-DK" sz="2800" dirty="0" smtClean="0"/>
          </a:p>
          <a:p>
            <a:r>
              <a:rPr lang="da-DK" sz="2800" dirty="0"/>
              <a:t>	</a:t>
            </a:r>
            <a:r>
              <a:rPr lang="da-DK" sz="2800" dirty="0" smtClean="0"/>
              <a:t>			Energy </a:t>
            </a:r>
            <a:r>
              <a:rPr lang="da-DK" sz="2800" dirty="0" err="1" smtClean="0"/>
              <a:t>flux</a:t>
            </a:r>
            <a:r>
              <a:rPr lang="da-DK" sz="2800" dirty="0" smtClean="0"/>
              <a:t> </a:t>
            </a:r>
            <a:r>
              <a:rPr lang="da-DK" sz="2800" dirty="0" err="1" smtClean="0"/>
              <a:t>towers</a:t>
            </a:r>
            <a:endParaRPr lang="da-DK" sz="2800" dirty="0" smtClean="0"/>
          </a:p>
          <a:p>
            <a:r>
              <a:rPr lang="da-DK" sz="2800" dirty="0" smtClean="0"/>
              <a:t>INTERACT II: Drones</a:t>
            </a:r>
          </a:p>
          <a:p>
            <a:r>
              <a:rPr lang="da-DK" sz="2800" dirty="0" smtClean="0"/>
              <a:t>INTERACT III: Machine </a:t>
            </a:r>
            <a:r>
              <a:rPr lang="da-DK" sz="2800" dirty="0" err="1" smtClean="0"/>
              <a:t>learning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42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15" y="1227909"/>
            <a:ext cx="2020396" cy="5773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2613" y="714093"/>
            <a:ext cx="102831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</a:rPr>
              <a:t>INTERACT Network Ambassadors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>
                <a:latin typeface="Arial" panose="020B0604020202020204" pitchFamily="34" charset="0"/>
              </a:rPr>
              <a:t>- </a:t>
            </a:r>
            <a:r>
              <a:rPr lang="en-GB" dirty="0" err="1">
                <a:latin typeface="Arial" panose="020B0604020202020204" pitchFamily="34" charset="0"/>
              </a:rPr>
              <a:t>ArcticWeb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6"/>
              </a:rPr>
              <a:t>http://arcticweb-project.org</a:t>
            </a:r>
            <a:r>
              <a:rPr lang="en-GB" sz="1400" dirty="0" smtClean="0">
                <a:latin typeface="Arial" panose="020B0604020202020204" pitchFamily="34" charset="0"/>
                <a:hlinkClick r:id="rId6"/>
              </a:rPr>
              <a:t>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>
                <a:latin typeface="Arial" panose="020B0604020202020204" pitchFamily="34" charset="0"/>
              </a:rPr>
              <a:t>Alexander </a:t>
            </a:r>
            <a:r>
              <a:rPr lang="en-GB" sz="1400" b="1" dirty="0" smtClean="0">
                <a:latin typeface="Arial" panose="020B0604020202020204" pitchFamily="34" charset="0"/>
              </a:rPr>
              <a:t>Sokolov, </a:t>
            </a:r>
            <a:r>
              <a:rPr lang="en-GB" sz="1400" dirty="0" smtClean="0">
                <a:latin typeface="Arial" panose="020B0604020202020204" pitchFamily="34" charset="0"/>
              </a:rPr>
              <a:t>The </a:t>
            </a:r>
            <a:r>
              <a:rPr lang="en-GB" sz="1400" dirty="0">
                <a:latin typeface="Arial" panose="020B0604020202020204" pitchFamily="34" charset="0"/>
              </a:rPr>
              <a:t>Arctic Research </a:t>
            </a:r>
            <a:r>
              <a:rPr lang="en-GB" sz="1400" dirty="0" smtClean="0">
                <a:latin typeface="Arial" panose="020B0604020202020204" pitchFamily="34" charset="0"/>
              </a:rPr>
              <a:t>Station (RU).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</a:rPr>
              <a:t>CAFF/CBMP </a:t>
            </a:r>
            <a:r>
              <a:rPr lang="en-GB" sz="1400" dirty="0" smtClean="0">
                <a:latin typeface="Arial" panose="020B0604020202020204" pitchFamily="34" charset="0"/>
              </a:rPr>
              <a:t>(</a:t>
            </a:r>
            <a:r>
              <a:rPr lang="en-GB" sz="1400" dirty="0" smtClean="0">
                <a:latin typeface="Arial" panose="020B0604020202020204" pitchFamily="34" charset="0"/>
                <a:hlinkClick r:id="rId7"/>
              </a:rPr>
              <a:t>https</a:t>
            </a:r>
            <a:r>
              <a:rPr lang="en-GB" sz="1400" dirty="0">
                <a:latin typeface="Arial" panose="020B0604020202020204" pitchFamily="34" charset="0"/>
                <a:hlinkClick r:id="rId7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hlinkClick r:id="rId7"/>
              </a:rPr>
              <a:t>www.caff.is/monitoring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	- </a:t>
            </a:r>
            <a:r>
              <a:rPr lang="en-GB" sz="1400" b="1" dirty="0">
                <a:latin typeface="Arial" panose="020B0604020202020204" pitchFamily="34" charset="0"/>
              </a:rPr>
              <a:t>Kari </a:t>
            </a:r>
            <a:r>
              <a:rPr lang="en-GB" sz="1400" b="1" dirty="0" err="1" smtClean="0">
                <a:latin typeface="Arial" panose="020B0604020202020204" pitchFamily="34" charset="0"/>
              </a:rPr>
              <a:t>Lárusson</a:t>
            </a:r>
            <a:r>
              <a:rPr lang="en-GB" sz="1400" b="1" dirty="0" smtClean="0">
                <a:latin typeface="Arial" panose="020B0604020202020204" pitchFamily="34" charset="0"/>
              </a:rPr>
              <a:t>, </a:t>
            </a:r>
            <a:r>
              <a:rPr lang="en-GB" sz="1400" dirty="0" smtClean="0">
                <a:latin typeface="Arial" panose="020B0604020202020204" pitchFamily="34" charset="0"/>
              </a:rPr>
              <a:t>CAFF Secretariat.</a:t>
            </a:r>
          </a:p>
          <a:p>
            <a:endParaRPr lang="en-GB" sz="800" u="sng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 err="1">
                <a:latin typeface="Arial" panose="020B0604020202020204" pitchFamily="34" charset="0"/>
              </a:rPr>
              <a:t>eLTER</a:t>
            </a:r>
            <a:r>
              <a:rPr lang="en-GB" dirty="0">
                <a:latin typeface="Arial" panose="020B0604020202020204" pitchFamily="34" charset="0"/>
              </a:rPr>
              <a:t> – Long term ecological research </a:t>
            </a:r>
            <a:r>
              <a:rPr lang="en-GB" sz="1400" dirty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8"/>
              </a:rPr>
              <a:t>http://</a:t>
            </a:r>
            <a:r>
              <a:rPr lang="en-GB" sz="1400" dirty="0" smtClean="0">
                <a:latin typeface="Arial" panose="020B0604020202020204" pitchFamily="34" charset="0"/>
                <a:hlinkClick r:id="rId8"/>
              </a:rPr>
              <a:t>www.lter-europe.net/elter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>
                <a:latin typeface="Arial" panose="020B0604020202020204" pitchFamily="34" charset="0"/>
              </a:rPr>
              <a:t>Jan </a:t>
            </a:r>
            <a:r>
              <a:rPr lang="en-GB" sz="1400" b="1" dirty="0" smtClean="0">
                <a:latin typeface="Arial" panose="020B0604020202020204" pitchFamily="34" charset="0"/>
              </a:rPr>
              <a:t>Dick, </a:t>
            </a:r>
            <a:r>
              <a:rPr lang="en-GB" sz="1400" dirty="0" smtClean="0">
                <a:latin typeface="Arial" panose="020B0604020202020204" pitchFamily="34" charset="0"/>
              </a:rPr>
              <a:t>Cairngorms.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</a:rPr>
              <a:t>ERA PLANET </a:t>
            </a:r>
            <a:r>
              <a:rPr lang="en-GB" sz="1400" dirty="0" smtClean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9"/>
              </a:rPr>
              <a:t>http://www.era-planet.eu</a:t>
            </a:r>
            <a:r>
              <a:rPr lang="en-GB" sz="1400" dirty="0" smtClean="0">
                <a:latin typeface="Arial" panose="020B0604020202020204" pitchFamily="34" charset="0"/>
                <a:hlinkClick r:id="rId9"/>
              </a:rPr>
              <a:t>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>
                <a:latin typeface="Arial" panose="020B0604020202020204" pitchFamily="34" charset="0"/>
              </a:rPr>
              <a:t>Henrik </a:t>
            </a:r>
            <a:r>
              <a:rPr lang="en-GB" sz="1400" b="1" dirty="0" smtClean="0">
                <a:latin typeface="Arial" panose="020B0604020202020204" pitchFamily="34" charset="0"/>
              </a:rPr>
              <a:t>Skov, </a:t>
            </a:r>
            <a:r>
              <a:rPr lang="en-GB" sz="1400" dirty="0" smtClean="0">
                <a:latin typeface="Arial" panose="020B0604020202020204" pitchFamily="34" charset="0"/>
              </a:rPr>
              <a:t>Villum </a:t>
            </a:r>
            <a:r>
              <a:rPr lang="en-GB" sz="1400" dirty="0">
                <a:latin typeface="Arial" panose="020B0604020202020204" pitchFamily="34" charset="0"/>
              </a:rPr>
              <a:t>Research Station (GL/DK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sz="1400" b="1" dirty="0" smtClean="0">
                <a:latin typeface="Arial" panose="020B0604020202020204" pitchFamily="34" charset="0"/>
              </a:rPr>
              <a:t>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</a:rPr>
              <a:t>Herbivory Network </a:t>
            </a:r>
            <a:r>
              <a:rPr lang="en-GB" sz="1400" dirty="0" smtClean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</a:rPr>
              <a:t>https://herbivory.lbhi.is/)</a:t>
            </a:r>
            <a:r>
              <a:rPr lang="en-GB" dirty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>
                <a:latin typeface="Arial" panose="020B0604020202020204" pitchFamily="34" charset="0"/>
              </a:rPr>
              <a:t>Alexander </a:t>
            </a:r>
            <a:r>
              <a:rPr lang="en-GB" sz="1400" b="1" dirty="0" smtClean="0">
                <a:latin typeface="Arial" panose="020B0604020202020204" pitchFamily="34" charset="0"/>
              </a:rPr>
              <a:t>Sokolov, </a:t>
            </a:r>
            <a:r>
              <a:rPr lang="en-GB" sz="1400" dirty="0" smtClean="0">
                <a:latin typeface="Arial" panose="020B0604020202020204" pitchFamily="34" charset="0"/>
              </a:rPr>
              <a:t>The </a:t>
            </a:r>
            <a:r>
              <a:rPr lang="en-GB" sz="1400" dirty="0">
                <a:latin typeface="Arial" panose="020B0604020202020204" pitchFamily="34" charset="0"/>
              </a:rPr>
              <a:t>Arctic Research Station (RU</a:t>
            </a:r>
            <a:r>
              <a:rPr lang="en-GB" sz="1400" dirty="0" smtClean="0">
                <a:latin typeface="Arial" panose="020B0604020202020204" pitchFamily="34" charset="0"/>
              </a:rPr>
              <a:t>).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 err="1">
                <a:latin typeface="Arial" panose="020B0604020202020204" pitchFamily="34" charset="0"/>
              </a:rPr>
              <a:t>iCOS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10"/>
              </a:rPr>
              <a:t>https://www.icos-ri.eu</a:t>
            </a:r>
            <a:r>
              <a:rPr lang="en-GB" sz="1400" dirty="0" smtClean="0">
                <a:latin typeface="Arial" panose="020B0604020202020204" pitchFamily="34" charset="0"/>
                <a:hlinkClick r:id="rId10"/>
              </a:rPr>
              <a:t>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-</a:t>
            </a:r>
            <a:r>
              <a:rPr lang="en-GB" sz="1400" dirty="0" smtClean="0">
                <a:latin typeface="Arial" panose="020B0604020202020204" pitchFamily="34" charset="0"/>
              </a:rPr>
              <a:t> </a:t>
            </a:r>
            <a:r>
              <a:rPr lang="en-GB" sz="1400" b="1" dirty="0">
                <a:latin typeface="Arial" panose="020B0604020202020204" pitchFamily="34" charset="0"/>
              </a:rPr>
              <a:t>Henrik </a:t>
            </a:r>
            <a:r>
              <a:rPr lang="en-GB" sz="1400" b="1" dirty="0" smtClean="0">
                <a:latin typeface="Arial" panose="020B0604020202020204" pitchFamily="34" charset="0"/>
              </a:rPr>
              <a:t>Skov, </a:t>
            </a:r>
            <a:r>
              <a:rPr lang="en-GB" sz="1400" dirty="0" smtClean="0">
                <a:latin typeface="Arial" panose="020B0604020202020204" pitchFamily="34" charset="0"/>
              </a:rPr>
              <a:t>Villum Research Station.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 err="1" smtClean="0">
                <a:latin typeface="Arial" panose="020B0604020202020204" pitchFamily="34" charset="0"/>
              </a:rPr>
              <a:t>iCUPE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11"/>
              </a:rPr>
              <a:t>https://</a:t>
            </a:r>
            <a:r>
              <a:rPr lang="en-GB" sz="1400" dirty="0" smtClean="0">
                <a:latin typeface="Arial" panose="020B0604020202020204" pitchFamily="34" charset="0"/>
                <a:hlinkClick r:id="rId11"/>
              </a:rPr>
              <a:t>www.atm.helsinki.fi/icupe/index.php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>
                <a:latin typeface="Arial" panose="020B0604020202020204" pitchFamily="34" charset="0"/>
              </a:rPr>
              <a:t>Henrik </a:t>
            </a:r>
            <a:r>
              <a:rPr lang="en-GB" sz="1400" b="1" dirty="0" smtClean="0">
                <a:latin typeface="Arial" panose="020B0604020202020204" pitchFamily="34" charset="0"/>
              </a:rPr>
              <a:t>Skov, </a:t>
            </a:r>
            <a:r>
              <a:rPr lang="en-GB" sz="1400" dirty="0" smtClean="0">
                <a:latin typeface="Arial" panose="020B0604020202020204" pitchFamily="34" charset="0"/>
              </a:rPr>
              <a:t>Villum </a:t>
            </a:r>
            <a:r>
              <a:rPr lang="en-GB" sz="1400" dirty="0">
                <a:latin typeface="Arial" panose="020B0604020202020204" pitchFamily="34" charset="0"/>
              </a:rPr>
              <a:t>Research </a:t>
            </a:r>
            <a:r>
              <a:rPr lang="en-GB" sz="1400" dirty="0" smtClean="0">
                <a:latin typeface="Arial" panose="020B0604020202020204" pitchFamily="34" charset="0"/>
              </a:rPr>
              <a:t>Station.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</a:rPr>
              <a:t>ITEX – International Tundra Experiment </a:t>
            </a:r>
            <a:r>
              <a:rPr lang="en-GB" sz="1400" dirty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12"/>
              </a:rPr>
              <a:t>https://www.gvsu.edu/itex</a:t>
            </a:r>
            <a:r>
              <a:rPr lang="en-GB" sz="1400" dirty="0" smtClean="0">
                <a:latin typeface="Arial" panose="020B0604020202020204" pitchFamily="34" charset="0"/>
                <a:hlinkClick r:id="rId12"/>
              </a:rPr>
              <a:t>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 err="1">
                <a:latin typeface="Arial" panose="020B0604020202020204" pitchFamily="34" charset="0"/>
              </a:rPr>
              <a:t>Donie</a:t>
            </a:r>
            <a:r>
              <a:rPr lang="en-GB" sz="1400" b="1" dirty="0">
                <a:latin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</a:rPr>
              <a:t>Bret-Harte, </a:t>
            </a:r>
            <a:r>
              <a:rPr lang="en-GB" sz="1400" dirty="0" err="1" smtClean="0">
                <a:latin typeface="Arial" panose="020B0604020202020204" pitchFamily="34" charset="0"/>
              </a:rPr>
              <a:t>Toolik</a:t>
            </a:r>
            <a:r>
              <a:rPr lang="en-GB" sz="1400" dirty="0" smtClean="0">
                <a:latin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</a:rPr>
              <a:t>Field </a:t>
            </a:r>
            <a:r>
              <a:rPr lang="en-GB" sz="1400" dirty="0" smtClean="0">
                <a:latin typeface="Arial" panose="020B0604020202020204" pitchFamily="34" charset="0"/>
              </a:rPr>
              <a:t>Station.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</a:rPr>
              <a:t>Permafrost networks; </a:t>
            </a:r>
            <a:r>
              <a:rPr lang="en-GB" dirty="0" smtClean="0">
                <a:latin typeface="Arial" panose="020B0604020202020204" pitchFamily="34" charset="0"/>
              </a:rPr>
              <a:t>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	- GTN-P </a:t>
            </a:r>
            <a:r>
              <a:rPr lang="en-GB" sz="1400" dirty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13"/>
              </a:rPr>
              <a:t>https://gtnp.arcticportal.org</a:t>
            </a:r>
            <a:r>
              <a:rPr lang="en-GB" sz="1400" dirty="0" smtClean="0">
                <a:latin typeface="Arial" panose="020B0604020202020204" pitchFamily="34" charset="0"/>
                <a:hlinkClick r:id="rId13"/>
              </a:rPr>
              <a:t>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</a:rPr>
              <a:t>- </a:t>
            </a:r>
            <a:r>
              <a:rPr lang="en-GB" sz="1400" b="1" dirty="0">
                <a:latin typeface="Arial" panose="020B0604020202020204" pitchFamily="34" charset="0"/>
              </a:rPr>
              <a:t>Margareta Johansson, </a:t>
            </a:r>
            <a:r>
              <a:rPr lang="en-GB" sz="1400" dirty="0">
                <a:latin typeface="Arial" panose="020B0604020202020204" pitchFamily="34" charset="0"/>
              </a:rPr>
              <a:t>Lund </a:t>
            </a:r>
            <a:r>
              <a:rPr lang="en-GB" sz="1400" dirty="0" smtClean="0">
                <a:latin typeface="Arial" panose="020B0604020202020204" pitchFamily="34" charset="0"/>
              </a:rPr>
              <a:t>University.</a:t>
            </a:r>
          </a:p>
          <a:p>
            <a:r>
              <a:rPr lang="en-GB" dirty="0">
                <a:latin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</a:rPr>
              <a:t>- Calm</a:t>
            </a:r>
            <a:r>
              <a:rPr lang="en-GB" sz="1400" dirty="0" smtClean="0">
                <a:latin typeface="Arial" panose="020B0604020202020204" pitchFamily="34" charset="0"/>
              </a:rPr>
              <a:t> (</a:t>
            </a:r>
            <a:r>
              <a:rPr lang="en-GB" sz="1400" dirty="0" smtClean="0">
                <a:latin typeface="Arial" panose="020B0604020202020204" pitchFamily="34" charset="0"/>
                <a:hlinkClick r:id="rId14"/>
              </a:rPr>
              <a:t>https</a:t>
            </a:r>
            <a:r>
              <a:rPr lang="en-GB" sz="1400" dirty="0">
                <a:latin typeface="Arial" panose="020B0604020202020204" pitchFamily="34" charset="0"/>
                <a:hlinkClick r:id="rId14"/>
              </a:rPr>
              <a:t>://</a:t>
            </a:r>
            <a:r>
              <a:rPr lang="en-GB" sz="1400" dirty="0" smtClean="0">
                <a:latin typeface="Arial" panose="020B0604020202020204" pitchFamily="34" charset="0"/>
                <a:hlinkClick r:id="rId14"/>
              </a:rPr>
              <a:t>ipa.arcticportal.org/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>
                <a:latin typeface="Arial" panose="020B0604020202020204" pitchFamily="34" charset="0"/>
              </a:rPr>
              <a:t>- </a:t>
            </a:r>
            <a:r>
              <a:rPr lang="en-GB" sz="1400" b="1" dirty="0">
                <a:latin typeface="Arial" panose="020B0604020202020204" pitchFamily="34" charset="0"/>
              </a:rPr>
              <a:t>Margareta Johansson, </a:t>
            </a:r>
            <a:r>
              <a:rPr lang="en-GB" sz="1400" dirty="0">
                <a:latin typeface="Arial" panose="020B0604020202020204" pitchFamily="34" charset="0"/>
              </a:rPr>
              <a:t>Lund </a:t>
            </a:r>
            <a:r>
              <a:rPr lang="en-GB" sz="1400" dirty="0" smtClean="0">
                <a:latin typeface="Arial" panose="020B0604020202020204" pitchFamily="34" charset="0"/>
              </a:rPr>
              <a:t>University.</a:t>
            </a:r>
            <a:endParaRPr lang="en-GB" sz="1400" dirty="0">
              <a:latin typeface="Arial" panose="020B0604020202020204" pitchFamily="34" charset="0"/>
            </a:endParaRP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>
                <a:latin typeface="Arial" panose="020B0604020202020204" pitchFamily="34" charset="0"/>
              </a:rPr>
              <a:t>SIOS – Svalbard Integrated Observing System </a:t>
            </a:r>
            <a:r>
              <a:rPr lang="en-GB" sz="1400" dirty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15"/>
              </a:rPr>
              <a:t>https://sios-svalbard.org</a:t>
            </a:r>
            <a:r>
              <a:rPr lang="en-GB" sz="1400" dirty="0" smtClean="0">
                <a:latin typeface="Arial" panose="020B0604020202020204" pitchFamily="34" charset="0"/>
                <a:hlinkClick r:id="rId15"/>
              </a:rPr>
              <a:t>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 err="1">
                <a:latin typeface="Arial" panose="020B0604020202020204" pitchFamily="34" charset="0"/>
              </a:rPr>
              <a:t>Wlodec</a:t>
            </a:r>
            <a:r>
              <a:rPr lang="en-GB" sz="1400" b="1" dirty="0">
                <a:latin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" panose="020B0604020202020204" pitchFamily="34" charset="0"/>
              </a:rPr>
              <a:t>Sielski</a:t>
            </a:r>
            <a:r>
              <a:rPr lang="en-GB" sz="1400" b="1" dirty="0" smtClean="0">
                <a:latin typeface="Arial" panose="020B0604020202020204" pitchFamily="34" charset="0"/>
              </a:rPr>
              <a:t>, </a:t>
            </a:r>
            <a:r>
              <a:rPr lang="en-GB" sz="1400" dirty="0" err="1" smtClean="0">
                <a:latin typeface="Arial" panose="020B0604020202020204" pitchFamily="34" charset="0"/>
              </a:rPr>
              <a:t>Hornsund</a:t>
            </a:r>
            <a:r>
              <a:rPr lang="en-GB" sz="1400" dirty="0" smtClean="0">
                <a:latin typeface="Arial" panose="020B0604020202020204" pitchFamily="34" charset="0"/>
              </a:rPr>
              <a:t>.</a:t>
            </a:r>
          </a:p>
          <a:p>
            <a:endParaRPr lang="en-GB" sz="800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</a:rPr>
              <a:t>- </a:t>
            </a:r>
            <a:r>
              <a:rPr lang="en-GB" dirty="0" err="1">
                <a:latin typeface="Arial" panose="020B0604020202020204" pitchFamily="34" charset="0"/>
              </a:rPr>
              <a:t>UArctic</a:t>
            </a:r>
            <a:r>
              <a:rPr lang="en-GB" dirty="0">
                <a:latin typeface="Arial" panose="020B0604020202020204" pitchFamily="34" charset="0"/>
              </a:rPr>
              <a:t> – University of the Arctic </a:t>
            </a:r>
            <a:r>
              <a:rPr lang="en-GB" sz="1400" dirty="0">
                <a:latin typeface="Arial" panose="020B0604020202020204" pitchFamily="34" charset="0"/>
              </a:rPr>
              <a:t>(</a:t>
            </a:r>
            <a:r>
              <a:rPr lang="en-GB" sz="1400" dirty="0">
                <a:latin typeface="Arial" panose="020B0604020202020204" pitchFamily="34" charset="0"/>
                <a:hlinkClick r:id="rId16"/>
              </a:rPr>
              <a:t>https://www.uarctic.org</a:t>
            </a:r>
            <a:r>
              <a:rPr lang="en-GB" sz="1400" dirty="0" smtClean="0">
                <a:latin typeface="Arial" panose="020B0604020202020204" pitchFamily="34" charset="0"/>
                <a:hlinkClick r:id="rId16"/>
              </a:rPr>
              <a:t>/</a:t>
            </a:r>
            <a:r>
              <a:rPr lang="en-GB" sz="1400" dirty="0" smtClean="0">
                <a:latin typeface="Arial" panose="020B0604020202020204" pitchFamily="34" charset="0"/>
              </a:rPr>
              <a:t>)</a:t>
            </a:r>
            <a:r>
              <a:rPr lang="en-GB" dirty="0" smtClean="0">
                <a:latin typeface="Arial" panose="020B0604020202020204" pitchFamily="34" charset="0"/>
              </a:rPr>
              <a:t>: </a:t>
            </a:r>
            <a:r>
              <a:rPr lang="en-GB" sz="1400" dirty="0" smtClean="0">
                <a:latin typeface="Arial" panose="020B0604020202020204" pitchFamily="34" charset="0"/>
              </a:rPr>
              <a:t>- </a:t>
            </a:r>
            <a:r>
              <a:rPr lang="en-GB" sz="1400" b="1" dirty="0" err="1">
                <a:latin typeface="Arial" panose="020B0604020202020204" pitchFamily="34" charset="0"/>
              </a:rPr>
              <a:t>Kirsi</a:t>
            </a:r>
            <a:r>
              <a:rPr lang="en-GB" sz="1400" b="1" dirty="0">
                <a:latin typeface="Arial" panose="020B0604020202020204" pitchFamily="34" charset="0"/>
              </a:rPr>
              <a:t> </a:t>
            </a:r>
            <a:r>
              <a:rPr lang="en-GB" sz="1400" b="1" dirty="0" err="1" smtClean="0">
                <a:latin typeface="Arial" panose="020B0604020202020204" pitchFamily="34" charset="0"/>
              </a:rPr>
              <a:t>Latola</a:t>
            </a:r>
            <a:r>
              <a:rPr lang="en-GB" sz="1400" b="1" dirty="0" smtClean="0">
                <a:latin typeface="Arial" panose="020B0604020202020204" pitchFamily="34" charset="0"/>
              </a:rPr>
              <a:t>, </a:t>
            </a:r>
            <a:r>
              <a:rPr lang="en-GB" sz="1400" dirty="0" smtClean="0">
                <a:latin typeface="Arial" panose="020B0604020202020204" pitchFamily="34" charset="0"/>
              </a:rPr>
              <a:t>University </a:t>
            </a:r>
            <a:r>
              <a:rPr lang="en-GB" sz="1400" dirty="0">
                <a:latin typeface="Arial" panose="020B0604020202020204" pitchFamily="34" charset="0"/>
              </a:rPr>
              <a:t>of </a:t>
            </a:r>
            <a:r>
              <a:rPr lang="en-GB" sz="1400" dirty="0" smtClean="0">
                <a:latin typeface="Arial" panose="020B0604020202020204" pitchFamily="34" charset="0"/>
              </a:rPr>
              <a:t>Oulu.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1776846" y="1892933"/>
            <a:ext cx="10237305" cy="332509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73495" y="2292446"/>
            <a:ext cx="10237305" cy="332509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73381" y="3063648"/>
            <a:ext cx="10237305" cy="332509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80307" y="4265535"/>
            <a:ext cx="10237305" cy="332509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80307" y="4670775"/>
            <a:ext cx="10237305" cy="909143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16"/>
            <a:ext cx="1998628" cy="5711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8628" y="1554263"/>
            <a:ext cx="9608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Suggestions for </a:t>
            </a:r>
            <a:r>
              <a:rPr lang="da-DK" sz="3200" dirty="0" err="1" smtClean="0"/>
              <a:t>upcoming</a:t>
            </a:r>
            <a:r>
              <a:rPr lang="da-DK" sz="3200" dirty="0" smtClean="0"/>
              <a:t> seminars on </a:t>
            </a:r>
          </a:p>
          <a:p>
            <a:r>
              <a:rPr lang="da-DK" sz="4000" dirty="0" smtClean="0"/>
              <a:t>‘State of the Art’ </a:t>
            </a:r>
            <a:r>
              <a:rPr lang="da-DK" sz="4000" dirty="0" err="1" smtClean="0"/>
              <a:t>environmental</a:t>
            </a:r>
            <a:r>
              <a:rPr lang="da-DK" sz="4000" dirty="0" smtClean="0"/>
              <a:t> </a:t>
            </a:r>
            <a:r>
              <a:rPr lang="da-DK" sz="4000" dirty="0" err="1" smtClean="0"/>
              <a:t>monitoring</a:t>
            </a:r>
            <a:r>
              <a:rPr lang="da-DK" sz="4000" dirty="0" smtClean="0"/>
              <a:t>?</a:t>
            </a:r>
          </a:p>
          <a:p>
            <a:endParaRPr lang="da-DK" sz="3600" dirty="0"/>
          </a:p>
          <a:p>
            <a:r>
              <a:rPr lang="da-DK" sz="3600" dirty="0" smtClean="0"/>
              <a:t>…</a:t>
            </a:r>
          </a:p>
          <a:p>
            <a:r>
              <a:rPr lang="da-DK" sz="3600" dirty="0" smtClean="0"/>
              <a:t>…</a:t>
            </a:r>
          </a:p>
          <a:p>
            <a:r>
              <a:rPr lang="da-DK" sz="3600" dirty="0" smtClean="0"/>
              <a:t>…</a:t>
            </a:r>
          </a:p>
          <a:p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48774" y="6409765"/>
            <a:ext cx="79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SMF 5, 27-28 September 2022, </a:t>
            </a:r>
            <a:r>
              <a:rPr lang="da-DK" dirty="0" err="1" smtClean="0"/>
              <a:t>Sudurnes</a:t>
            </a:r>
            <a:r>
              <a:rPr lang="da-DK" dirty="0" smtClean="0"/>
              <a:t> Science and </a:t>
            </a:r>
            <a:r>
              <a:rPr lang="da-DK" dirty="0"/>
              <a:t>L</a:t>
            </a:r>
            <a:r>
              <a:rPr lang="da-DK" dirty="0" smtClean="0"/>
              <a:t>earning Centre, </a:t>
            </a:r>
            <a:r>
              <a:rPr lang="da-DK" dirty="0" err="1" smtClean="0"/>
              <a:t>Iceland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27" y="5956416"/>
            <a:ext cx="1734542" cy="731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798"/>
            <a:ext cx="1945041" cy="5558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43" y="60960"/>
            <a:ext cx="1306267" cy="130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3411" y="1632398"/>
            <a:ext cx="5599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0" dirty="0" err="1" smtClean="0"/>
              <a:t>Let’s</a:t>
            </a:r>
            <a:r>
              <a:rPr lang="da-DK" sz="6000" dirty="0" smtClean="0"/>
              <a:t> INTERACT</a:t>
            </a:r>
            <a:endParaRPr lang="en-GB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2448774" y="6409765"/>
            <a:ext cx="795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SMF 5, 27-28 September 2022, </a:t>
            </a:r>
            <a:r>
              <a:rPr lang="da-DK" dirty="0" err="1" smtClean="0"/>
              <a:t>Sudurnes</a:t>
            </a:r>
            <a:r>
              <a:rPr lang="da-DK" dirty="0" smtClean="0"/>
              <a:t> Science and </a:t>
            </a:r>
            <a:r>
              <a:rPr lang="da-DK" dirty="0"/>
              <a:t>L</a:t>
            </a:r>
            <a:r>
              <a:rPr lang="da-DK" dirty="0" smtClean="0"/>
              <a:t>earning Centre, </a:t>
            </a:r>
            <a:r>
              <a:rPr lang="da-DK" dirty="0" err="1" smtClean="0"/>
              <a:t>Iceland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1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1515</TotalTime>
  <Words>446</Words>
  <Application>Microsoft Office PowerPoint</Application>
  <PresentationFormat>Widescreen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INTERACT SMF 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 Station Managers’ Forum 5</dc:title>
  <dc:creator>Elmer Topp-Jørgensen</dc:creator>
  <cp:lastModifiedBy>Elmer Topp-Jørgensen</cp:lastModifiedBy>
  <cp:revision>20</cp:revision>
  <dcterms:created xsi:type="dcterms:W3CDTF">2022-09-15T10:37:53Z</dcterms:created>
  <dcterms:modified xsi:type="dcterms:W3CDTF">2022-09-27T06:32:17Z</dcterms:modified>
</cp:coreProperties>
</file>