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2"/>
  </p:notesMasterIdLst>
  <p:handoutMasterIdLst>
    <p:handoutMasterId r:id="rId33"/>
  </p:handoutMasterIdLst>
  <p:sldIdLst>
    <p:sldId id="315" r:id="rId3"/>
    <p:sldId id="316" r:id="rId4"/>
    <p:sldId id="334" r:id="rId5"/>
    <p:sldId id="317" r:id="rId6"/>
    <p:sldId id="318" r:id="rId7"/>
    <p:sldId id="329" r:id="rId8"/>
    <p:sldId id="320" r:id="rId9"/>
    <p:sldId id="328" r:id="rId10"/>
    <p:sldId id="322" r:id="rId11"/>
    <p:sldId id="319" r:id="rId12"/>
    <p:sldId id="331" r:id="rId13"/>
    <p:sldId id="323" r:id="rId14"/>
    <p:sldId id="333" r:id="rId15"/>
    <p:sldId id="325" r:id="rId16"/>
    <p:sldId id="324" r:id="rId17"/>
    <p:sldId id="345" r:id="rId18"/>
    <p:sldId id="346" r:id="rId19"/>
    <p:sldId id="347" r:id="rId20"/>
    <p:sldId id="335" r:id="rId21"/>
    <p:sldId id="336" r:id="rId22"/>
    <p:sldId id="337" r:id="rId23"/>
    <p:sldId id="338" r:id="rId24"/>
    <p:sldId id="339" r:id="rId25"/>
    <p:sldId id="340" r:id="rId26"/>
    <p:sldId id="341" r:id="rId27"/>
    <p:sldId id="342" r:id="rId28"/>
    <p:sldId id="343" r:id="rId29"/>
    <p:sldId id="344" r:id="rId30"/>
    <p:sldId id="327" r:id="rId31"/>
  </p:sldIdLst>
  <p:sldSz cx="9144000" cy="5143500" type="screen16x9"/>
  <p:notesSz cx="7315200" cy="96012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02">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4B4B"/>
    <a:srgbClr val="003366"/>
    <a:srgbClr val="0066CC"/>
    <a:srgbClr val="0099CC"/>
    <a:srgbClr val="0066FF"/>
    <a:srgbClr val="00337D"/>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ema til typografi 2 - Marker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701" autoAdjust="0"/>
  </p:normalViewPr>
  <p:slideViewPr>
    <p:cSldViewPr snapToGrid="0">
      <p:cViewPr>
        <p:scale>
          <a:sx n="70" d="100"/>
          <a:sy n="70" d="100"/>
        </p:scale>
        <p:origin x="413" y="221"/>
      </p:cViewPr>
      <p:guideLst>
        <p:guide orient="horz" pos="1620"/>
        <p:guide orient="horz" pos="202"/>
        <p:guide pos="2880"/>
      </p:guideLst>
    </p:cSldViewPr>
  </p:slideViewPr>
  <p:notesTextViewPr>
    <p:cViewPr>
      <p:scale>
        <a:sx n="1" d="1"/>
        <a:sy n="1" d="1"/>
      </p:scale>
      <p:origin x="0" y="0"/>
    </p:cViewPr>
  </p:notesTextViewPr>
  <p:sorterViewPr>
    <p:cViewPr>
      <p:scale>
        <a:sx n="100" d="100"/>
        <a:sy n="100" d="100"/>
      </p:scale>
      <p:origin x="0" y="-7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DA268-7923-4722-97A1-5D076E6B89A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da-DK"/>
        </a:p>
      </dgm:t>
    </dgm:pt>
    <dgm:pt modelId="{0CE98BB2-08FF-4F48-8F2B-0B21AD264A27}">
      <dgm:prSet phldrT="[Tekst]" custT="1"/>
      <dgm:spPr/>
      <dgm:t>
        <a:bodyPr/>
        <a:lstStyle/>
        <a:p>
          <a:pPr>
            <a:spcAft>
              <a:spcPts val="0"/>
            </a:spcAft>
          </a:pPr>
          <a:r>
            <a:rPr lang="da-DK" sz="4500" dirty="0" smtClean="0"/>
            <a:t>EIA </a:t>
          </a:r>
          <a:r>
            <a:rPr lang="da-DK" sz="2400" dirty="0" smtClean="0"/>
            <a:t> </a:t>
          </a:r>
        </a:p>
        <a:p>
          <a:pPr>
            <a:spcAft>
              <a:spcPct val="35000"/>
            </a:spcAft>
          </a:pPr>
          <a:r>
            <a:rPr lang="da-DK" sz="2400" dirty="0" smtClean="0"/>
            <a:t>(site </a:t>
          </a:r>
          <a:r>
            <a:rPr lang="da-DK" sz="2400" dirty="0" err="1" smtClean="0"/>
            <a:t>survey</a:t>
          </a:r>
          <a:r>
            <a:rPr lang="da-DK" sz="2400" dirty="0" smtClean="0"/>
            <a:t>, baseline)</a:t>
          </a:r>
          <a:endParaRPr lang="da-DK" sz="2400" dirty="0"/>
        </a:p>
      </dgm:t>
    </dgm:pt>
    <dgm:pt modelId="{B91140E9-AD82-4290-B477-1A70BE503442}" type="parTrans" cxnId="{0F406E2E-7384-4AD3-BC3E-90B8AA29DECA}">
      <dgm:prSet/>
      <dgm:spPr/>
      <dgm:t>
        <a:bodyPr/>
        <a:lstStyle/>
        <a:p>
          <a:endParaRPr lang="da-DK"/>
        </a:p>
      </dgm:t>
    </dgm:pt>
    <dgm:pt modelId="{615387C9-CC9E-4E76-8E32-5340C3807C20}" type="sibTrans" cxnId="{0F406E2E-7384-4AD3-BC3E-90B8AA29DECA}">
      <dgm:prSet/>
      <dgm:spPr/>
      <dgm:t>
        <a:bodyPr/>
        <a:lstStyle/>
        <a:p>
          <a:endParaRPr lang="da-DK"/>
        </a:p>
      </dgm:t>
    </dgm:pt>
    <dgm:pt modelId="{2D5235CF-3FCC-46D1-B93F-43186711437A}">
      <dgm:prSet phldrT="[Tekst]"/>
      <dgm:spPr/>
      <dgm:t>
        <a:bodyPr/>
        <a:lstStyle/>
        <a:p>
          <a:r>
            <a:rPr lang="da-DK" dirty="0" smtClean="0"/>
            <a:t>EMP</a:t>
          </a:r>
          <a:endParaRPr lang="da-DK" dirty="0"/>
        </a:p>
      </dgm:t>
    </dgm:pt>
    <dgm:pt modelId="{66F9414D-3D04-4088-A8B5-C98A7AF94BBE}" type="parTrans" cxnId="{CFC6E527-2A72-4A48-ABE2-D9A76F561AB6}">
      <dgm:prSet/>
      <dgm:spPr/>
      <dgm:t>
        <a:bodyPr/>
        <a:lstStyle/>
        <a:p>
          <a:endParaRPr lang="da-DK"/>
        </a:p>
      </dgm:t>
    </dgm:pt>
    <dgm:pt modelId="{1316D2AD-613D-46BC-B158-84C09AFBEBCB}" type="sibTrans" cxnId="{CFC6E527-2A72-4A48-ABE2-D9A76F561AB6}">
      <dgm:prSet/>
      <dgm:spPr/>
      <dgm:t>
        <a:bodyPr/>
        <a:lstStyle/>
        <a:p>
          <a:endParaRPr lang="da-DK"/>
        </a:p>
      </dgm:t>
    </dgm:pt>
    <dgm:pt modelId="{6E52312C-CA31-4D0B-8673-BC47BA13051E}">
      <dgm:prSet phldrT="[Tekst]"/>
      <dgm:spPr/>
      <dgm:t>
        <a:bodyPr/>
        <a:lstStyle/>
        <a:p>
          <a:r>
            <a:rPr lang="da-DK" dirty="0" err="1" smtClean="0"/>
            <a:t>Tourism</a:t>
          </a:r>
          <a:endParaRPr lang="da-DK" dirty="0"/>
        </a:p>
      </dgm:t>
    </dgm:pt>
    <dgm:pt modelId="{425FCFAD-A0B6-4229-A4E9-272430B63FA9}" type="parTrans" cxnId="{0B2E6B31-71BD-4FDD-B9FE-7192AF5E252D}">
      <dgm:prSet/>
      <dgm:spPr/>
      <dgm:t>
        <a:bodyPr/>
        <a:lstStyle/>
        <a:p>
          <a:endParaRPr lang="da-DK"/>
        </a:p>
      </dgm:t>
    </dgm:pt>
    <dgm:pt modelId="{29D3ED73-B537-4D7B-BF10-F7658F8CF1FB}" type="sibTrans" cxnId="{0B2E6B31-71BD-4FDD-B9FE-7192AF5E252D}">
      <dgm:prSet/>
      <dgm:spPr/>
      <dgm:t>
        <a:bodyPr/>
        <a:lstStyle/>
        <a:p>
          <a:endParaRPr lang="da-DK"/>
        </a:p>
      </dgm:t>
    </dgm:pt>
    <dgm:pt modelId="{C30FBD9A-D6A9-473D-8171-62D01F472AAF}">
      <dgm:prSet phldrT="[Tekst]"/>
      <dgm:spPr/>
      <dgm:t>
        <a:bodyPr/>
        <a:lstStyle/>
        <a:p>
          <a:r>
            <a:rPr lang="da-DK" dirty="0" smtClean="0"/>
            <a:t>Waste</a:t>
          </a:r>
          <a:endParaRPr lang="da-DK" dirty="0"/>
        </a:p>
      </dgm:t>
    </dgm:pt>
    <dgm:pt modelId="{687A11D8-5A25-48D0-AE22-EED0677F3534}" type="parTrans" cxnId="{0E569235-9A5B-4791-A70B-40D2D2124217}">
      <dgm:prSet/>
      <dgm:spPr/>
      <dgm:t>
        <a:bodyPr/>
        <a:lstStyle/>
        <a:p>
          <a:endParaRPr lang="da-DK"/>
        </a:p>
      </dgm:t>
    </dgm:pt>
    <dgm:pt modelId="{59AFD6DA-9117-474D-A630-A304AC20306E}" type="sibTrans" cxnId="{0E569235-9A5B-4791-A70B-40D2D2124217}">
      <dgm:prSet/>
      <dgm:spPr/>
      <dgm:t>
        <a:bodyPr/>
        <a:lstStyle/>
        <a:p>
          <a:endParaRPr lang="da-DK"/>
        </a:p>
      </dgm:t>
    </dgm:pt>
    <dgm:pt modelId="{84473216-1290-4EF8-81D9-AFCC7E7B4926}">
      <dgm:prSet phldrT="[Tekst]"/>
      <dgm:spPr/>
      <dgm:t>
        <a:bodyPr/>
        <a:lstStyle/>
        <a:p>
          <a:r>
            <a:rPr lang="da-DK" dirty="0" err="1" smtClean="0"/>
            <a:t>Mitigation</a:t>
          </a:r>
          <a:endParaRPr lang="da-DK" dirty="0"/>
        </a:p>
      </dgm:t>
    </dgm:pt>
    <dgm:pt modelId="{198A4668-A86B-4571-8442-A444481F4034}" type="parTrans" cxnId="{3EB25F35-49EF-461F-81EB-C4DB138B0471}">
      <dgm:prSet/>
      <dgm:spPr/>
      <dgm:t>
        <a:bodyPr/>
        <a:lstStyle/>
        <a:p>
          <a:endParaRPr lang="da-DK"/>
        </a:p>
      </dgm:t>
    </dgm:pt>
    <dgm:pt modelId="{A9E866C0-9965-400E-93CD-63277FC701B1}" type="sibTrans" cxnId="{3EB25F35-49EF-461F-81EB-C4DB138B0471}">
      <dgm:prSet/>
      <dgm:spPr/>
      <dgm:t>
        <a:bodyPr/>
        <a:lstStyle/>
        <a:p>
          <a:endParaRPr lang="da-DK"/>
        </a:p>
      </dgm:t>
    </dgm:pt>
    <dgm:pt modelId="{AEB432DF-0440-4C51-A56D-6B3B576044EF}">
      <dgm:prSet phldrT="[Tekst]"/>
      <dgm:spPr/>
      <dgm:t>
        <a:bodyPr/>
        <a:lstStyle/>
        <a:p>
          <a:r>
            <a:rPr lang="da-DK" dirty="0" err="1" smtClean="0"/>
            <a:t>Monitoring</a:t>
          </a:r>
          <a:endParaRPr lang="da-DK" dirty="0"/>
        </a:p>
      </dgm:t>
    </dgm:pt>
    <dgm:pt modelId="{3F2FF548-B6C2-49FC-8857-983884109AEB}" type="parTrans" cxnId="{0FEAA9A4-E1A1-49FB-A431-620A633684ED}">
      <dgm:prSet/>
      <dgm:spPr/>
      <dgm:t>
        <a:bodyPr/>
        <a:lstStyle/>
        <a:p>
          <a:endParaRPr lang="da-DK"/>
        </a:p>
      </dgm:t>
    </dgm:pt>
    <dgm:pt modelId="{0DB0349B-D5C9-48DA-88C5-B0D89F35D2B9}" type="sibTrans" cxnId="{0FEAA9A4-E1A1-49FB-A431-620A633684ED}">
      <dgm:prSet/>
      <dgm:spPr/>
      <dgm:t>
        <a:bodyPr/>
        <a:lstStyle/>
        <a:p>
          <a:endParaRPr lang="da-DK"/>
        </a:p>
      </dgm:t>
    </dgm:pt>
    <dgm:pt modelId="{D6E04512-D203-4D32-AB14-FE878775349B}">
      <dgm:prSet phldrT="[Tekst]"/>
      <dgm:spPr/>
      <dgm:t>
        <a:bodyPr/>
        <a:lstStyle/>
        <a:p>
          <a:r>
            <a:rPr lang="da-DK" dirty="0" smtClean="0"/>
            <a:t>…</a:t>
          </a:r>
          <a:endParaRPr lang="da-DK" dirty="0"/>
        </a:p>
      </dgm:t>
    </dgm:pt>
    <dgm:pt modelId="{0820A377-45FE-4610-A7B9-E3E6E5BA1BD1}" type="parTrans" cxnId="{48F31EDA-6413-49BF-8C84-18B2FD0080FB}">
      <dgm:prSet/>
      <dgm:spPr/>
      <dgm:t>
        <a:bodyPr/>
        <a:lstStyle/>
        <a:p>
          <a:endParaRPr lang="da-DK"/>
        </a:p>
      </dgm:t>
    </dgm:pt>
    <dgm:pt modelId="{E34CAF72-A944-448A-A80B-DF54F58ABAF1}" type="sibTrans" cxnId="{48F31EDA-6413-49BF-8C84-18B2FD0080FB}">
      <dgm:prSet/>
      <dgm:spPr/>
      <dgm:t>
        <a:bodyPr/>
        <a:lstStyle/>
        <a:p>
          <a:endParaRPr lang="da-DK"/>
        </a:p>
      </dgm:t>
    </dgm:pt>
    <dgm:pt modelId="{1B555550-5CA0-4CA4-B234-88A2BEA0BA97}" type="pres">
      <dgm:prSet presAssocID="{060DA268-7923-4722-97A1-5D076E6B89A8}" presName="Name0" presStyleCnt="0">
        <dgm:presLayoutVars>
          <dgm:chPref val="1"/>
          <dgm:dir/>
          <dgm:animOne val="branch"/>
          <dgm:animLvl val="lvl"/>
          <dgm:resizeHandles/>
        </dgm:presLayoutVars>
      </dgm:prSet>
      <dgm:spPr/>
      <dgm:t>
        <a:bodyPr/>
        <a:lstStyle/>
        <a:p>
          <a:endParaRPr lang="da-DK"/>
        </a:p>
      </dgm:t>
    </dgm:pt>
    <dgm:pt modelId="{C2C90E1C-D860-435F-8996-7B2A580B4BD8}" type="pres">
      <dgm:prSet presAssocID="{0CE98BB2-08FF-4F48-8F2B-0B21AD264A27}" presName="vertOne" presStyleCnt="0"/>
      <dgm:spPr/>
    </dgm:pt>
    <dgm:pt modelId="{4A7EC7D5-05BE-47B0-9A70-D5CE8242A168}" type="pres">
      <dgm:prSet presAssocID="{0CE98BB2-08FF-4F48-8F2B-0B21AD264A27}" presName="txOne" presStyleLbl="node0" presStyleIdx="0" presStyleCnt="1">
        <dgm:presLayoutVars>
          <dgm:chPref val="3"/>
        </dgm:presLayoutVars>
      </dgm:prSet>
      <dgm:spPr/>
      <dgm:t>
        <a:bodyPr/>
        <a:lstStyle/>
        <a:p>
          <a:endParaRPr lang="da-DK"/>
        </a:p>
      </dgm:t>
    </dgm:pt>
    <dgm:pt modelId="{FC45A11A-FB73-4C41-8B3A-D45697F02856}" type="pres">
      <dgm:prSet presAssocID="{0CE98BB2-08FF-4F48-8F2B-0B21AD264A27}" presName="parTransOne" presStyleCnt="0"/>
      <dgm:spPr/>
    </dgm:pt>
    <dgm:pt modelId="{F70D96D3-F181-4423-A15B-8D780A6A3AE8}" type="pres">
      <dgm:prSet presAssocID="{0CE98BB2-08FF-4F48-8F2B-0B21AD264A27}" presName="horzOne" presStyleCnt="0"/>
      <dgm:spPr/>
    </dgm:pt>
    <dgm:pt modelId="{A7381CDD-24F7-45CD-A32F-4D266652B434}" type="pres">
      <dgm:prSet presAssocID="{2D5235CF-3FCC-46D1-B93F-43186711437A}" presName="vertTwo" presStyleCnt="0"/>
      <dgm:spPr/>
    </dgm:pt>
    <dgm:pt modelId="{872A00A0-DA61-4203-89B2-2D9260A40B96}" type="pres">
      <dgm:prSet presAssocID="{2D5235CF-3FCC-46D1-B93F-43186711437A}" presName="txTwo" presStyleLbl="node2" presStyleIdx="0" presStyleCnt="2">
        <dgm:presLayoutVars>
          <dgm:chPref val="3"/>
        </dgm:presLayoutVars>
      </dgm:prSet>
      <dgm:spPr/>
      <dgm:t>
        <a:bodyPr/>
        <a:lstStyle/>
        <a:p>
          <a:endParaRPr lang="da-DK"/>
        </a:p>
      </dgm:t>
    </dgm:pt>
    <dgm:pt modelId="{3A33CF85-4A69-48DD-9655-B14977E0D277}" type="pres">
      <dgm:prSet presAssocID="{2D5235CF-3FCC-46D1-B93F-43186711437A}" presName="parTransTwo" presStyleCnt="0"/>
      <dgm:spPr/>
    </dgm:pt>
    <dgm:pt modelId="{5B29AB8D-913B-4874-9405-16F750770F00}" type="pres">
      <dgm:prSet presAssocID="{2D5235CF-3FCC-46D1-B93F-43186711437A}" presName="horzTwo" presStyleCnt="0"/>
      <dgm:spPr/>
    </dgm:pt>
    <dgm:pt modelId="{CCA4CB14-3B9B-49D7-A804-146CD564FAD7}" type="pres">
      <dgm:prSet presAssocID="{6E52312C-CA31-4D0B-8673-BC47BA13051E}" presName="vertThree" presStyleCnt="0"/>
      <dgm:spPr/>
    </dgm:pt>
    <dgm:pt modelId="{311AA0C9-99B0-4D34-8C41-50AAAED08507}" type="pres">
      <dgm:prSet presAssocID="{6E52312C-CA31-4D0B-8673-BC47BA13051E}" presName="txThree" presStyleLbl="node3" presStyleIdx="0" presStyleCnt="4" custLinFactNeighborX="-12596" custLinFactNeighborY="2502">
        <dgm:presLayoutVars>
          <dgm:chPref val="3"/>
        </dgm:presLayoutVars>
      </dgm:prSet>
      <dgm:spPr/>
      <dgm:t>
        <a:bodyPr/>
        <a:lstStyle/>
        <a:p>
          <a:endParaRPr lang="da-DK"/>
        </a:p>
      </dgm:t>
    </dgm:pt>
    <dgm:pt modelId="{C610A26D-D235-4DD6-9B6F-8BB1079B49D6}" type="pres">
      <dgm:prSet presAssocID="{6E52312C-CA31-4D0B-8673-BC47BA13051E}" presName="horzThree" presStyleCnt="0"/>
      <dgm:spPr/>
    </dgm:pt>
    <dgm:pt modelId="{631731BA-68D3-461D-AE0E-96DD0ADA1365}" type="pres">
      <dgm:prSet presAssocID="{29D3ED73-B537-4D7B-BF10-F7658F8CF1FB}" presName="sibSpaceThree" presStyleCnt="0"/>
      <dgm:spPr/>
    </dgm:pt>
    <dgm:pt modelId="{CE2AFD4A-020B-4F87-A761-8896FA7DFD3B}" type="pres">
      <dgm:prSet presAssocID="{D6E04512-D203-4D32-AB14-FE878775349B}" presName="vertThree" presStyleCnt="0"/>
      <dgm:spPr/>
    </dgm:pt>
    <dgm:pt modelId="{697180E1-D32B-4232-BE39-E7590DCC6957}" type="pres">
      <dgm:prSet presAssocID="{D6E04512-D203-4D32-AB14-FE878775349B}" presName="txThree" presStyleLbl="node3" presStyleIdx="1" presStyleCnt="4">
        <dgm:presLayoutVars>
          <dgm:chPref val="3"/>
        </dgm:presLayoutVars>
      </dgm:prSet>
      <dgm:spPr/>
      <dgm:t>
        <a:bodyPr/>
        <a:lstStyle/>
        <a:p>
          <a:endParaRPr lang="da-DK"/>
        </a:p>
      </dgm:t>
    </dgm:pt>
    <dgm:pt modelId="{615D3B53-83EB-4B35-9E02-A3F1261FD28A}" type="pres">
      <dgm:prSet presAssocID="{D6E04512-D203-4D32-AB14-FE878775349B}" presName="horzThree" presStyleCnt="0"/>
      <dgm:spPr/>
    </dgm:pt>
    <dgm:pt modelId="{4D46BBE7-84CD-4364-8E00-EBE74FF2E941}" type="pres">
      <dgm:prSet presAssocID="{E34CAF72-A944-448A-A80B-DF54F58ABAF1}" presName="sibSpaceThree" presStyleCnt="0"/>
      <dgm:spPr/>
    </dgm:pt>
    <dgm:pt modelId="{F8FBE3A9-82CF-44C4-99CF-0C434786F7AD}" type="pres">
      <dgm:prSet presAssocID="{C30FBD9A-D6A9-473D-8171-62D01F472AAF}" presName="vertThree" presStyleCnt="0"/>
      <dgm:spPr/>
    </dgm:pt>
    <dgm:pt modelId="{64C5111E-47FA-422C-80FB-1CAED6A9F279}" type="pres">
      <dgm:prSet presAssocID="{C30FBD9A-D6A9-473D-8171-62D01F472AAF}" presName="txThree" presStyleLbl="node3" presStyleIdx="2" presStyleCnt="4">
        <dgm:presLayoutVars>
          <dgm:chPref val="3"/>
        </dgm:presLayoutVars>
      </dgm:prSet>
      <dgm:spPr/>
      <dgm:t>
        <a:bodyPr/>
        <a:lstStyle/>
        <a:p>
          <a:endParaRPr lang="da-DK"/>
        </a:p>
      </dgm:t>
    </dgm:pt>
    <dgm:pt modelId="{AB301E56-D3D7-4FF3-B6FB-C62C7411257F}" type="pres">
      <dgm:prSet presAssocID="{C30FBD9A-D6A9-473D-8171-62D01F472AAF}" presName="horzThree" presStyleCnt="0"/>
      <dgm:spPr/>
    </dgm:pt>
    <dgm:pt modelId="{0CF256DD-9C69-42A9-8AFF-E06A9CAE5156}" type="pres">
      <dgm:prSet presAssocID="{1316D2AD-613D-46BC-B158-84C09AFBEBCB}" presName="sibSpaceTwo" presStyleCnt="0"/>
      <dgm:spPr/>
    </dgm:pt>
    <dgm:pt modelId="{2CD35133-9BA0-4304-8696-880FADC7CAA5}" type="pres">
      <dgm:prSet presAssocID="{84473216-1290-4EF8-81D9-AFCC7E7B4926}" presName="vertTwo" presStyleCnt="0"/>
      <dgm:spPr/>
    </dgm:pt>
    <dgm:pt modelId="{D7882C03-99F6-4206-86DD-FD20BCDF6DC0}" type="pres">
      <dgm:prSet presAssocID="{84473216-1290-4EF8-81D9-AFCC7E7B4926}" presName="txTwo" presStyleLbl="node2" presStyleIdx="1" presStyleCnt="2">
        <dgm:presLayoutVars>
          <dgm:chPref val="3"/>
        </dgm:presLayoutVars>
      </dgm:prSet>
      <dgm:spPr/>
      <dgm:t>
        <a:bodyPr/>
        <a:lstStyle/>
        <a:p>
          <a:endParaRPr lang="da-DK"/>
        </a:p>
      </dgm:t>
    </dgm:pt>
    <dgm:pt modelId="{D5020F57-A724-41B4-8A44-4FCC00558215}" type="pres">
      <dgm:prSet presAssocID="{84473216-1290-4EF8-81D9-AFCC7E7B4926}" presName="parTransTwo" presStyleCnt="0"/>
      <dgm:spPr/>
    </dgm:pt>
    <dgm:pt modelId="{6E4F6394-A54B-403A-8D09-EA2B8385BF0B}" type="pres">
      <dgm:prSet presAssocID="{84473216-1290-4EF8-81D9-AFCC7E7B4926}" presName="horzTwo" presStyleCnt="0"/>
      <dgm:spPr/>
    </dgm:pt>
    <dgm:pt modelId="{1401A373-CC8F-44FF-A4CA-C1E24BE73C82}" type="pres">
      <dgm:prSet presAssocID="{AEB432DF-0440-4C51-A56D-6B3B576044EF}" presName="vertThree" presStyleCnt="0"/>
      <dgm:spPr/>
    </dgm:pt>
    <dgm:pt modelId="{48CE6DA9-7904-417A-BED1-582901C95088}" type="pres">
      <dgm:prSet presAssocID="{AEB432DF-0440-4C51-A56D-6B3B576044EF}" presName="txThree" presStyleLbl="node3" presStyleIdx="3" presStyleCnt="4">
        <dgm:presLayoutVars>
          <dgm:chPref val="3"/>
        </dgm:presLayoutVars>
      </dgm:prSet>
      <dgm:spPr/>
      <dgm:t>
        <a:bodyPr/>
        <a:lstStyle/>
        <a:p>
          <a:endParaRPr lang="da-DK"/>
        </a:p>
      </dgm:t>
    </dgm:pt>
    <dgm:pt modelId="{5A59CDAD-FF26-4AAC-9C63-C40EA919F9E9}" type="pres">
      <dgm:prSet presAssocID="{AEB432DF-0440-4C51-A56D-6B3B576044EF}" presName="horzThree" presStyleCnt="0"/>
      <dgm:spPr/>
    </dgm:pt>
  </dgm:ptLst>
  <dgm:cxnLst>
    <dgm:cxn modelId="{4F764111-7BC4-4DFF-82E5-562025A11C52}" type="presOf" srcId="{2D5235CF-3FCC-46D1-B93F-43186711437A}" destId="{872A00A0-DA61-4203-89B2-2D9260A40B96}" srcOrd="0" destOrd="0" presId="urn:microsoft.com/office/officeart/2005/8/layout/hierarchy4"/>
    <dgm:cxn modelId="{0F406E2E-7384-4AD3-BC3E-90B8AA29DECA}" srcId="{060DA268-7923-4722-97A1-5D076E6B89A8}" destId="{0CE98BB2-08FF-4F48-8F2B-0B21AD264A27}" srcOrd="0" destOrd="0" parTransId="{B91140E9-AD82-4290-B477-1A70BE503442}" sibTransId="{615387C9-CC9E-4E76-8E32-5340C3807C20}"/>
    <dgm:cxn modelId="{0E569235-9A5B-4791-A70B-40D2D2124217}" srcId="{2D5235CF-3FCC-46D1-B93F-43186711437A}" destId="{C30FBD9A-D6A9-473D-8171-62D01F472AAF}" srcOrd="2" destOrd="0" parTransId="{687A11D8-5A25-48D0-AE22-EED0677F3534}" sibTransId="{59AFD6DA-9117-474D-A630-A304AC20306E}"/>
    <dgm:cxn modelId="{48F31EDA-6413-49BF-8C84-18B2FD0080FB}" srcId="{2D5235CF-3FCC-46D1-B93F-43186711437A}" destId="{D6E04512-D203-4D32-AB14-FE878775349B}" srcOrd="1" destOrd="0" parTransId="{0820A377-45FE-4610-A7B9-E3E6E5BA1BD1}" sibTransId="{E34CAF72-A944-448A-A80B-DF54F58ABAF1}"/>
    <dgm:cxn modelId="{0B2E6B31-71BD-4FDD-B9FE-7192AF5E252D}" srcId="{2D5235CF-3FCC-46D1-B93F-43186711437A}" destId="{6E52312C-CA31-4D0B-8673-BC47BA13051E}" srcOrd="0" destOrd="0" parTransId="{425FCFAD-A0B6-4229-A4E9-272430B63FA9}" sibTransId="{29D3ED73-B537-4D7B-BF10-F7658F8CF1FB}"/>
    <dgm:cxn modelId="{3EB25F35-49EF-461F-81EB-C4DB138B0471}" srcId="{0CE98BB2-08FF-4F48-8F2B-0B21AD264A27}" destId="{84473216-1290-4EF8-81D9-AFCC7E7B4926}" srcOrd="1" destOrd="0" parTransId="{198A4668-A86B-4571-8442-A444481F4034}" sibTransId="{A9E866C0-9965-400E-93CD-63277FC701B1}"/>
    <dgm:cxn modelId="{750E1DC4-1095-478E-8715-8B54EDEA4741}" type="presOf" srcId="{D6E04512-D203-4D32-AB14-FE878775349B}" destId="{697180E1-D32B-4232-BE39-E7590DCC6957}" srcOrd="0" destOrd="0" presId="urn:microsoft.com/office/officeart/2005/8/layout/hierarchy4"/>
    <dgm:cxn modelId="{5F3DE691-EB33-4209-AD17-B5507D35BE3E}" type="presOf" srcId="{C30FBD9A-D6A9-473D-8171-62D01F472AAF}" destId="{64C5111E-47FA-422C-80FB-1CAED6A9F279}" srcOrd="0" destOrd="0" presId="urn:microsoft.com/office/officeart/2005/8/layout/hierarchy4"/>
    <dgm:cxn modelId="{AED9B07A-4104-46DA-8EC3-135C6140A86D}" type="presOf" srcId="{060DA268-7923-4722-97A1-5D076E6B89A8}" destId="{1B555550-5CA0-4CA4-B234-88A2BEA0BA97}" srcOrd="0" destOrd="0" presId="urn:microsoft.com/office/officeart/2005/8/layout/hierarchy4"/>
    <dgm:cxn modelId="{3DB4BAB5-FD1B-4542-9855-7015EC5B1A96}" type="presOf" srcId="{AEB432DF-0440-4C51-A56D-6B3B576044EF}" destId="{48CE6DA9-7904-417A-BED1-582901C95088}" srcOrd="0" destOrd="0" presId="urn:microsoft.com/office/officeart/2005/8/layout/hierarchy4"/>
    <dgm:cxn modelId="{CFC6E527-2A72-4A48-ABE2-D9A76F561AB6}" srcId="{0CE98BB2-08FF-4F48-8F2B-0B21AD264A27}" destId="{2D5235CF-3FCC-46D1-B93F-43186711437A}" srcOrd="0" destOrd="0" parTransId="{66F9414D-3D04-4088-A8B5-C98A7AF94BBE}" sibTransId="{1316D2AD-613D-46BC-B158-84C09AFBEBCB}"/>
    <dgm:cxn modelId="{0FEAA9A4-E1A1-49FB-A431-620A633684ED}" srcId="{84473216-1290-4EF8-81D9-AFCC7E7B4926}" destId="{AEB432DF-0440-4C51-A56D-6B3B576044EF}" srcOrd="0" destOrd="0" parTransId="{3F2FF548-B6C2-49FC-8857-983884109AEB}" sibTransId="{0DB0349B-D5C9-48DA-88C5-B0D89F35D2B9}"/>
    <dgm:cxn modelId="{2AAEE996-DBAD-447A-BEC4-8B4EF4B9CC48}" type="presOf" srcId="{84473216-1290-4EF8-81D9-AFCC7E7B4926}" destId="{D7882C03-99F6-4206-86DD-FD20BCDF6DC0}" srcOrd="0" destOrd="0" presId="urn:microsoft.com/office/officeart/2005/8/layout/hierarchy4"/>
    <dgm:cxn modelId="{B4196F72-0BA4-4857-B08A-69C23209994A}" type="presOf" srcId="{6E52312C-CA31-4D0B-8673-BC47BA13051E}" destId="{311AA0C9-99B0-4D34-8C41-50AAAED08507}" srcOrd="0" destOrd="0" presId="urn:microsoft.com/office/officeart/2005/8/layout/hierarchy4"/>
    <dgm:cxn modelId="{E2217785-314D-4CA7-BE7F-FFE075DB67C9}" type="presOf" srcId="{0CE98BB2-08FF-4F48-8F2B-0B21AD264A27}" destId="{4A7EC7D5-05BE-47B0-9A70-D5CE8242A168}" srcOrd="0" destOrd="0" presId="urn:microsoft.com/office/officeart/2005/8/layout/hierarchy4"/>
    <dgm:cxn modelId="{7575F75D-BD49-42A9-8F0D-56EE67CDBC6C}" type="presParOf" srcId="{1B555550-5CA0-4CA4-B234-88A2BEA0BA97}" destId="{C2C90E1C-D860-435F-8996-7B2A580B4BD8}" srcOrd="0" destOrd="0" presId="urn:microsoft.com/office/officeart/2005/8/layout/hierarchy4"/>
    <dgm:cxn modelId="{C873F9C2-9C27-4D7A-AF4C-E6A34C9377A7}" type="presParOf" srcId="{C2C90E1C-D860-435F-8996-7B2A580B4BD8}" destId="{4A7EC7D5-05BE-47B0-9A70-D5CE8242A168}" srcOrd="0" destOrd="0" presId="urn:microsoft.com/office/officeart/2005/8/layout/hierarchy4"/>
    <dgm:cxn modelId="{3C84A6A4-2C2A-45CB-9575-51A7845CC44C}" type="presParOf" srcId="{C2C90E1C-D860-435F-8996-7B2A580B4BD8}" destId="{FC45A11A-FB73-4C41-8B3A-D45697F02856}" srcOrd="1" destOrd="0" presId="urn:microsoft.com/office/officeart/2005/8/layout/hierarchy4"/>
    <dgm:cxn modelId="{661048DD-CBA8-491C-995E-F399765C34C1}" type="presParOf" srcId="{C2C90E1C-D860-435F-8996-7B2A580B4BD8}" destId="{F70D96D3-F181-4423-A15B-8D780A6A3AE8}" srcOrd="2" destOrd="0" presId="urn:microsoft.com/office/officeart/2005/8/layout/hierarchy4"/>
    <dgm:cxn modelId="{48A4EDD8-F481-4C1E-8E15-3B81E033E36F}" type="presParOf" srcId="{F70D96D3-F181-4423-A15B-8D780A6A3AE8}" destId="{A7381CDD-24F7-45CD-A32F-4D266652B434}" srcOrd="0" destOrd="0" presId="urn:microsoft.com/office/officeart/2005/8/layout/hierarchy4"/>
    <dgm:cxn modelId="{465CA718-5F2F-4485-9CA7-E0B4818A09A1}" type="presParOf" srcId="{A7381CDD-24F7-45CD-A32F-4D266652B434}" destId="{872A00A0-DA61-4203-89B2-2D9260A40B96}" srcOrd="0" destOrd="0" presId="urn:microsoft.com/office/officeart/2005/8/layout/hierarchy4"/>
    <dgm:cxn modelId="{C9A6C5D2-97B2-473D-AAB2-9771A71F526B}" type="presParOf" srcId="{A7381CDD-24F7-45CD-A32F-4D266652B434}" destId="{3A33CF85-4A69-48DD-9655-B14977E0D277}" srcOrd="1" destOrd="0" presId="urn:microsoft.com/office/officeart/2005/8/layout/hierarchy4"/>
    <dgm:cxn modelId="{629F2877-B6B3-4BEF-92F4-4EC43A5293AF}" type="presParOf" srcId="{A7381CDD-24F7-45CD-A32F-4D266652B434}" destId="{5B29AB8D-913B-4874-9405-16F750770F00}" srcOrd="2" destOrd="0" presId="urn:microsoft.com/office/officeart/2005/8/layout/hierarchy4"/>
    <dgm:cxn modelId="{44EEEACC-53BF-4FDA-B195-CF06DC367A88}" type="presParOf" srcId="{5B29AB8D-913B-4874-9405-16F750770F00}" destId="{CCA4CB14-3B9B-49D7-A804-146CD564FAD7}" srcOrd="0" destOrd="0" presId="urn:microsoft.com/office/officeart/2005/8/layout/hierarchy4"/>
    <dgm:cxn modelId="{3014C930-7E0F-4574-BF6F-ED000395CAA7}" type="presParOf" srcId="{CCA4CB14-3B9B-49D7-A804-146CD564FAD7}" destId="{311AA0C9-99B0-4D34-8C41-50AAAED08507}" srcOrd="0" destOrd="0" presId="urn:microsoft.com/office/officeart/2005/8/layout/hierarchy4"/>
    <dgm:cxn modelId="{E35B9CFE-69A3-458A-B9B9-B01138485669}" type="presParOf" srcId="{CCA4CB14-3B9B-49D7-A804-146CD564FAD7}" destId="{C610A26D-D235-4DD6-9B6F-8BB1079B49D6}" srcOrd="1" destOrd="0" presId="urn:microsoft.com/office/officeart/2005/8/layout/hierarchy4"/>
    <dgm:cxn modelId="{04EA0113-89CA-491A-8013-EA74F73D7AE3}" type="presParOf" srcId="{5B29AB8D-913B-4874-9405-16F750770F00}" destId="{631731BA-68D3-461D-AE0E-96DD0ADA1365}" srcOrd="1" destOrd="0" presId="urn:microsoft.com/office/officeart/2005/8/layout/hierarchy4"/>
    <dgm:cxn modelId="{875F03F7-E204-4616-8ACE-2049A0F69FDF}" type="presParOf" srcId="{5B29AB8D-913B-4874-9405-16F750770F00}" destId="{CE2AFD4A-020B-4F87-A761-8896FA7DFD3B}" srcOrd="2" destOrd="0" presId="urn:microsoft.com/office/officeart/2005/8/layout/hierarchy4"/>
    <dgm:cxn modelId="{80CD1D60-421B-4681-972F-F1525200D02C}" type="presParOf" srcId="{CE2AFD4A-020B-4F87-A761-8896FA7DFD3B}" destId="{697180E1-D32B-4232-BE39-E7590DCC6957}" srcOrd="0" destOrd="0" presId="urn:microsoft.com/office/officeart/2005/8/layout/hierarchy4"/>
    <dgm:cxn modelId="{B1364509-0C4D-412D-A936-B8B1AF519B99}" type="presParOf" srcId="{CE2AFD4A-020B-4F87-A761-8896FA7DFD3B}" destId="{615D3B53-83EB-4B35-9E02-A3F1261FD28A}" srcOrd="1" destOrd="0" presId="urn:microsoft.com/office/officeart/2005/8/layout/hierarchy4"/>
    <dgm:cxn modelId="{A2DBC994-7955-4CF4-83AC-E0CA6E60CCDF}" type="presParOf" srcId="{5B29AB8D-913B-4874-9405-16F750770F00}" destId="{4D46BBE7-84CD-4364-8E00-EBE74FF2E941}" srcOrd="3" destOrd="0" presId="urn:microsoft.com/office/officeart/2005/8/layout/hierarchy4"/>
    <dgm:cxn modelId="{5281B9C2-36B9-4254-A7D8-F928AB8DB0F0}" type="presParOf" srcId="{5B29AB8D-913B-4874-9405-16F750770F00}" destId="{F8FBE3A9-82CF-44C4-99CF-0C434786F7AD}" srcOrd="4" destOrd="0" presId="urn:microsoft.com/office/officeart/2005/8/layout/hierarchy4"/>
    <dgm:cxn modelId="{87C6F636-E110-44F7-A8FF-C8F941E6CA1B}" type="presParOf" srcId="{F8FBE3A9-82CF-44C4-99CF-0C434786F7AD}" destId="{64C5111E-47FA-422C-80FB-1CAED6A9F279}" srcOrd="0" destOrd="0" presId="urn:microsoft.com/office/officeart/2005/8/layout/hierarchy4"/>
    <dgm:cxn modelId="{D8744906-06C5-47E2-A142-1BDAA49E4D27}" type="presParOf" srcId="{F8FBE3A9-82CF-44C4-99CF-0C434786F7AD}" destId="{AB301E56-D3D7-4FF3-B6FB-C62C7411257F}" srcOrd="1" destOrd="0" presId="urn:microsoft.com/office/officeart/2005/8/layout/hierarchy4"/>
    <dgm:cxn modelId="{46F2DA84-B6AA-4CBC-B98A-EF19E64B98A0}" type="presParOf" srcId="{F70D96D3-F181-4423-A15B-8D780A6A3AE8}" destId="{0CF256DD-9C69-42A9-8AFF-E06A9CAE5156}" srcOrd="1" destOrd="0" presId="urn:microsoft.com/office/officeart/2005/8/layout/hierarchy4"/>
    <dgm:cxn modelId="{283F2EC1-1BC5-4287-B06D-29AFF5A50188}" type="presParOf" srcId="{F70D96D3-F181-4423-A15B-8D780A6A3AE8}" destId="{2CD35133-9BA0-4304-8696-880FADC7CAA5}" srcOrd="2" destOrd="0" presId="urn:microsoft.com/office/officeart/2005/8/layout/hierarchy4"/>
    <dgm:cxn modelId="{39900221-0A59-461E-BA58-869345888366}" type="presParOf" srcId="{2CD35133-9BA0-4304-8696-880FADC7CAA5}" destId="{D7882C03-99F6-4206-86DD-FD20BCDF6DC0}" srcOrd="0" destOrd="0" presId="urn:microsoft.com/office/officeart/2005/8/layout/hierarchy4"/>
    <dgm:cxn modelId="{997E355F-902B-49CC-BA99-8ABC2F17AC1B}" type="presParOf" srcId="{2CD35133-9BA0-4304-8696-880FADC7CAA5}" destId="{D5020F57-A724-41B4-8A44-4FCC00558215}" srcOrd="1" destOrd="0" presId="urn:microsoft.com/office/officeart/2005/8/layout/hierarchy4"/>
    <dgm:cxn modelId="{EFC5D3E7-4EEE-4379-B5FD-1D14462131E5}" type="presParOf" srcId="{2CD35133-9BA0-4304-8696-880FADC7CAA5}" destId="{6E4F6394-A54B-403A-8D09-EA2B8385BF0B}" srcOrd="2" destOrd="0" presId="urn:microsoft.com/office/officeart/2005/8/layout/hierarchy4"/>
    <dgm:cxn modelId="{04B8D0C4-58A8-4E66-B7F1-1FEA34A444C0}" type="presParOf" srcId="{6E4F6394-A54B-403A-8D09-EA2B8385BF0B}" destId="{1401A373-CC8F-44FF-A4CA-C1E24BE73C82}" srcOrd="0" destOrd="0" presId="urn:microsoft.com/office/officeart/2005/8/layout/hierarchy4"/>
    <dgm:cxn modelId="{8067C5F1-E973-4647-9012-AACC0803112E}" type="presParOf" srcId="{1401A373-CC8F-44FF-A4CA-C1E24BE73C82}" destId="{48CE6DA9-7904-417A-BED1-582901C95088}" srcOrd="0" destOrd="0" presId="urn:microsoft.com/office/officeart/2005/8/layout/hierarchy4"/>
    <dgm:cxn modelId="{5D21B024-FECA-4C32-A18C-663F6E3FBB74}" type="presParOf" srcId="{1401A373-CC8F-44FF-A4CA-C1E24BE73C82}" destId="{5A59CDAD-FF26-4AAC-9C63-C40EA919F9E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EC7D5-05BE-47B0-9A70-D5CE8242A168}">
      <dsp:nvSpPr>
        <dsp:cNvPr id="0" name=""/>
        <dsp:cNvSpPr/>
      </dsp:nvSpPr>
      <dsp:spPr>
        <a:xfrm>
          <a:off x="3136" y="871"/>
          <a:ext cx="8490027"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ts val="0"/>
            </a:spcAft>
          </a:pPr>
          <a:r>
            <a:rPr lang="da-DK" sz="4500" kern="1200" dirty="0" smtClean="0"/>
            <a:t>EIA </a:t>
          </a:r>
          <a:r>
            <a:rPr lang="da-DK" sz="2400" kern="1200" dirty="0" smtClean="0"/>
            <a:t> </a:t>
          </a:r>
        </a:p>
        <a:p>
          <a:pPr lvl="0" algn="ctr" defTabSz="2000250">
            <a:lnSpc>
              <a:spcPct val="90000"/>
            </a:lnSpc>
            <a:spcBef>
              <a:spcPct val="0"/>
            </a:spcBef>
            <a:spcAft>
              <a:spcPct val="35000"/>
            </a:spcAft>
          </a:pPr>
          <a:r>
            <a:rPr lang="da-DK" sz="2400" kern="1200" dirty="0" smtClean="0"/>
            <a:t>(site </a:t>
          </a:r>
          <a:r>
            <a:rPr lang="da-DK" sz="2400" kern="1200" dirty="0" err="1" smtClean="0"/>
            <a:t>survey</a:t>
          </a:r>
          <a:r>
            <a:rPr lang="da-DK" sz="2400" kern="1200" dirty="0" smtClean="0"/>
            <a:t>, baseline)</a:t>
          </a:r>
          <a:endParaRPr lang="da-DK" sz="2400" kern="1200" dirty="0"/>
        </a:p>
      </dsp:txBody>
      <dsp:txXfrm>
        <a:off x="33425" y="31160"/>
        <a:ext cx="8429449" cy="973554"/>
      </dsp:txXfrm>
    </dsp:sp>
    <dsp:sp modelId="{872A00A0-DA61-4203-89B2-2D9260A40B96}">
      <dsp:nvSpPr>
        <dsp:cNvPr id="0" name=""/>
        <dsp:cNvSpPr/>
      </dsp:nvSpPr>
      <dsp:spPr>
        <a:xfrm>
          <a:off x="3136" y="1179971"/>
          <a:ext cx="6281968"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a-DK" sz="3100" kern="1200" dirty="0" smtClean="0"/>
            <a:t>EMP</a:t>
          </a:r>
          <a:endParaRPr lang="da-DK" sz="3100" kern="1200" dirty="0"/>
        </a:p>
      </dsp:txBody>
      <dsp:txXfrm>
        <a:off x="33425" y="1210260"/>
        <a:ext cx="6221390" cy="973554"/>
      </dsp:txXfrm>
    </dsp:sp>
    <dsp:sp modelId="{311AA0C9-99B0-4D34-8C41-50AAAED08507}">
      <dsp:nvSpPr>
        <dsp:cNvPr id="0" name=""/>
        <dsp:cNvSpPr/>
      </dsp:nvSpPr>
      <dsp:spPr>
        <a:xfrm>
          <a:off x="0" y="2359942"/>
          <a:ext cx="2036954"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a-DK" sz="2900" kern="1200" dirty="0" err="1" smtClean="0"/>
            <a:t>Tourism</a:t>
          </a:r>
          <a:endParaRPr lang="da-DK" sz="2900" kern="1200" dirty="0"/>
        </a:p>
      </dsp:txBody>
      <dsp:txXfrm>
        <a:off x="30289" y="2390231"/>
        <a:ext cx="1976376" cy="973554"/>
      </dsp:txXfrm>
    </dsp:sp>
    <dsp:sp modelId="{697180E1-D32B-4232-BE39-E7590DCC6957}">
      <dsp:nvSpPr>
        <dsp:cNvPr id="0" name=""/>
        <dsp:cNvSpPr/>
      </dsp:nvSpPr>
      <dsp:spPr>
        <a:xfrm>
          <a:off x="2125643" y="2359071"/>
          <a:ext cx="2036954"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a-DK" sz="2900" kern="1200" dirty="0" smtClean="0"/>
            <a:t>…</a:t>
          </a:r>
          <a:endParaRPr lang="da-DK" sz="2900" kern="1200" dirty="0"/>
        </a:p>
      </dsp:txBody>
      <dsp:txXfrm>
        <a:off x="2155932" y="2389360"/>
        <a:ext cx="1976376" cy="973554"/>
      </dsp:txXfrm>
    </dsp:sp>
    <dsp:sp modelId="{64C5111E-47FA-422C-80FB-1CAED6A9F279}">
      <dsp:nvSpPr>
        <dsp:cNvPr id="0" name=""/>
        <dsp:cNvSpPr/>
      </dsp:nvSpPr>
      <dsp:spPr>
        <a:xfrm>
          <a:off x="4248149" y="2359071"/>
          <a:ext cx="2036954"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a-DK" sz="2900" kern="1200" dirty="0" smtClean="0"/>
            <a:t>Waste</a:t>
          </a:r>
          <a:endParaRPr lang="da-DK" sz="2900" kern="1200" dirty="0"/>
        </a:p>
      </dsp:txBody>
      <dsp:txXfrm>
        <a:off x="4278438" y="2389360"/>
        <a:ext cx="1976376" cy="973554"/>
      </dsp:txXfrm>
    </dsp:sp>
    <dsp:sp modelId="{D7882C03-99F6-4206-86DD-FD20BCDF6DC0}">
      <dsp:nvSpPr>
        <dsp:cNvPr id="0" name=""/>
        <dsp:cNvSpPr/>
      </dsp:nvSpPr>
      <dsp:spPr>
        <a:xfrm>
          <a:off x="6456208" y="1179971"/>
          <a:ext cx="2036954"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a-DK" sz="3100" kern="1200" dirty="0" err="1" smtClean="0"/>
            <a:t>Mitigation</a:t>
          </a:r>
          <a:endParaRPr lang="da-DK" sz="3100" kern="1200" dirty="0"/>
        </a:p>
      </dsp:txBody>
      <dsp:txXfrm>
        <a:off x="6486497" y="1210260"/>
        <a:ext cx="1976376" cy="973554"/>
      </dsp:txXfrm>
    </dsp:sp>
    <dsp:sp modelId="{48CE6DA9-7904-417A-BED1-582901C95088}">
      <dsp:nvSpPr>
        <dsp:cNvPr id="0" name=""/>
        <dsp:cNvSpPr/>
      </dsp:nvSpPr>
      <dsp:spPr>
        <a:xfrm>
          <a:off x="6456208" y="2359071"/>
          <a:ext cx="2036954" cy="1034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a-DK" sz="2900" kern="1200" dirty="0" err="1" smtClean="0"/>
            <a:t>Monitoring</a:t>
          </a:r>
          <a:endParaRPr lang="da-DK" sz="2900" kern="1200" dirty="0"/>
        </a:p>
      </dsp:txBody>
      <dsp:txXfrm>
        <a:off x="6486497" y="2389360"/>
        <a:ext cx="1976376" cy="9735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D8966725-FD60-4CFE-8F6A-AA372CF4FF38}" type="datetimeFigureOut">
              <a:rPr lang="da-DK" smtClean="0"/>
              <a:t>21-09-2022</a:t>
            </a:fld>
            <a:endParaRPr lang="da-DK"/>
          </a:p>
        </p:txBody>
      </p:sp>
      <p:sp>
        <p:nvSpPr>
          <p:cNvPr id="4" name="Footer Placeholder 3"/>
          <p:cNvSpPr>
            <a:spLocks noGrp="1"/>
          </p:cNvSpPr>
          <p:nvPr>
            <p:ph type="ftr" sz="quarter" idx="2"/>
          </p:nvPr>
        </p:nvSpPr>
        <p:spPr>
          <a:xfrm>
            <a:off x="0" y="9119474"/>
            <a:ext cx="3169920" cy="480060"/>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1440" tIns="45720" rIns="91440" bIns="45720" rtlCol="0" anchor="b"/>
          <a:lstStyle>
            <a:lvl1pPr algn="r">
              <a:defRPr sz="1200"/>
            </a:lvl1pPr>
          </a:lstStyle>
          <a:p>
            <a:fld id="{057047AB-938D-4BD0-9AF7-3D198661727A}" type="slidenum">
              <a:rPr lang="da-DK" smtClean="0"/>
              <a:t>‹nr.›</a:t>
            </a:fld>
            <a:endParaRPr lang="da-DK"/>
          </a:p>
        </p:txBody>
      </p:sp>
    </p:spTree>
    <p:extLst>
      <p:ext uri="{BB962C8B-B14F-4D97-AF65-F5344CB8AC3E}">
        <p14:creationId xmlns:p14="http://schemas.microsoft.com/office/powerpoint/2010/main" val="396589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C97122A2-DA26-4CA1-AAC6-812C2B666E04}" type="datetimeFigureOut">
              <a:rPr lang="da-DK" smtClean="0"/>
              <a:t>21-09-2022</a:t>
            </a:fld>
            <a:endParaRPr lang="da-DK"/>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1440" tIns="45720" rIns="91440" bIns="45720" rtlCol="0" anchor="b"/>
          <a:lstStyle>
            <a:lvl1pPr algn="r">
              <a:defRPr sz="1200"/>
            </a:lvl1pPr>
          </a:lstStyle>
          <a:p>
            <a:fld id="{93D94ADB-3CB5-4D84-801E-186B8E2812D1}" type="slidenum">
              <a:rPr lang="da-DK" smtClean="0"/>
              <a:t>‹nr.›</a:t>
            </a:fld>
            <a:endParaRPr lang="da-DK"/>
          </a:p>
        </p:txBody>
      </p:sp>
    </p:spTree>
    <p:extLst>
      <p:ext uri="{BB962C8B-B14F-4D97-AF65-F5344CB8AC3E}">
        <p14:creationId xmlns:p14="http://schemas.microsoft.com/office/powerpoint/2010/main" val="44013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93D94ADB-3CB5-4D84-801E-186B8E2812D1}" type="slidenum">
              <a:rPr lang="da-DK" smtClean="0"/>
              <a:t>1</a:t>
            </a:fld>
            <a:endParaRPr lang="da-DK"/>
          </a:p>
        </p:txBody>
      </p:sp>
    </p:spTree>
    <p:extLst>
      <p:ext uri="{BB962C8B-B14F-4D97-AF65-F5344CB8AC3E}">
        <p14:creationId xmlns:p14="http://schemas.microsoft.com/office/powerpoint/2010/main" val="9095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93D94ADB-3CB5-4D84-801E-186B8E2812D1}" type="slidenum">
              <a:rPr lang="da-DK" smtClean="0"/>
              <a:t>2</a:t>
            </a:fld>
            <a:endParaRPr lang="da-DK"/>
          </a:p>
        </p:txBody>
      </p:sp>
    </p:spTree>
    <p:extLst>
      <p:ext uri="{BB962C8B-B14F-4D97-AF65-F5344CB8AC3E}">
        <p14:creationId xmlns:p14="http://schemas.microsoft.com/office/powerpoint/2010/main" val="300635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93D94ADB-3CB5-4D84-801E-186B8E2812D1}" type="slidenum">
              <a:rPr lang="da-DK" smtClean="0"/>
              <a:t>4</a:t>
            </a:fld>
            <a:endParaRPr lang="da-DK"/>
          </a:p>
        </p:txBody>
      </p:sp>
    </p:spTree>
    <p:extLst>
      <p:ext uri="{BB962C8B-B14F-4D97-AF65-F5344CB8AC3E}">
        <p14:creationId xmlns:p14="http://schemas.microsoft.com/office/powerpoint/2010/main" val="261177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3D94ADB-3CB5-4D84-801E-186B8E2812D1}" type="slidenum">
              <a:rPr lang="da-DK" smtClean="0"/>
              <a:t>7</a:t>
            </a:fld>
            <a:endParaRPr lang="da-DK"/>
          </a:p>
        </p:txBody>
      </p:sp>
    </p:spTree>
    <p:extLst>
      <p:ext uri="{BB962C8B-B14F-4D97-AF65-F5344CB8AC3E}">
        <p14:creationId xmlns:p14="http://schemas.microsoft.com/office/powerpoint/2010/main" val="222295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current production and waste management trends continue, Geyer et al estimate roughly 12,000 Mt of plastic waste will be in landfills or in the natural environment by 2050.</a:t>
            </a:r>
            <a:endParaRPr lang="da-DK" sz="1200" kern="1200" dirty="0" smtClean="0">
              <a:solidFill>
                <a:schemeClr val="tx1"/>
              </a:solidFill>
              <a:effectLst/>
              <a:latin typeface="+mn-lt"/>
              <a:ea typeface="+mn-ea"/>
              <a:cs typeface="+mn-cs"/>
            </a:endParaRPr>
          </a:p>
          <a:p>
            <a:endParaRPr lang="da-DK" dirty="0"/>
          </a:p>
        </p:txBody>
      </p:sp>
      <p:sp>
        <p:nvSpPr>
          <p:cNvPr id="4" name="Slide Number Placeholder 3"/>
          <p:cNvSpPr>
            <a:spLocks noGrp="1"/>
          </p:cNvSpPr>
          <p:nvPr>
            <p:ph type="sldNum" sz="quarter" idx="10"/>
          </p:nvPr>
        </p:nvSpPr>
        <p:spPr/>
        <p:txBody>
          <a:bodyPr/>
          <a:lstStyle/>
          <a:p>
            <a:fld id="{F423F692-E333-462E-ADDC-0B9C21A0A87D}" type="slidenum">
              <a:rPr lang="da-DK" smtClean="0"/>
              <a:t>20</a:t>
            </a:fld>
            <a:endParaRPr lang="da-DK"/>
          </a:p>
        </p:txBody>
      </p:sp>
    </p:spTree>
    <p:extLst>
      <p:ext uri="{BB962C8B-B14F-4D97-AF65-F5344CB8AC3E}">
        <p14:creationId xmlns:p14="http://schemas.microsoft.com/office/powerpoint/2010/main" val="408664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Over time plastic items will break down into smaller particles through mechanical abrasion, hydrolysis or </a:t>
            </a:r>
            <a:r>
              <a:rPr lang="en-GB" sz="1200" kern="1200" dirty="0" err="1" smtClean="0">
                <a:solidFill>
                  <a:schemeClr val="tx1"/>
                </a:solidFill>
                <a:effectLst/>
                <a:latin typeface="+mn-lt"/>
                <a:ea typeface="+mn-ea"/>
                <a:cs typeface="+mn-cs"/>
              </a:rPr>
              <a:t>photodegradation</a:t>
            </a:r>
            <a:r>
              <a:rPr lang="en-GB" sz="1200" kern="1200" dirty="0" smtClean="0">
                <a:solidFill>
                  <a:schemeClr val="tx1"/>
                </a:solidFill>
                <a:effectLst/>
                <a:latin typeface="+mn-lt"/>
                <a:ea typeface="+mn-ea"/>
                <a:cs typeface="+mn-cs"/>
              </a:rPr>
              <a:t> through UV from sunlight. Degradation rates are slow and especially under cold arctic temperatures.</a:t>
            </a:r>
            <a:endParaRPr lang="da-DK" dirty="0"/>
          </a:p>
        </p:txBody>
      </p:sp>
      <p:sp>
        <p:nvSpPr>
          <p:cNvPr id="4" name="Slide Number Placeholder 3"/>
          <p:cNvSpPr>
            <a:spLocks noGrp="1"/>
          </p:cNvSpPr>
          <p:nvPr>
            <p:ph type="sldNum" sz="quarter" idx="10"/>
          </p:nvPr>
        </p:nvSpPr>
        <p:spPr/>
        <p:txBody>
          <a:bodyPr/>
          <a:lstStyle/>
          <a:p>
            <a:fld id="{F423F692-E333-462E-ADDC-0B9C21A0A87D}" type="slidenum">
              <a:rPr lang="da-DK" smtClean="0"/>
              <a:t>21</a:t>
            </a:fld>
            <a:endParaRPr lang="da-DK"/>
          </a:p>
        </p:txBody>
      </p:sp>
    </p:spTree>
    <p:extLst>
      <p:ext uri="{BB962C8B-B14F-4D97-AF65-F5344CB8AC3E}">
        <p14:creationId xmlns:p14="http://schemas.microsoft.com/office/powerpoint/2010/main" val="371231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Find antal </a:t>
            </a:r>
            <a:r>
              <a:rPr lang="da-DK" dirty="0" err="1" smtClean="0"/>
              <a:t>microplastic</a:t>
            </a:r>
            <a:r>
              <a:rPr lang="da-DK" dirty="0" smtClean="0"/>
              <a:t> frigivet ved fleecevask!</a:t>
            </a:r>
            <a:endParaRPr lang="da-DK" dirty="0"/>
          </a:p>
        </p:txBody>
      </p:sp>
      <p:sp>
        <p:nvSpPr>
          <p:cNvPr id="4" name="Slide Number Placeholder 3"/>
          <p:cNvSpPr>
            <a:spLocks noGrp="1"/>
          </p:cNvSpPr>
          <p:nvPr>
            <p:ph type="sldNum" sz="quarter" idx="10"/>
          </p:nvPr>
        </p:nvSpPr>
        <p:spPr/>
        <p:txBody>
          <a:bodyPr/>
          <a:lstStyle/>
          <a:p>
            <a:fld id="{F423F692-E333-462E-ADDC-0B9C21A0A87D}" type="slidenum">
              <a:rPr lang="da-DK" smtClean="0"/>
              <a:t>23</a:t>
            </a:fld>
            <a:endParaRPr lang="da-DK"/>
          </a:p>
        </p:txBody>
      </p:sp>
    </p:spTree>
    <p:extLst>
      <p:ext uri="{BB962C8B-B14F-4D97-AF65-F5344CB8AC3E}">
        <p14:creationId xmlns:p14="http://schemas.microsoft.com/office/powerpoint/2010/main" val="142519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Grant – </a:t>
            </a:r>
            <a:r>
              <a:rPr lang="da-DK" dirty="0" err="1" smtClean="0"/>
              <a:t>extra</a:t>
            </a:r>
            <a:r>
              <a:rPr lang="da-DK" dirty="0" smtClean="0"/>
              <a:t> </a:t>
            </a:r>
            <a:r>
              <a:rPr lang="da-DK" dirty="0" err="1" smtClean="0"/>
              <a:t>funding</a:t>
            </a:r>
            <a:r>
              <a:rPr lang="da-DK" dirty="0" smtClean="0"/>
              <a:t> for </a:t>
            </a:r>
            <a:r>
              <a:rPr lang="da-DK" dirty="0" err="1" smtClean="0"/>
              <a:t>sustainable</a:t>
            </a:r>
            <a:r>
              <a:rPr lang="da-DK" dirty="0" smtClean="0"/>
              <a:t> labs </a:t>
            </a:r>
            <a:r>
              <a:rPr lang="da-DK" dirty="0" err="1" smtClean="0"/>
              <a:t>i.e</a:t>
            </a:r>
            <a:r>
              <a:rPr lang="da-DK" dirty="0" smtClean="0"/>
              <a:t> </a:t>
            </a:r>
            <a:r>
              <a:rPr lang="da-DK" dirty="0" err="1" smtClean="0"/>
              <a:t>washig</a:t>
            </a:r>
            <a:r>
              <a:rPr lang="da-DK" dirty="0" smtClean="0"/>
              <a:t> </a:t>
            </a:r>
            <a:r>
              <a:rPr lang="da-DK" dirty="0" err="1" smtClean="0"/>
              <a:t>machines</a:t>
            </a:r>
            <a:r>
              <a:rPr lang="da-DK" dirty="0" smtClean="0"/>
              <a:t> </a:t>
            </a:r>
            <a:r>
              <a:rPr lang="da-DK" dirty="0" err="1" smtClean="0"/>
              <a:t>instead</a:t>
            </a:r>
            <a:r>
              <a:rPr lang="da-DK" dirty="0" smtClean="0"/>
              <a:t> of single </a:t>
            </a:r>
            <a:r>
              <a:rPr lang="da-DK" dirty="0" err="1" smtClean="0"/>
              <a:t>use</a:t>
            </a:r>
            <a:r>
              <a:rPr lang="da-DK" dirty="0" smtClean="0"/>
              <a:t> plastics</a:t>
            </a:r>
            <a:endParaRPr lang="da-DK" dirty="0"/>
          </a:p>
        </p:txBody>
      </p:sp>
      <p:sp>
        <p:nvSpPr>
          <p:cNvPr id="4" name="Slide Number Placeholder 3"/>
          <p:cNvSpPr>
            <a:spLocks noGrp="1"/>
          </p:cNvSpPr>
          <p:nvPr>
            <p:ph type="sldNum" sz="quarter" idx="10"/>
          </p:nvPr>
        </p:nvSpPr>
        <p:spPr/>
        <p:txBody>
          <a:bodyPr/>
          <a:lstStyle/>
          <a:p>
            <a:fld id="{F423F692-E333-462E-ADDC-0B9C21A0A87D}" type="slidenum">
              <a:rPr lang="da-DK" smtClean="0"/>
              <a:t>25</a:t>
            </a:fld>
            <a:endParaRPr lang="da-DK"/>
          </a:p>
        </p:txBody>
      </p:sp>
    </p:spTree>
    <p:extLst>
      <p:ext uri="{BB962C8B-B14F-4D97-AF65-F5344CB8AC3E}">
        <p14:creationId xmlns:p14="http://schemas.microsoft.com/office/powerpoint/2010/main" val="220903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2" name="Title 1"/>
          <p:cNvSpPr>
            <a:spLocks noGrp="1"/>
          </p:cNvSpPr>
          <p:nvPr>
            <p:ph type="ctrTitle"/>
          </p:nvPr>
        </p:nvSpPr>
        <p:spPr>
          <a:xfrm>
            <a:off x="612156" y="2978633"/>
            <a:ext cx="7772400" cy="1102519"/>
          </a:xfrm>
        </p:spPr>
        <p:txBody>
          <a:bodyPr/>
          <a:lstStyle>
            <a:lvl1pPr>
              <a:defRPr b="1">
                <a:solidFill>
                  <a:srgbClr val="003366"/>
                </a:solidFill>
              </a:defRPr>
            </a:lvl1pPr>
          </a:lstStyle>
          <a:p>
            <a:r>
              <a:rPr lang="en-US" dirty="0" smtClean="0"/>
              <a:t>Click to edit Master title style</a:t>
            </a:r>
            <a:endParaRPr lang="da-DK" dirty="0"/>
          </a:p>
        </p:txBody>
      </p:sp>
      <p:sp>
        <p:nvSpPr>
          <p:cNvPr id="3" name="Subtitle 2"/>
          <p:cNvSpPr>
            <a:spLocks noGrp="1"/>
          </p:cNvSpPr>
          <p:nvPr>
            <p:ph type="subTitle" idx="1"/>
          </p:nvPr>
        </p:nvSpPr>
        <p:spPr>
          <a:xfrm>
            <a:off x="3344617" y="4530591"/>
            <a:ext cx="4229092" cy="472927"/>
          </a:xfrm>
        </p:spPr>
        <p:txBody>
          <a:bodyPr>
            <a:normAutofit/>
          </a:bodyPr>
          <a:lstStyle>
            <a:lvl1pPr marL="0" indent="0" algn="r">
              <a:buNone/>
              <a:defRPr sz="2000" b="1">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a-DK" dirty="0"/>
          </a:p>
        </p:txBody>
      </p:sp>
      <p:sp>
        <p:nvSpPr>
          <p:cNvPr id="4" name="Date Placeholder 3"/>
          <p:cNvSpPr>
            <a:spLocks noGrp="1"/>
          </p:cNvSpPr>
          <p:nvPr>
            <p:ph type="dt" sz="half" idx="10"/>
          </p:nvPr>
        </p:nvSpPr>
        <p:spPr/>
        <p:txBody>
          <a:bodyPr/>
          <a:lstStyle/>
          <a:p>
            <a:fld id="{BF4727AD-0C50-43B1-9A56-9474DA94C4B7}"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10838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C2332EFD-8774-4B07-BF1D-F32FF10B1949}"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410660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9A3C459F-7825-4628-BF1E-2330B07804CC}"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401528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2" name="Title 1"/>
          <p:cNvSpPr>
            <a:spLocks noGrp="1"/>
          </p:cNvSpPr>
          <p:nvPr>
            <p:ph type="ctrTitle"/>
          </p:nvPr>
        </p:nvSpPr>
        <p:spPr>
          <a:xfrm>
            <a:off x="612156" y="2978633"/>
            <a:ext cx="7772400" cy="1102519"/>
          </a:xfrm>
        </p:spPr>
        <p:txBody>
          <a:bodyPr/>
          <a:lstStyle>
            <a:lvl1pPr>
              <a:defRPr b="1">
                <a:solidFill>
                  <a:srgbClr val="003366"/>
                </a:solidFill>
              </a:defRPr>
            </a:lvl1pPr>
          </a:lstStyle>
          <a:p>
            <a:r>
              <a:rPr lang="en-US" dirty="0" smtClean="0"/>
              <a:t>Click to edit Master title style</a:t>
            </a:r>
            <a:endParaRPr lang="da-DK" dirty="0"/>
          </a:p>
        </p:txBody>
      </p:sp>
      <p:sp>
        <p:nvSpPr>
          <p:cNvPr id="3" name="Subtitle 2"/>
          <p:cNvSpPr>
            <a:spLocks noGrp="1"/>
          </p:cNvSpPr>
          <p:nvPr>
            <p:ph type="subTitle" idx="1"/>
          </p:nvPr>
        </p:nvSpPr>
        <p:spPr>
          <a:xfrm>
            <a:off x="3344617" y="4530591"/>
            <a:ext cx="4229092" cy="472927"/>
          </a:xfrm>
        </p:spPr>
        <p:txBody>
          <a:bodyPr>
            <a:normAutofit/>
          </a:bodyPr>
          <a:lstStyle>
            <a:lvl1pPr marL="0" indent="0" algn="r">
              <a:buNone/>
              <a:defRPr sz="2000" b="1">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a-DK" dirty="0"/>
          </a:p>
        </p:txBody>
      </p:sp>
      <p:sp>
        <p:nvSpPr>
          <p:cNvPr id="4" name="Date Placeholder 3"/>
          <p:cNvSpPr>
            <a:spLocks noGrp="1"/>
          </p:cNvSpPr>
          <p:nvPr>
            <p:ph type="dt" sz="half" idx="10"/>
          </p:nvPr>
        </p:nvSpPr>
        <p:spPr/>
        <p:txBody>
          <a:bodyPr/>
          <a:lstStyle/>
          <a:p>
            <a:fld id="{BF4727AD-0C50-43B1-9A56-9474DA94C4B7}"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
        <p:nvSpPr>
          <p:cNvPr id="8" name="Subtitle 2"/>
          <p:cNvSpPr txBox="1">
            <a:spLocks/>
          </p:cNvSpPr>
          <p:nvPr userDrawn="1"/>
        </p:nvSpPr>
        <p:spPr>
          <a:xfrm>
            <a:off x="3362003" y="216873"/>
            <a:ext cx="4229092" cy="472927"/>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2000" b="1" kern="1200">
                <a:solidFill>
                  <a:srgbClr val="003366"/>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dirty="0" smtClean="0"/>
              <a:t>Click to edit Master subtitle style</a:t>
            </a:r>
            <a:endParaRPr lang="da-DK" sz="1400" dirty="0"/>
          </a:p>
        </p:txBody>
      </p:sp>
    </p:spTree>
    <p:extLst>
      <p:ext uri="{BB962C8B-B14F-4D97-AF65-F5344CB8AC3E}">
        <p14:creationId xmlns:p14="http://schemas.microsoft.com/office/powerpoint/2010/main" val="346796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03366"/>
                </a:solidFill>
              </a:defRPr>
            </a:lvl1pPr>
          </a:lstStyle>
          <a:p>
            <a:r>
              <a:rPr lang="en-US" dirty="0" smtClean="0"/>
              <a:t>Click to edit Master title style</a:t>
            </a:r>
            <a:endParaRPr lang="da-DK" dirty="0"/>
          </a:p>
        </p:txBody>
      </p:sp>
      <p:sp>
        <p:nvSpPr>
          <p:cNvPr id="3" name="Content Placeholder 2"/>
          <p:cNvSpPr>
            <a:spLocks noGrp="1"/>
          </p:cNvSpPr>
          <p:nvPr>
            <p:ph idx="1"/>
          </p:nvPr>
        </p:nvSpPr>
        <p:spPr/>
        <p:txBody>
          <a:bodyPr/>
          <a:lstStyle>
            <a:lvl1pPr>
              <a:defRPr sz="2800">
                <a:solidFill>
                  <a:srgbClr val="003366"/>
                </a:solidFill>
              </a:defRPr>
            </a:lvl1pPr>
            <a:lvl2pPr>
              <a:defRPr sz="2400">
                <a:solidFill>
                  <a:srgbClr val="003366"/>
                </a:solidFill>
              </a:defRPr>
            </a:lvl2pPr>
            <a:lvl3pPr>
              <a:defRPr sz="2200">
                <a:solidFill>
                  <a:srgbClr val="003366"/>
                </a:solidFill>
              </a:defRPr>
            </a:lvl3pPr>
            <a:lvl4pPr>
              <a:defRPr sz="2200">
                <a:solidFill>
                  <a:srgbClr val="003366"/>
                </a:solidFill>
              </a:defRPr>
            </a:lvl4pPr>
            <a:lvl5pPr>
              <a:defRPr sz="2200">
                <a:solidFill>
                  <a:srgbClr val="0033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Date Placeholder 3"/>
          <p:cNvSpPr>
            <a:spLocks noGrp="1"/>
          </p:cNvSpPr>
          <p:nvPr>
            <p:ph type="dt" sz="half" idx="10"/>
          </p:nvPr>
        </p:nvSpPr>
        <p:spPr/>
        <p:txBody>
          <a:bodyPr/>
          <a:lstStyle/>
          <a:p>
            <a:fld id="{5AA7E664-C846-40BF-8DF5-25AA27DEFB7B}"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7300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0E94D-F71F-44B4-90DE-516FD5D6DC68}"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28359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B51DD376-09ED-4599-861A-47760267F2B9}" type="datetime1">
              <a:rPr lang="en-GB" smtClean="0"/>
              <a:t>21/09/2022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343190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228540D-890C-46BC-B7F3-A308111061A5}" type="datetime1">
              <a:rPr lang="en-GB" smtClean="0"/>
              <a:t>21/09/2022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15354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A7BAAA16-899A-4CAE-8D91-6C0A004FDE6F}" type="datetime1">
              <a:rPr lang="en-GB" smtClean="0"/>
              <a:t>21/09/2022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4002616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4144" y="4767263"/>
            <a:ext cx="2133600" cy="273844"/>
          </a:xfrm>
        </p:spPr>
        <p:txBody>
          <a:bodyPr/>
          <a:lstStyle/>
          <a:p>
            <a:fld id="{C8F938D2-749A-4666-951E-933E66D03D2D}" type="datetime1">
              <a:rPr lang="en-GB" smtClean="0"/>
              <a:t>21/09/2022</a:t>
            </a:fld>
            <a:endParaRPr lang="da-DK" dirty="0"/>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a:xfrm>
            <a:off x="6804248" y="4767263"/>
            <a:ext cx="2133600" cy="273844"/>
          </a:xfrm>
        </p:spPr>
        <p:txBody>
          <a:bodyPr/>
          <a:lstStyle/>
          <a:p>
            <a:fld id="{3DE8AB88-620A-4B87-9FED-8413B303A2B3}" type="slidenum">
              <a:rPr lang="da-DK" smtClean="0"/>
              <a:t>‹nr.›</a:t>
            </a:fld>
            <a:endParaRPr lang="da-DK" dirty="0"/>
          </a:p>
        </p:txBody>
      </p:sp>
    </p:spTree>
    <p:extLst>
      <p:ext uri="{BB962C8B-B14F-4D97-AF65-F5344CB8AC3E}">
        <p14:creationId xmlns:p14="http://schemas.microsoft.com/office/powerpoint/2010/main" val="263452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E9424-A8F1-4F99-A634-ECBD50D8036B}" type="datetime1">
              <a:rPr lang="en-GB" smtClean="0"/>
              <a:t>21/09/2022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71573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03366"/>
                </a:solidFill>
              </a:defRPr>
            </a:lvl1pPr>
          </a:lstStyle>
          <a:p>
            <a:r>
              <a:rPr lang="en-US" dirty="0" smtClean="0"/>
              <a:t>Click to edit Master title style</a:t>
            </a:r>
            <a:endParaRPr lang="da-DK" dirty="0"/>
          </a:p>
        </p:txBody>
      </p:sp>
      <p:sp>
        <p:nvSpPr>
          <p:cNvPr id="3" name="Content Placeholder 2"/>
          <p:cNvSpPr>
            <a:spLocks noGrp="1"/>
          </p:cNvSpPr>
          <p:nvPr>
            <p:ph idx="1"/>
          </p:nvPr>
        </p:nvSpPr>
        <p:spPr/>
        <p:txBody>
          <a:bodyPr/>
          <a:lstStyle>
            <a:lvl1pPr>
              <a:defRPr sz="2800">
                <a:solidFill>
                  <a:srgbClr val="003366"/>
                </a:solidFill>
              </a:defRPr>
            </a:lvl1pPr>
            <a:lvl2pPr>
              <a:defRPr sz="2400">
                <a:solidFill>
                  <a:srgbClr val="003366"/>
                </a:solidFill>
              </a:defRPr>
            </a:lvl2pPr>
            <a:lvl3pPr>
              <a:defRPr sz="2200">
                <a:solidFill>
                  <a:srgbClr val="003366"/>
                </a:solidFill>
              </a:defRPr>
            </a:lvl3pPr>
            <a:lvl4pPr>
              <a:defRPr sz="2200">
                <a:solidFill>
                  <a:srgbClr val="003366"/>
                </a:solidFill>
              </a:defRPr>
            </a:lvl4pPr>
            <a:lvl5pPr>
              <a:defRPr sz="2200">
                <a:solidFill>
                  <a:srgbClr val="0033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Date Placeholder 3"/>
          <p:cNvSpPr>
            <a:spLocks noGrp="1"/>
          </p:cNvSpPr>
          <p:nvPr>
            <p:ph type="dt" sz="half" idx="10"/>
          </p:nvPr>
        </p:nvSpPr>
        <p:spPr/>
        <p:txBody>
          <a:bodyPr/>
          <a:lstStyle/>
          <a:p>
            <a:fld id="{5AA7E664-C846-40BF-8DF5-25AA27DEFB7B}"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4244408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E3378-581B-4C51-A70E-2FDF1A78F1FA}" type="datetime1">
              <a:rPr lang="en-GB" smtClean="0"/>
              <a:t>21/09/2022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159970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C2332EFD-8774-4B07-BF1D-F32FF10B1949}"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34130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9A3C459F-7825-4628-BF1E-2330B07804CC}"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01422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0E94D-F71F-44B4-90DE-516FD5D6DC68}" type="datetime1">
              <a:rPr lang="en-GB" smtClean="0"/>
              <a:t>21/09/2022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98642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B51DD376-09ED-4599-861A-47760267F2B9}" type="datetime1">
              <a:rPr lang="en-GB" smtClean="0"/>
              <a:t>21/09/2022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152385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228540D-890C-46BC-B7F3-A308111061A5}" type="datetime1">
              <a:rPr lang="en-GB" smtClean="0"/>
              <a:t>21/09/2022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134387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A7BAAA16-899A-4CAE-8D91-6C0A004FDE6F}" type="datetime1">
              <a:rPr lang="en-GB" smtClean="0"/>
              <a:t>21/09/2022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69246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4144" y="4767263"/>
            <a:ext cx="2133600" cy="273844"/>
          </a:xfrm>
        </p:spPr>
        <p:txBody>
          <a:bodyPr/>
          <a:lstStyle/>
          <a:p>
            <a:fld id="{C8F938D2-749A-4666-951E-933E66D03D2D}" type="datetime1">
              <a:rPr lang="en-GB" smtClean="0"/>
              <a:t>21/09/2022</a:t>
            </a:fld>
            <a:endParaRPr lang="da-DK" dirty="0"/>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a:xfrm>
            <a:off x="6804248" y="4767263"/>
            <a:ext cx="2133600" cy="273844"/>
          </a:xfrm>
        </p:spPr>
        <p:txBody>
          <a:bodyPr/>
          <a:lstStyle/>
          <a:p>
            <a:fld id="{3DE8AB88-620A-4B87-9FED-8413B303A2B3}" type="slidenum">
              <a:rPr lang="da-DK" smtClean="0"/>
              <a:t>‹nr.›</a:t>
            </a:fld>
            <a:endParaRPr lang="da-DK" dirty="0"/>
          </a:p>
        </p:txBody>
      </p:sp>
    </p:spTree>
    <p:extLst>
      <p:ext uri="{BB962C8B-B14F-4D97-AF65-F5344CB8AC3E}">
        <p14:creationId xmlns:p14="http://schemas.microsoft.com/office/powerpoint/2010/main" val="95290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E9424-A8F1-4F99-A634-ECBD50D8036B}" type="datetime1">
              <a:rPr lang="en-GB" smtClean="0"/>
              <a:t>21/09/2022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219827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E3378-581B-4C51-A70E-2FDF1A78F1FA}" type="datetime1">
              <a:rPr lang="en-GB" smtClean="0"/>
              <a:t>21/09/2022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DE8AB88-620A-4B87-9FED-8413B303A2B3}" type="slidenum">
              <a:rPr lang="da-DK" smtClean="0"/>
              <a:t>‹nr.›</a:t>
            </a:fld>
            <a:endParaRPr lang="da-DK"/>
          </a:p>
        </p:txBody>
      </p:sp>
    </p:spTree>
    <p:extLst>
      <p:ext uri="{BB962C8B-B14F-4D97-AF65-F5344CB8AC3E}">
        <p14:creationId xmlns:p14="http://schemas.microsoft.com/office/powerpoint/2010/main" val="172300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96" y="205978"/>
            <a:ext cx="8496557" cy="857250"/>
          </a:xfrm>
          <a:prstGeom prst="rect">
            <a:avLst/>
          </a:prstGeom>
        </p:spPr>
        <p:txBody>
          <a:bodyPr vert="horz" lIns="91440" tIns="45720" rIns="91440" bIns="45720" rtlCol="0" anchor="ctr">
            <a:normAutofit/>
          </a:bodyPr>
          <a:lstStyle/>
          <a:p>
            <a:r>
              <a:rPr lang="en-US" dirty="0" smtClean="0"/>
              <a:t>Click to edit Master title style</a:t>
            </a:r>
            <a:endParaRPr lang="da-DK" dirty="0"/>
          </a:p>
        </p:txBody>
      </p:sp>
      <p:sp>
        <p:nvSpPr>
          <p:cNvPr id="3" name="Text Placeholder 2"/>
          <p:cNvSpPr>
            <a:spLocks noGrp="1"/>
          </p:cNvSpPr>
          <p:nvPr>
            <p:ph type="body" idx="1"/>
          </p:nvPr>
        </p:nvSpPr>
        <p:spPr>
          <a:xfrm>
            <a:off x="340596" y="1200151"/>
            <a:ext cx="8496557"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Date Placeholder 3"/>
          <p:cNvSpPr>
            <a:spLocks noGrp="1"/>
          </p:cNvSpPr>
          <p:nvPr>
            <p:ph type="dt" sz="half" idx="2"/>
          </p:nvPr>
        </p:nvSpPr>
        <p:spPr>
          <a:xfrm>
            <a:off x="334460" y="4840907"/>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1D82FD-541B-4DE8-AC5A-758908BC63D9}" type="datetime1">
              <a:rPr lang="en-GB" smtClean="0"/>
              <a:t>21/09/2022</a:t>
            </a:fld>
            <a:endParaRPr lang="da-DK"/>
          </a:p>
        </p:txBody>
      </p:sp>
      <p:sp>
        <p:nvSpPr>
          <p:cNvPr id="5" name="Footer Placeholder 4"/>
          <p:cNvSpPr>
            <a:spLocks noGrp="1"/>
          </p:cNvSpPr>
          <p:nvPr>
            <p:ph type="ftr" sz="quarter" idx="3"/>
          </p:nvPr>
        </p:nvSpPr>
        <p:spPr>
          <a:xfrm>
            <a:off x="3124200" y="484090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780269" y="484090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E8AB88-620A-4B87-9FED-8413B303A2B3}" type="slidenum">
              <a:rPr lang="da-DK" smtClean="0"/>
              <a:t>‹nr.›</a:t>
            </a:fld>
            <a:endParaRPr lang="da-DK"/>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7267" y="4359823"/>
            <a:ext cx="1078504" cy="453796"/>
          </a:xfrm>
          <a:prstGeom prst="rect">
            <a:avLst/>
          </a:prstGeom>
        </p:spPr>
      </p:pic>
    </p:spTree>
    <p:extLst>
      <p:ext uri="{BB962C8B-B14F-4D97-AF65-F5344CB8AC3E}">
        <p14:creationId xmlns:p14="http://schemas.microsoft.com/office/powerpoint/2010/main" val="341701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600" kern="1200">
          <a:solidFill>
            <a:srgbClr val="0033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0033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33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rgbClr val="0033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rgbClr val="0033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rgbClr val="0033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96" y="205978"/>
            <a:ext cx="8496557" cy="857250"/>
          </a:xfrm>
          <a:prstGeom prst="rect">
            <a:avLst/>
          </a:prstGeom>
        </p:spPr>
        <p:txBody>
          <a:bodyPr vert="horz" lIns="91440" tIns="45720" rIns="91440" bIns="45720" rtlCol="0" anchor="ctr">
            <a:normAutofit/>
          </a:bodyPr>
          <a:lstStyle/>
          <a:p>
            <a:r>
              <a:rPr lang="en-US" dirty="0" smtClean="0"/>
              <a:t>Click to edit Master title style</a:t>
            </a:r>
            <a:endParaRPr lang="da-DK" dirty="0"/>
          </a:p>
        </p:txBody>
      </p:sp>
      <p:sp>
        <p:nvSpPr>
          <p:cNvPr id="3" name="Text Placeholder 2"/>
          <p:cNvSpPr>
            <a:spLocks noGrp="1"/>
          </p:cNvSpPr>
          <p:nvPr>
            <p:ph type="body" idx="1"/>
          </p:nvPr>
        </p:nvSpPr>
        <p:spPr>
          <a:xfrm>
            <a:off x="340596" y="1200151"/>
            <a:ext cx="8496557"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Date Placeholder 3"/>
          <p:cNvSpPr>
            <a:spLocks noGrp="1"/>
          </p:cNvSpPr>
          <p:nvPr>
            <p:ph type="dt" sz="half" idx="2"/>
          </p:nvPr>
        </p:nvSpPr>
        <p:spPr>
          <a:xfrm>
            <a:off x="334460" y="4840907"/>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1D82FD-541B-4DE8-AC5A-758908BC63D9}" type="datetime1">
              <a:rPr lang="en-GB" smtClean="0"/>
              <a:t>21/09/2022</a:t>
            </a:fld>
            <a:endParaRPr lang="da-DK"/>
          </a:p>
        </p:txBody>
      </p:sp>
      <p:sp>
        <p:nvSpPr>
          <p:cNvPr id="5" name="Footer Placeholder 4"/>
          <p:cNvSpPr>
            <a:spLocks noGrp="1"/>
          </p:cNvSpPr>
          <p:nvPr>
            <p:ph type="ftr" sz="quarter" idx="3"/>
          </p:nvPr>
        </p:nvSpPr>
        <p:spPr>
          <a:xfrm>
            <a:off x="3124200" y="484090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780269" y="484090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E8AB88-620A-4B87-9FED-8413B303A2B3}" type="slidenum">
              <a:rPr lang="da-DK" smtClean="0"/>
              <a:t>‹nr.›</a:t>
            </a:fld>
            <a:endParaRPr lang="da-DK"/>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7267" y="4359823"/>
            <a:ext cx="1078504" cy="453796"/>
          </a:xfrm>
          <a:prstGeom prst="rect">
            <a:avLst/>
          </a:prstGeom>
        </p:spPr>
      </p:pic>
    </p:spTree>
    <p:extLst>
      <p:ext uri="{BB962C8B-B14F-4D97-AF65-F5344CB8AC3E}">
        <p14:creationId xmlns:p14="http://schemas.microsoft.com/office/powerpoint/2010/main" val="4257571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a:solidFill>
            <a:srgbClr val="0033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0033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33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rgbClr val="0033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rgbClr val="0033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rgbClr val="0033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hyperlink" Target="#_Toc106098050"/><Relationship Id="rId3" Type="http://schemas.openxmlformats.org/officeDocument/2006/relationships/hyperlink" Target="#_Toc106098029"/><Relationship Id="rId7" Type="http://schemas.openxmlformats.org/officeDocument/2006/relationships/hyperlink" Target="#_Toc106098045"/><Relationship Id="rId12" Type="http://schemas.openxmlformats.org/officeDocument/2006/relationships/hyperlink" Target="#_Toc106098072"/><Relationship Id="rId2" Type="http://schemas.openxmlformats.org/officeDocument/2006/relationships/hyperlink" Target="#_Toc106098028"/><Relationship Id="rId1" Type="http://schemas.openxmlformats.org/officeDocument/2006/relationships/slideLayout" Target="../slideLayouts/slideLayout13.xml"/><Relationship Id="rId6" Type="http://schemas.openxmlformats.org/officeDocument/2006/relationships/hyperlink" Target="#_Toc106098042"/><Relationship Id="rId11" Type="http://schemas.openxmlformats.org/officeDocument/2006/relationships/hyperlink" Target="#_Toc106098069"/><Relationship Id="rId5" Type="http://schemas.openxmlformats.org/officeDocument/2006/relationships/hyperlink" Target="#_Toc106098041"/><Relationship Id="rId10" Type="http://schemas.openxmlformats.org/officeDocument/2006/relationships/hyperlink" Target="#_Toc106098068"/><Relationship Id="rId4" Type="http://schemas.openxmlformats.org/officeDocument/2006/relationships/hyperlink" Target="#_Toc106098037"/><Relationship Id="rId9" Type="http://schemas.openxmlformats.org/officeDocument/2006/relationships/hyperlink" Target="#_Toc106098064"/></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2.bin"/><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sz="3100" dirty="0"/>
              <a:t>Survey - Resource use, emissions and waste handling at INTERACT </a:t>
            </a:r>
            <a:r>
              <a:rPr lang="en-US" sz="3100" dirty="0" smtClean="0"/>
              <a:t>stations - </a:t>
            </a:r>
            <a:r>
              <a:rPr lang="en-US" sz="3100" dirty="0"/>
              <a:t>Results and </a:t>
            </a:r>
            <a:r>
              <a:rPr lang="en-US" sz="3100" dirty="0" smtClean="0"/>
              <a:t>      links to </a:t>
            </a:r>
            <a:r>
              <a:rPr lang="en-US" sz="3100" dirty="0"/>
              <a:t>guide books</a:t>
            </a:r>
            <a:r>
              <a:rPr lang="en-US" dirty="0"/>
              <a:t/>
            </a:r>
            <a:br>
              <a:rPr lang="en-US" dirty="0"/>
            </a:br>
            <a:endParaRPr lang="da-DK" dirty="0"/>
          </a:p>
        </p:txBody>
      </p:sp>
      <p:sp>
        <p:nvSpPr>
          <p:cNvPr id="2" name="Slide Number Placeholder 1"/>
          <p:cNvSpPr>
            <a:spLocks noGrp="1"/>
          </p:cNvSpPr>
          <p:nvPr>
            <p:ph type="sldNum" sz="quarter" idx="12"/>
          </p:nvPr>
        </p:nvSpPr>
        <p:spPr/>
        <p:txBody>
          <a:bodyPr/>
          <a:lstStyle/>
          <a:p>
            <a:fld id="{3DE8AB88-620A-4B87-9FED-8413B303A2B3}" type="slidenum">
              <a:rPr lang="da-DK" smtClean="0"/>
              <a:t>1</a:t>
            </a:fld>
            <a:endParaRPr lang="da-DK"/>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566" y="36765"/>
            <a:ext cx="1548256" cy="5040976"/>
          </a:xfrm>
          <a:prstGeom prst="rect">
            <a:avLst/>
          </a:prstGeom>
        </p:spPr>
      </p:pic>
    </p:spTree>
    <p:extLst>
      <p:ext uri="{BB962C8B-B14F-4D97-AF65-F5344CB8AC3E}">
        <p14:creationId xmlns:p14="http://schemas.microsoft.com/office/powerpoint/2010/main" val="427149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3DE8AB88-620A-4B87-9FED-8413B303A2B3}" type="slidenum">
              <a:rPr lang="da-DK" smtClean="0"/>
              <a:t>10</a:t>
            </a:fld>
            <a:endParaRPr lang="da-DK"/>
          </a:p>
        </p:txBody>
      </p:sp>
      <p:graphicFrame>
        <p:nvGraphicFramePr>
          <p:cNvPr id="11" name="Pladsholder til indhold 10"/>
          <p:cNvGraphicFramePr>
            <a:graphicFrameLocks noGrp="1"/>
          </p:cNvGraphicFramePr>
          <p:nvPr>
            <p:ph idx="1"/>
            <p:extLst>
              <p:ext uri="{D42A27DB-BD31-4B8C-83A1-F6EECF244321}">
                <p14:modId xmlns:p14="http://schemas.microsoft.com/office/powerpoint/2010/main" val="2626652615"/>
              </p:ext>
            </p:extLst>
          </p:nvPr>
        </p:nvGraphicFramePr>
        <p:xfrm>
          <a:off x="340853" y="634603"/>
          <a:ext cx="84963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Nedadgående pil 11"/>
          <p:cNvSpPr/>
          <p:nvPr/>
        </p:nvSpPr>
        <p:spPr>
          <a:xfrm>
            <a:off x="2993367" y="1535502"/>
            <a:ext cx="215660" cy="3881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Nedadgående pil 12"/>
          <p:cNvSpPr/>
          <p:nvPr/>
        </p:nvSpPr>
        <p:spPr>
          <a:xfrm>
            <a:off x="7739239" y="1535501"/>
            <a:ext cx="215660" cy="3881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Nedadgående pil 13"/>
          <p:cNvSpPr/>
          <p:nvPr/>
        </p:nvSpPr>
        <p:spPr>
          <a:xfrm>
            <a:off x="7739239" y="2782088"/>
            <a:ext cx="215660" cy="3881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Højre-venstrepil 14"/>
          <p:cNvSpPr/>
          <p:nvPr/>
        </p:nvSpPr>
        <p:spPr>
          <a:xfrm>
            <a:off x="6420353" y="2199184"/>
            <a:ext cx="569344" cy="264911"/>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Nedadgående pil 15"/>
          <p:cNvSpPr/>
          <p:nvPr/>
        </p:nvSpPr>
        <p:spPr>
          <a:xfrm>
            <a:off x="1524001" y="2782089"/>
            <a:ext cx="215660" cy="3881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Nedadgående pil 16"/>
          <p:cNvSpPr/>
          <p:nvPr/>
        </p:nvSpPr>
        <p:spPr>
          <a:xfrm>
            <a:off x="3374151" y="2782087"/>
            <a:ext cx="215660" cy="3881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Højre-venstrepil 18"/>
          <p:cNvSpPr/>
          <p:nvPr/>
        </p:nvSpPr>
        <p:spPr>
          <a:xfrm>
            <a:off x="6412158" y="3366956"/>
            <a:ext cx="569344" cy="264911"/>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el 1"/>
          <p:cNvSpPr>
            <a:spLocks noGrp="1"/>
          </p:cNvSpPr>
          <p:nvPr>
            <p:ph type="title"/>
          </p:nvPr>
        </p:nvSpPr>
        <p:spPr>
          <a:xfrm>
            <a:off x="0" y="4206478"/>
            <a:ext cx="9144000" cy="857250"/>
          </a:xfrm>
        </p:spPr>
        <p:txBody>
          <a:bodyPr/>
          <a:lstStyle/>
          <a:p>
            <a:pPr algn="ctr"/>
            <a:r>
              <a:rPr lang="da-DK" dirty="0" err="1" smtClean="0"/>
              <a:t>Chapter</a:t>
            </a:r>
            <a:r>
              <a:rPr lang="da-DK" dirty="0" smtClean="0"/>
              <a:t> 1</a:t>
            </a:r>
            <a:endParaRPr lang="da-DK" dirty="0"/>
          </a:p>
        </p:txBody>
      </p:sp>
      <p:sp>
        <p:nvSpPr>
          <p:cNvPr id="20" name="Nedadgående pil 19"/>
          <p:cNvSpPr/>
          <p:nvPr/>
        </p:nvSpPr>
        <p:spPr>
          <a:xfrm>
            <a:off x="5439962" y="2782088"/>
            <a:ext cx="215660" cy="3881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655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1747087434"/>
              </p:ext>
            </p:extLst>
          </p:nvPr>
        </p:nvGraphicFramePr>
        <p:xfrm>
          <a:off x="3160758" y="73708"/>
          <a:ext cx="5227607" cy="4988781"/>
        </p:xfrm>
        <a:graphic>
          <a:graphicData uri="http://schemas.openxmlformats.org/drawingml/2006/table">
            <a:tbl>
              <a:tblPr firstRow="1" firstCol="1" bandRow="1">
                <a:tableStyleId>{5C22544A-7EE6-4342-B048-85BDC9FD1C3A}</a:tableStyleId>
              </a:tblPr>
              <a:tblGrid>
                <a:gridCol w="763943">
                  <a:extLst>
                    <a:ext uri="{9D8B030D-6E8A-4147-A177-3AD203B41FA5}">
                      <a16:colId xmlns:a16="http://schemas.microsoft.com/office/drawing/2014/main" val="1807500121"/>
                    </a:ext>
                  </a:extLst>
                </a:gridCol>
                <a:gridCol w="1366783">
                  <a:extLst>
                    <a:ext uri="{9D8B030D-6E8A-4147-A177-3AD203B41FA5}">
                      <a16:colId xmlns:a16="http://schemas.microsoft.com/office/drawing/2014/main" val="4140020058"/>
                    </a:ext>
                  </a:extLst>
                </a:gridCol>
                <a:gridCol w="862641">
                  <a:extLst>
                    <a:ext uri="{9D8B030D-6E8A-4147-A177-3AD203B41FA5}">
                      <a16:colId xmlns:a16="http://schemas.microsoft.com/office/drawing/2014/main" val="325661687"/>
                    </a:ext>
                  </a:extLst>
                </a:gridCol>
                <a:gridCol w="857839">
                  <a:extLst>
                    <a:ext uri="{9D8B030D-6E8A-4147-A177-3AD203B41FA5}">
                      <a16:colId xmlns:a16="http://schemas.microsoft.com/office/drawing/2014/main" val="558799643"/>
                    </a:ext>
                  </a:extLst>
                </a:gridCol>
                <a:gridCol w="820954">
                  <a:extLst>
                    <a:ext uri="{9D8B030D-6E8A-4147-A177-3AD203B41FA5}">
                      <a16:colId xmlns:a16="http://schemas.microsoft.com/office/drawing/2014/main" val="1611703840"/>
                    </a:ext>
                  </a:extLst>
                </a:gridCol>
                <a:gridCol w="555447">
                  <a:extLst>
                    <a:ext uri="{9D8B030D-6E8A-4147-A177-3AD203B41FA5}">
                      <a16:colId xmlns:a16="http://schemas.microsoft.com/office/drawing/2014/main" val="2600173371"/>
                    </a:ext>
                  </a:extLst>
                </a:gridCol>
              </a:tblGrid>
              <a:tr h="234993">
                <a:tc>
                  <a:txBody>
                    <a:bodyPr/>
                    <a:lstStyle/>
                    <a:p>
                      <a:pPr>
                        <a:lnSpc>
                          <a:spcPts val="1200"/>
                        </a:lnSpc>
                        <a:spcAft>
                          <a:spcPts val="600"/>
                        </a:spcAft>
                      </a:pPr>
                      <a:r>
                        <a:rPr lang="en-GB" sz="1050">
                          <a:effectLst/>
                        </a:rPr>
                        <a:t>Impact</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Impact type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smtClean="0">
                          <a:effectLst/>
                        </a:rPr>
                        <a:t>Vector</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smtClean="0">
                          <a:solidFill>
                            <a:schemeClr val="lt1"/>
                          </a:solidFill>
                          <a:effectLst/>
                          <a:latin typeface="+mn-lt"/>
                          <a:ea typeface="+mn-ea"/>
                          <a:cs typeface="+mn-cs"/>
                        </a:rPr>
                        <a:t>Source</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Recipient</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Chapter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3783340566"/>
                  </a:ext>
                </a:extLst>
              </a:tr>
              <a:tr h="159664">
                <a:tc>
                  <a:txBody>
                    <a:bodyPr/>
                    <a:lstStyle/>
                    <a:p>
                      <a:pPr>
                        <a:lnSpc>
                          <a:spcPts val="1200"/>
                        </a:lnSpc>
                        <a:spcAft>
                          <a:spcPts val="600"/>
                        </a:spcAft>
                      </a:pPr>
                      <a:r>
                        <a:rPr lang="en-GB" sz="1050" dirty="0">
                          <a:effectLst/>
                        </a:rPr>
                        <a:t>Disturbance</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Physical environment</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Constructions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a:effectLst/>
                        </a:rPr>
                        <a:t>Landscape</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2</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61208699"/>
                  </a:ext>
                </a:extLst>
              </a:tr>
              <a:tr h="210916">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smtClean="0">
                          <a:effectLst/>
                        </a:rPr>
                        <a:t>Changes/erosion</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Terrain</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742524997"/>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dirty="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Shoreline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3327349819"/>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effectLst/>
                        </a:rPr>
                        <a:t>Hydrology</a:t>
                      </a:r>
                      <a:endParaRPr lang="da-DK" sz="105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Rivers, fjords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1300604229"/>
                  </a:ext>
                </a:extLst>
              </a:tr>
              <a:tr h="332039">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Activities/noise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Power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Generator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Terrestrial wildlife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6</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604727651"/>
                  </a:ext>
                </a:extLst>
              </a:tr>
              <a:tr h="218835">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smtClean="0">
                          <a:effectLst/>
                        </a:rPr>
                        <a:t>Transport</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Vehicles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Vegetation</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5</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818341031"/>
                  </a:ext>
                </a:extLst>
              </a:tr>
              <a:tr h="332039">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Air borne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Terrestrial wildlife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153453387"/>
                  </a:ext>
                </a:extLst>
              </a:tr>
              <a:tr h="332039">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Ship, boat</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Marine mammals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3</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1210771414"/>
                  </a:ext>
                </a:extLst>
              </a:tr>
              <a:tr h="159664">
                <a:tc>
                  <a:txBody>
                    <a:bodyPr/>
                    <a:lstStyle/>
                    <a:p>
                      <a:pPr>
                        <a:lnSpc>
                          <a:spcPts val="1200"/>
                        </a:lnSpc>
                        <a:spcAft>
                          <a:spcPts val="600"/>
                        </a:spcAft>
                      </a:pPr>
                      <a:r>
                        <a:rPr lang="en-GB" sz="1050">
                          <a:effectLst/>
                        </a:rPr>
                        <a:t>Pollution</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Light</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Wildlife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2</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52400237"/>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Invasive species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Biodiversity</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3</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517475535"/>
                  </a:ext>
                </a:extLst>
              </a:tr>
              <a:tr h="6003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Discharges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da-DK" sz="105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GB" sz="1050" dirty="0" smtClean="0">
                          <a:effectLst/>
                        </a:rPr>
                        <a:t>Solid waste</a:t>
                      </a:r>
                      <a:endParaRPr lang="da-DK" sz="105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9</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596893134"/>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GB" sz="1050" dirty="0" smtClean="0">
                          <a:effectLst/>
                        </a:rPr>
                        <a:t>Liquid waste</a:t>
                      </a:r>
                      <a:endParaRPr lang="da-DK" sz="105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9</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089086630"/>
                  </a:ext>
                </a:extLst>
              </a:tr>
              <a:tr h="504415">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GB" sz="1050" dirty="0" smtClean="0">
                          <a:effectLst/>
                        </a:rPr>
                        <a:t>Wastewater</a:t>
                      </a:r>
                      <a:endParaRPr lang="da-DK" sz="105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600"/>
                        </a:spcAft>
                      </a:pP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fresh or marine waters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dirty="0" smtClean="0">
                          <a:solidFill>
                            <a:schemeClr val="dk1"/>
                          </a:solidFill>
                          <a:effectLst/>
                          <a:latin typeface="+mn-lt"/>
                          <a:ea typeface="+mn-ea"/>
                          <a:cs typeface="+mn-cs"/>
                        </a:rPr>
                        <a:t>4</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1324653181"/>
                  </a:ext>
                </a:extLst>
              </a:tr>
              <a:tr h="239187">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a:effectLst/>
                        </a:rPr>
                        <a:t>Emissions </a:t>
                      </a:r>
                      <a:r>
                        <a:rPr lang="en-GB" sz="900" dirty="0">
                          <a:effectLst/>
                        </a:rPr>
                        <a:t>(CO</a:t>
                      </a:r>
                      <a:r>
                        <a:rPr lang="en-GB" sz="900" baseline="-25000" dirty="0">
                          <a:effectLst/>
                        </a:rPr>
                        <a:t>2</a:t>
                      </a:r>
                      <a:r>
                        <a:rPr lang="en-GB" sz="900" dirty="0">
                          <a:effectLst/>
                        </a:rPr>
                        <a:t>, </a:t>
                      </a:r>
                      <a:r>
                        <a:rPr lang="en-GB" sz="900" dirty="0" err="1">
                          <a:effectLst/>
                        </a:rPr>
                        <a:t>SO</a:t>
                      </a:r>
                      <a:r>
                        <a:rPr lang="en-GB" sz="900" baseline="-25000" dirty="0" err="1">
                          <a:effectLst/>
                        </a:rPr>
                        <a:t>x</a:t>
                      </a:r>
                      <a:r>
                        <a:rPr lang="en-GB" sz="900" dirty="0">
                          <a:effectLst/>
                        </a:rPr>
                        <a:t>, NO</a:t>
                      </a:r>
                      <a:r>
                        <a:rPr lang="en-GB" sz="900" baseline="-25000" dirty="0">
                          <a:effectLst/>
                        </a:rPr>
                        <a:t>x</a:t>
                      </a:r>
                      <a:r>
                        <a:rPr lang="en-GB" sz="900" dirty="0">
                          <a:effectLst/>
                        </a:rPr>
                        <a:t>)</a:t>
                      </a:r>
                      <a:endParaRPr lang="da-DK"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Power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Air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7</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278571957"/>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Propulsion</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Air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3</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823528705"/>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Incinerator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Air</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9</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896184880"/>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Heat loss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Air, ground</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2</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1481218334"/>
                  </a:ext>
                </a:extLst>
              </a:tr>
              <a:tr h="332039">
                <a:tc>
                  <a:txBody>
                    <a:bodyPr/>
                    <a:lstStyle/>
                    <a:p>
                      <a:pPr>
                        <a:lnSpc>
                          <a:spcPts val="1200"/>
                        </a:lnSpc>
                        <a:spcAft>
                          <a:spcPts val="600"/>
                        </a:spcAft>
                      </a:pPr>
                      <a:r>
                        <a:rPr lang="en-GB" sz="1050">
                          <a:effectLst/>
                        </a:rPr>
                        <a:t> </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 </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Black Carbon</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 </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Land, snow, ice</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 </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501393989"/>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Spills (spills, accidents)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Fuel</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soil</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7</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2728721129"/>
                  </a:ext>
                </a:extLst>
              </a:tr>
              <a:tr h="159664">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Chemicals</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soil</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a:effectLst/>
                        </a:rPr>
                        <a:t>2</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887584815"/>
                  </a:ext>
                </a:extLst>
              </a:tr>
              <a:tr h="332039">
                <a:tc>
                  <a:txBody>
                    <a:bodyPr/>
                    <a:lstStyle/>
                    <a:p>
                      <a:pPr>
                        <a:lnSpc>
                          <a:spcPts val="1200"/>
                        </a:lnSpc>
                        <a:spcAft>
                          <a:spcPts val="600"/>
                        </a:spcAft>
                      </a:pPr>
                      <a:r>
                        <a:rPr lang="en-GB" sz="1050">
                          <a:effectLst/>
                        </a:rPr>
                        <a:t> </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a:effectLst/>
                        </a:rPr>
                        <a:t>Materials production</a:t>
                      </a:r>
                      <a:endParaRPr lang="da-DK"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smtClean="0">
                          <a:effectLst/>
                        </a:rPr>
                        <a:t>Constructions</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pPr>
                        <a:lnSpc>
                          <a:spcPts val="1200"/>
                        </a:lnSpc>
                        <a:spcAft>
                          <a:spcPts val="600"/>
                        </a:spcAft>
                      </a:pPr>
                      <a:r>
                        <a:rPr lang="en-GB" sz="1050" dirty="0">
                          <a:effectLst/>
                        </a:rPr>
                        <a:t>Production footprint</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tc>
                  <a:txBody>
                    <a:bodyPr/>
                    <a:lstStyle/>
                    <a:p>
                      <a:endParaRPr lang="da-DK" sz="1050">
                        <a:effectLst/>
                        <a:latin typeface="Calibri" panose="020F0502020204030204" pitchFamily="34" charset="0"/>
                        <a:cs typeface="Times New Roman" panose="02020603050405020304" pitchFamily="18" charset="0"/>
                      </a:endParaRPr>
                    </a:p>
                  </a:txBody>
                  <a:tcPr marL="47580" marR="47580" marT="0" marB="0"/>
                </a:tc>
                <a:tc>
                  <a:txBody>
                    <a:bodyPr/>
                    <a:lstStyle/>
                    <a:p>
                      <a:pPr algn="ctr">
                        <a:lnSpc>
                          <a:spcPts val="1200"/>
                        </a:lnSpc>
                        <a:spcAft>
                          <a:spcPts val="600"/>
                        </a:spcAft>
                      </a:pPr>
                      <a:r>
                        <a:rPr lang="en-GB" sz="1050" dirty="0">
                          <a:effectLst/>
                        </a:rPr>
                        <a:t>2</a:t>
                      </a:r>
                      <a:endParaRPr lang="da-DK"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80" marR="47580" marT="0" marB="0"/>
                </a:tc>
                <a:extLst>
                  <a:ext uri="{0D108BD9-81ED-4DB2-BD59-A6C34878D82A}">
                    <a16:rowId xmlns:a16="http://schemas.microsoft.com/office/drawing/2014/main" val="1203848362"/>
                  </a:ext>
                </a:extLst>
              </a:tr>
            </a:tbl>
          </a:graphicData>
        </a:graphic>
      </p:graphicFrame>
      <p:sp>
        <p:nvSpPr>
          <p:cNvPr id="4" name="Pladsholder til slidenummer 3"/>
          <p:cNvSpPr>
            <a:spLocks noGrp="1"/>
          </p:cNvSpPr>
          <p:nvPr>
            <p:ph type="sldNum" sz="quarter" idx="12"/>
          </p:nvPr>
        </p:nvSpPr>
        <p:spPr/>
        <p:txBody>
          <a:bodyPr/>
          <a:lstStyle/>
          <a:p>
            <a:fld id="{3DE8AB88-620A-4B87-9FED-8413B303A2B3}" type="slidenum">
              <a:rPr lang="da-DK" smtClean="0"/>
              <a:t>11</a:t>
            </a:fld>
            <a:endParaRPr lang="da-DK"/>
          </a:p>
        </p:txBody>
      </p:sp>
      <p:sp>
        <p:nvSpPr>
          <p:cNvPr id="6" name="Rectangle 1"/>
          <p:cNvSpPr txBox="1">
            <a:spLocks noChangeArrowheads="1"/>
          </p:cNvSpPr>
          <p:nvPr/>
        </p:nvSpPr>
        <p:spPr bwMode="auto">
          <a:xfrm>
            <a:off x="773487" y="2423957"/>
            <a:ext cx="1954381"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anose="020B0604020202020204" pitchFamily="34" charset="0"/>
              <a:buChar char="•"/>
              <a:tabLst>
                <a:tab pos="6113463" algn="r"/>
              </a:tabLst>
              <a:defRPr sz="28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anose="020B0604020202020204" pitchFamily="34" charset="0"/>
              <a:buChar char="–"/>
              <a:tabLst>
                <a:tab pos="6113463" algn="r"/>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2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2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2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tabLst>
                <a:tab pos="6113463" algn="r"/>
              </a:tabLst>
              <a:defRPr sz="2000" kern="1200">
                <a:solidFill>
                  <a:schemeClr val="tx1"/>
                </a:solidFill>
                <a:latin typeface="Arial" panose="020B0604020202020204" pitchFamily="34" charset="0"/>
                <a:ea typeface="+mn-ea"/>
                <a:cs typeface="+mn-cs"/>
              </a:defRPr>
            </a:lvl9pPr>
          </a:lstStyle>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2"/>
              </a:rPr>
              <a:t>Introduction</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3"/>
              </a:rPr>
              <a:t>1. Environmental management</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4"/>
              </a:rPr>
              <a:t>2. Buildings</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5"/>
              </a:rPr>
              <a:t>3. Transport facilities</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6"/>
              </a:rPr>
              <a:t>4. Water use and waste water</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7"/>
              </a:rPr>
              <a:t>5. Management of solid waste</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8"/>
              </a:rPr>
              <a:t>6. Power</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9"/>
              </a:rPr>
              <a:t>7. Transport</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10"/>
              </a:rPr>
              <a:t>8. Research projects</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11"/>
              </a:rPr>
              <a:t>9. Fuel and chemicals</a:t>
            </a:r>
            <a:endParaRPr lang="da-DK" altLang="da-DK" sz="700" dirty="0" smtClean="0"/>
          </a:p>
          <a:p>
            <a:pPr marL="0" indent="0">
              <a:buFontTx/>
              <a:buNone/>
            </a:pPr>
            <a:r>
              <a:rPr lang="en-GB" altLang="da-DK" sz="1100" dirty="0" smtClean="0">
                <a:latin typeface="Calibri" panose="020F0502020204030204" pitchFamily="34" charset="0"/>
                <a:ea typeface="Calibri" panose="020F0502020204030204" pitchFamily="34" charset="0"/>
                <a:cs typeface="Times New Roman" panose="02020603050405020304" pitchFamily="18" charset="0"/>
                <a:hlinkClick r:id="rId12"/>
              </a:rPr>
              <a:t>10. Ethics</a:t>
            </a:r>
            <a:endParaRPr lang="da-DK" altLang="da-DK" sz="700" dirty="0" smtClean="0"/>
          </a:p>
          <a:p>
            <a:pPr marL="0" indent="0">
              <a:buFontTx/>
              <a:buNone/>
            </a:pPr>
            <a:endParaRPr lang="da-DK" altLang="da-DK" sz="1800" dirty="0" smtClean="0"/>
          </a:p>
        </p:txBody>
      </p:sp>
    </p:spTree>
    <p:extLst>
      <p:ext uri="{BB962C8B-B14F-4D97-AF65-F5344CB8AC3E}">
        <p14:creationId xmlns:p14="http://schemas.microsoft.com/office/powerpoint/2010/main" val="1283022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340595" y="232411"/>
            <a:ext cx="8496557" cy="3394472"/>
          </a:xfrm>
        </p:spPr>
        <p:txBody>
          <a:bodyPr/>
          <a:lstStyle/>
          <a:p>
            <a:pPr marL="0" indent="0">
              <a:buNone/>
            </a:pPr>
            <a:r>
              <a:rPr lang="da-DK" sz="3600" dirty="0" smtClean="0"/>
              <a:t>Power</a:t>
            </a:r>
            <a:r>
              <a:rPr lang="da-DK" dirty="0" smtClean="0"/>
              <a:t> - Highly dependent on fossil </a:t>
            </a:r>
            <a:r>
              <a:rPr lang="da-DK" dirty="0" err="1" smtClean="0"/>
              <a:t>fuel</a:t>
            </a:r>
            <a:endParaRPr lang="da-DK" dirty="0"/>
          </a:p>
        </p:txBody>
      </p:sp>
      <p:pic>
        <p:nvPicPr>
          <p:cNvPr id="9" name="Picture 13"/>
          <p:cNvPicPr>
            <a:picLocks noGrp="1"/>
          </p:cNvPicPr>
          <p:nvPr>
            <p:ph sz="half" idx="4294967295"/>
          </p:nvPr>
        </p:nvPicPr>
        <p:blipFill rotWithShape="1">
          <a:blip r:embed="rId2"/>
          <a:srcRect t="52313"/>
          <a:stretch/>
        </p:blipFill>
        <p:spPr>
          <a:xfrm>
            <a:off x="4616965" y="3035428"/>
            <a:ext cx="4396754" cy="2382401"/>
          </a:xfrm>
          <a:prstGeom prst="rect">
            <a:avLst/>
          </a:prstGeom>
        </p:spPr>
      </p:pic>
      <p:pic>
        <p:nvPicPr>
          <p:cNvPr id="11" name="Picture 10"/>
          <p:cNvPicPr/>
          <p:nvPr/>
        </p:nvPicPr>
        <p:blipFill rotWithShape="1">
          <a:blip r:embed="rId3"/>
          <a:srcRect b="53322"/>
          <a:stretch/>
        </p:blipFill>
        <p:spPr>
          <a:xfrm>
            <a:off x="4433328" y="869585"/>
            <a:ext cx="4738023" cy="2239375"/>
          </a:xfrm>
          <a:prstGeom prst="rect">
            <a:avLst/>
          </a:prstGeom>
        </p:spPr>
      </p:pic>
      <p:pic>
        <p:nvPicPr>
          <p:cNvPr id="13" name="Picture 7"/>
          <p:cNvPicPr>
            <a:picLocks/>
          </p:cNvPicPr>
          <p:nvPr/>
        </p:nvPicPr>
        <p:blipFill rotWithShape="1">
          <a:blip r:embed="rId4"/>
          <a:srcRect b="49942"/>
          <a:stretch/>
        </p:blipFill>
        <p:spPr>
          <a:xfrm>
            <a:off x="-1225" y="1151914"/>
            <a:ext cx="4442173" cy="2559026"/>
          </a:xfrm>
          <a:prstGeom prst="rect">
            <a:avLst/>
          </a:prstGeom>
        </p:spPr>
      </p:pic>
      <p:sp>
        <p:nvSpPr>
          <p:cNvPr id="3" name="Ellipse 2"/>
          <p:cNvSpPr/>
          <p:nvPr/>
        </p:nvSpPr>
        <p:spPr>
          <a:xfrm>
            <a:off x="5593080" y="2019300"/>
            <a:ext cx="3566160" cy="335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5270992" y="3909493"/>
            <a:ext cx="3566160" cy="685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8458200" y="925831"/>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p:nvSpPr>
        <p:spPr>
          <a:xfrm>
            <a:off x="8297156" y="3071522"/>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a:off x="3595128" y="1268731"/>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88416" y="1526011"/>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p:cNvSpPr/>
          <p:nvPr/>
        </p:nvSpPr>
        <p:spPr>
          <a:xfrm>
            <a:off x="4529364" y="1314997"/>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4689354" y="3328802"/>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0657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GB" dirty="0"/>
              <a:t>R</a:t>
            </a:r>
            <a:r>
              <a:rPr lang="en-GB" dirty="0" smtClean="0"/>
              <a:t>educing </a:t>
            </a:r>
            <a:r>
              <a:rPr lang="en-GB" dirty="0"/>
              <a:t>the environmental impacts </a:t>
            </a:r>
            <a:r>
              <a:rPr lang="en-GB" dirty="0" smtClean="0"/>
              <a:t>from air </a:t>
            </a:r>
            <a:r>
              <a:rPr lang="en-GB" dirty="0"/>
              <a:t>emissions </a:t>
            </a:r>
            <a:r>
              <a:rPr lang="en-GB" dirty="0" smtClean="0"/>
              <a:t>from, </a:t>
            </a:r>
            <a:r>
              <a:rPr lang="en-GB" dirty="0"/>
              <a:t>e.g.,</a:t>
            </a:r>
            <a:r>
              <a:rPr lang="en-GB" dirty="0" smtClean="0"/>
              <a:t> </a:t>
            </a:r>
            <a:r>
              <a:rPr lang="en-GB" dirty="0"/>
              <a:t>fossil fuels</a:t>
            </a:r>
            <a:endParaRPr lang="da-DK" dirty="0"/>
          </a:p>
        </p:txBody>
      </p:sp>
      <p:sp>
        <p:nvSpPr>
          <p:cNvPr id="6" name="Pladsholder til indhold 5"/>
          <p:cNvSpPr>
            <a:spLocks noGrp="1"/>
          </p:cNvSpPr>
          <p:nvPr>
            <p:ph sz="half" idx="1"/>
          </p:nvPr>
        </p:nvSpPr>
        <p:spPr>
          <a:xfrm>
            <a:off x="251460" y="1200151"/>
            <a:ext cx="4335780" cy="1253489"/>
          </a:xfrm>
          <a:solidFill>
            <a:schemeClr val="accent1">
              <a:lumMod val="20000"/>
              <a:lumOff val="80000"/>
            </a:schemeClr>
          </a:solidFill>
          <a:ln>
            <a:solidFill>
              <a:schemeClr val="accent1">
                <a:lumMod val="50000"/>
              </a:schemeClr>
            </a:solidFill>
          </a:ln>
        </p:spPr>
        <p:txBody>
          <a:bodyPr>
            <a:normAutofit fontScale="55000" lnSpcReduction="20000"/>
          </a:bodyPr>
          <a:lstStyle/>
          <a:p>
            <a:pPr marL="0" indent="0">
              <a:buNone/>
            </a:pPr>
            <a:endParaRPr lang="en-GB" sz="2900" dirty="0" smtClean="0"/>
          </a:p>
          <a:p>
            <a:pPr marL="0" indent="0">
              <a:spcAft>
                <a:spcPts val="1200"/>
              </a:spcAft>
              <a:buNone/>
            </a:pPr>
            <a:r>
              <a:rPr lang="en-GB" sz="3600" dirty="0" smtClean="0"/>
              <a:t>1. Reducing </a:t>
            </a:r>
            <a:r>
              <a:rPr lang="en-GB" sz="3600" dirty="0"/>
              <a:t>energy </a:t>
            </a:r>
            <a:r>
              <a:rPr lang="en-GB" sz="3600" dirty="0" smtClean="0"/>
              <a:t>demand and use</a:t>
            </a:r>
          </a:p>
          <a:p>
            <a:pPr marL="0" indent="0">
              <a:buNone/>
            </a:pPr>
            <a:r>
              <a:rPr lang="en-GB" sz="3600" dirty="0" smtClean="0"/>
              <a:t>2. Use </a:t>
            </a:r>
            <a:r>
              <a:rPr lang="en-GB" sz="3600" dirty="0"/>
              <a:t>of, if possible, sustainable </a:t>
            </a:r>
            <a:r>
              <a:rPr lang="en-GB" sz="3600" dirty="0" smtClean="0"/>
              <a:t>energy</a:t>
            </a:r>
            <a:endParaRPr lang="da-DK" sz="3600" dirty="0"/>
          </a:p>
          <a:p>
            <a:pPr marL="0" indent="0">
              <a:buNone/>
            </a:pPr>
            <a:endParaRPr lang="da-DK" sz="2500" dirty="0"/>
          </a:p>
        </p:txBody>
      </p:sp>
      <p:sp>
        <p:nvSpPr>
          <p:cNvPr id="7" name="Pladsholder til indhold 6"/>
          <p:cNvSpPr>
            <a:spLocks noGrp="1"/>
          </p:cNvSpPr>
          <p:nvPr>
            <p:ph sz="half" idx="2"/>
          </p:nvPr>
        </p:nvSpPr>
        <p:spPr>
          <a:xfrm>
            <a:off x="5021580" y="1200151"/>
            <a:ext cx="3870960" cy="3790949"/>
          </a:xfrm>
          <a:solidFill>
            <a:schemeClr val="accent1">
              <a:lumMod val="20000"/>
              <a:lumOff val="80000"/>
            </a:schemeClr>
          </a:solidFill>
          <a:ln>
            <a:solidFill>
              <a:schemeClr val="accent1">
                <a:lumMod val="50000"/>
              </a:schemeClr>
            </a:solidFill>
          </a:ln>
        </p:spPr>
        <p:txBody>
          <a:bodyPr>
            <a:normAutofit fontScale="55000" lnSpcReduction="20000"/>
          </a:bodyPr>
          <a:lstStyle/>
          <a:p>
            <a:pPr marL="0" indent="0">
              <a:buNone/>
            </a:pPr>
            <a:endParaRPr lang="da-DK" sz="1500" dirty="0" smtClean="0"/>
          </a:p>
          <a:p>
            <a:pPr marL="0" indent="0">
              <a:buNone/>
            </a:pPr>
            <a:r>
              <a:rPr lang="da-DK" dirty="0" smtClean="0"/>
              <a:t>6</a:t>
            </a:r>
            <a:r>
              <a:rPr lang="da-DK" dirty="0"/>
              <a:t>. </a:t>
            </a:r>
            <a:r>
              <a:rPr lang="da-DK" dirty="0" smtClean="0"/>
              <a:t>Power</a:t>
            </a:r>
          </a:p>
          <a:p>
            <a:pPr marL="0" indent="0">
              <a:buNone/>
            </a:pPr>
            <a:endParaRPr lang="da-DK" sz="1500" dirty="0"/>
          </a:p>
          <a:p>
            <a:pPr marL="0" indent="0">
              <a:buNone/>
            </a:pPr>
            <a:r>
              <a:rPr lang="da-DK" dirty="0" smtClean="0"/>
              <a:t>6.1</a:t>
            </a:r>
            <a:r>
              <a:rPr lang="da-DK" dirty="0"/>
              <a:t>. </a:t>
            </a:r>
            <a:r>
              <a:rPr lang="da-DK" dirty="0" err="1"/>
              <a:t>Reducing</a:t>
            </a:r>
            <a:r>
              <a:rPr lang="da-DK" dirty="0"/>
              <a:t> </a:t>
            </a:r>
            <a:r>
              <a:rPr lang="da-DK" dirty="0" err="1"/>
              <a:t>energy</a:t>
            </a:r>
            <a:r>
              <a:rPr lang="da-DK" dirty="0"/>
              <a:t> </a:t>
            </a:r>
            <a:r>
              <a:rPr lang="da-DK" dirty="0" err="1" smtClean="0"/>
              <a:t>demand</a:t>
            </a:r>
            <a:r>
              <a:rPr lang="da-DK" dirty="0" smtClean="0"/>
              <a:t> and </a:t>
            </a:r>
            <a:r>
              <a:rPr lang="da-DK" dirty="0" err="1" smtClean="0"/>
              <a:t>use</a:t>
            </a:r>
            <a:endParaRPr lang="da-DK" dirty="0"/>
          </a:p>
          <a:p>
            <a:pPr marL="0" indent="0">
              <a:buNone/>
            </a:pPr>
            <a:r>
              <a:rPr lang="da-DK" dirty="0"/>
              <a:t>6.2. </a:t>
            </a:r>
            <a:r>
              <a:rPr lang="da-DK" dirty="0" err="1"/>
              <a:t>Renewable</a:t>
            </a:r>
            <a:r>
              <a:rPr lang="da-DK" dirty="0"/>
              <a:t> </a:t>
            </a:r>
            <a:r>
              <a:rPr lang="da-DK" dirty="0" err="1" smtClean="0"/>
              <a:t>energy</a:t>
            </a:r>
            <a:endParaRPr lang="da-DK" dirty="0"/>
          </a:p>
          <a:p>
            <a:pPr marL="0" indent="0">
              <a:buNone/>
            </a:pPr>
            <a:r>
              <a:rPr lang="da-DK" dirty="0"/>
              <a:t>6.2.1. </a:t>
            </a:r>
            <a:r>
              <a:rPr lang="da-DK" dirty="0" err="1"/>
              <a:t>Renewable</a:t>
            </a:r>
            <a:r>
              <a:rPr lang="da-DK" dirty="0"/>
              <a:t> </a:t>
            </a:r>
            <a:r>
              <a:rPr lang="da-DK" dirty="0" err="1"/>
              <a:t>energy</a:t>
            </a:r>
            <a:r>
              <a:rPr lang="da-DK" dirty="0"/>
              <a:t> </a:t>
            </a:r>
            <a:r>
              <a:rPr lang="da-DK" dirty="0" err="1" smtClean="0"/>
              <a:t>technologies</a:t>
            </a:r>
            <a:endParaRPr lang="da-DK" dirty="0"/>
          </a:p>
          <a:p>
            <a:pPr marL="0" indent="0">
              <a:buNone/>
            </a:pPr>
            <a:r>
              <a:rPr lang="da-DK" dirty="0" smtClean="0"/>
              <a:t>- Solar </a:t>
            </a:r>
            <a:r>
              <a:rPr lang="da-DK" dirty="0" err="1" smtClean="0"/>
              <a:t>energy</a:t>
            </a:r>
            <a:endParaRPr lang="da-DK" dirty="0"/>
          </a:p>
          <a:p>
            <a:pPr marL="0" indent="0">
              <a:buNone/>
            </a:pPr>
            <a:r>
              <a:rPr lang="da-DK" dirty="0" smtClean="0"/>
              <a:t>- Wind </a:t>
            </a:r>
            <a:r>
              <a:rPr lang="da-DK" dirty="0" err="1" smtClean="0"/>
              <a:t>energy</a:t>
            </a:r>
            <a:endParaRPr lang="da-DK" dirty="0"/>
          </a:p>
          <a:p>
            <a:pPr marL="0" indent="0">
              <a:buNone/>
            </a:pPr>
            <a:r>
              <a:rPr lang="da-DK" dirty="0" smtClean="0"/>
              <a:t>- </a:t>
            </a:r>
            <a:r>
              <a:rPr lang="da-DK" dirty="0" err="1" smtClean="0"/>
              <a:t>Hydropower</a:t>
            </a:r>
            <a:endParaRPr lang="da-DK" dirty="0"/>
          </a:p>
          <a:p>
            <a:pPr marL="0" indent="0">
              <a:buNone/>
            </a:pPr>
            <a:r>
              <a:rPr lang="da-DK" dirty="0" smtClean="0"/>
              <a:t>- </a:t>
            </a:r>
            <a:r>
              <a:rPr lang="da-DK" dirty="0" err="1" smtClean="0"/>
              <a:t>Biopower</a:t>
            </a:r>
            <a:endParaRPr lang="da-DK" dirty="0" smtClean="0"/>
          </a:p>
          <a:p>
            <a:pPr marL="0" indent="0">
              <a:buNone/>
            </a:pPr>
            <a:endParaRPr lang="da-DK" sz="1500" dirty="0"/>
          </a:p>
          <a:p>
            <a:pPr marL="0" indent="0">
              <a:buNone/>
            </a:pPr>
            <a:r>
              <a:rPr lang="da-DK" dirty="0"/>
              <a:t>6.3. </a:t>
            </a:r>
            <a:r>
              <a:rPr lang="da-DK" dirty="0" err="1"/>
              <a:t>Environmental</a:t>
            </a:r>
            <a:r>
              <a:rPr lang="da-DK" dirty="0"/>
              <a:t> </a:t>
            </a:r>
            <a:r>
              <a:rPr lang="da-DK" dirty="0" err="1"/>
              <a:t>assessment</a:t>
            </a:r>
            <a:r>
              <a:rPr lang="da-DK" dirty="0"/>
              <a:t> of power </a:t>
            </a:r>
            <a:r>
              <a:rPr lang="da-DK" dirty="0" err="1" smtClean="0"/>
              <a:t>supply</a:t>
            </a:r>
            <a:endParaRPr lang="da-DK" dirty="0"/>
          </a:p>
          <a:p>
            <a:pPr marL="0" indent="0">
              <a:buNone/>
            </a:pPr>
            <a:r>
              <a:rPr lang="da-DK" dirty="0" smtClean="0"/>
              <a:t>- </a:t>
            </a:r>
            <a:r>
              <a:rPr lang="da-DK" dirty="0" err="1" smtClean="0"/>
              <a:t>Fuel</a:t>
            </a:r>
            <a:endParaRPr lang="da-DK" dirty="0"/>
          </a:p>
          <a:p>
            <a:pPr marL="0" indent="0">
              <a:buNone/>
            </a:pPr>
            <a:r>
              <a:rPr lang="da-DK" dirty="0" smtClean="0"/>
              <a:t>- Solar </a:t>
            </a:r>
            <a:r>
              <a:rPr lang="da-DK" dirty="0"/>
              <a:t>panels (Photo-</a:t>
            </a:r>
            <a:r>
              <a:rPr lang="da-DK" dirty="0" err="1"/>
              <a:t>voltaic</a:t>
            </a:r>
            <a:r>
              <a:rPr lang="da-DK" dirty="0"/>
              <a:t> (PV) panels</a:t>
            </a:r>
            <a:r>
              <a:rPr lang="da-DK" dirty="0" smtClean="0"/>
              <a:t>)</a:t>
            </a:r>
            <a:endParaRPr lang="da-DK" dirty="0"/>
          </a:p>
          <a:p>
            <a:pPr marL="0" indent="0">
              <a:buNone/>
            </a:pPr>
            <a:r>
              <a:rPr lang="da-DK" dirty="0" smtClean="0"/>
              <a:t>- Wind turbines</a:t>
            </a:r>
            <a:endParaRPr lang="da-DK" dirty="0"/>
          </a:p>
          <a:p>
            <a:pPr marL="0" indent="0">
              <a:buNone/>
            </a:pPr>
            <a:r>
              <a:rPr lang="da-DK" dirty="0" smtClean="0"/>
              <a:t>- Hydro power</a:t>
            </a:r>
            <a:endParaRPr lang="da-DK" dirty="0"/>
          </a:p>
          <a:p>
            <a:pPr marL="0" indent="0">
              <a:buNone/>
            </a:pPr>
            <a:r>
              <a:rPr lang="da-DK" dirty="0" smtClean="0"/>
              <a:t>- Wood</a:t>
            </a:r>
          </a:p>
          <a:p>
            <a:pPr marL="0" indent="0">
              <a:buNone/>
            </a:pPr>
            <a:endParaRPr lang="da-DK" sz="1500" dirty="0"/>
          </a:p>
        </p:txBody>
      </p:sp>
      <p:sp>
        <p:nvSpPr>
          <p:cNvPr id="4" name="Pladsholder til slidenummer 3"/>
          <p:cNvSpPr>
            <a:spLocks noGrp="1"/>
          </p:cNvSpPr>
          <p:nvPr>
            <p:ph type="sldNum" sz="quarter" idx="12"/>
          </p:nvPr>
        </p:nvSpPr>
        <p:spPr/>
        <p:txBody>
          <a:bodyPr/>
          <a:lstStyle/>
          <a:p>
            <a:fld id="{3DE8AB88-620A-4B87-9FED-8413B303A2B3}" type="slidenum">
              <a:rPr lang="da-DK" smtClean="0"/>
              <a:t>13</a:t>
            </a:fld>
            <a:endParaRPr lang="da-DK" dirty="0"/>
          </a:p>
        </p:txBody>
      </p:sp>
    </p:spTree>
    <p:extLst>
      <p:ext uri="{BB962C8B-B14F-4D97-AF65-F5344CB8AC3E}">
        <p14:creationId xmlns:p14="http://schemas.microsoft.com/office/powerpoint/2010/main" val="115708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a-DK" dirty="0" smtClean="0"/>
              <a:t>Water</a:t>
            </a:r>
            <a:endParaRPr lang="da-DK" dirty="0"/>
          </a:p>
        </p:txBody>
      </p:sp>
      <p:pic>
        <p:nvPicPr>
          <p:cNvPr id="10" name="Picture 16"/>
          <p:cNvPicPr>
            <a:picLocks noGrp="1"/>
          </p:cNvPicPr>
          <p:nvPr>
            <p:ph idx="1"/>
          </p:nvPr>
        </p:nvPicPr>
        <p:blipFill rotWithShape="1">
          <a:blip r:embed="rId2"/>
          <a:srcRect b="54424"/>
          <a:stretch/>
        </p:blipFill>
        <p:spPr>
          <a:xfrm>
            <a:off x="4652468" y="1400294"/>
            <a:ext cx="3809676" cy="1546860"/>
          </a:xfrm>
          <a:prstGeom prst="rect">
            <a:avLst/>
          </a:prstGeom>
        </p:spPr>
      </p:pic>
      <p:pic>
        <p:nvPicPr>
          <p:cNvPr id="11" name="Picture 17"/>
          <p:cNvPicPr>
            <a:picLocks noGrp="1"/>
          </p:cNvPicPr>
          <p:nvPr>
            <p:ph sz="half" idx="4294967295"/>
          </p:nvPr>
        </p:nvPicPr>
        <p:blipFill rotWithShape="1">
          <a:blip r:embed="rId3"/>
          <a:srcRect t="53566"/>
          <a:stretch/>
        </p:blipFill>
        <p:spPr>
          <a:xfrm>
            <a:off x="424649" y="3573780"/>
            <a:ext cx="3451860" cy="1424934"/>
          </a:xfrm>
          <a:prstGeom prst="rect">
            <a:avLst/>
          </a:prstGeom>
        </p:spPr>
      </p:pic>
      <p:pic>
        <p:nvPicPr>
          <p:cNvPr id="12" name="Picture 18"/>
          <p:cNvPicPr/>
          <p:nvPr/>
        </p:nvPicPr>
        <p:blipFill rotWithShape="1">
          <a:blip r:embed="rId4"/>
          <a:srcRect b="53435"/>
          <a:stretch/>
        </p:blipFill>
        <p:spPr>
          <a:xfrm>
            <a:off x="4652468" y="3097911"/>
            <a:ext cx="4590098" cy="2045589"/>
          </a:xfrm>
          <a:prstGeom prst="rect">
            <a:avLst/>
          </a:prstGeom>
        </p:spPr>
      </p:pic>
      <p:sp>
        <p:nvSpPr>
          <p:cNvPr id="3" name="Tekstfelt 2"/>
          <p:cNvSpPr txBox="1"/>
          <p:nvPr/>
        </p:nvSpPr>
        <p:spPr>
          <a:xfrm>
            <a:off x="424649" y="1358116"/>
            <a:ext cx="3451860" cy="163121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spcAft>
                <a:spcPts val="1200"/>
              </a:spcAft>
            </a:pPr>
            <a:endParaRPr lang="en-US" sz="100" dirty="0" smtClean="0"/>
          </a:p>
          <a:p>
            <a:pPr>
              <a:spcAft>
                <a:spcPts val="1200"/>
              </a:spcAft>
            </a:pPr>
            <a:r>
              <a:rPr lang="en-US" sz="2000" dirty="0" smtClean="0">
                <a:solidFill>
                  <a:schemeClr val="accent1">
                    <a:lumMod val="50000"/>
                  </a:schemeClr>
                </a:solidFill>
              </a:rPr>
              <a:t>4</a:t>
            </a:r>
            <a:r>
              <a:rPr lang="en-US" sz="2000" dirty="0">
                <a:solidFill>
                  <a:schemeClr val="accent1">
                    <a:lumMod val="50000"/>
                  </a:schemeClr>
                </a:solidFill>
              </a:rPr>
              <a:t>. Water use and waste </a:t>
            </a:r>
            <a:r>
              <a:rPr lang="en-US" sz="2000" dirty="0" smtClean="0">
                <a:solidFill>
                  <a:schemeClr val="accent1">
                    <a:lumMod val="50000"/>
                  </a:schemeClr>
                </a:solidFill>
              </a:rPr>
              <a:t>water</a:t>
            </a:r>
            <a:endParaRPr lang="en-US" sz="2000" dirty="0">
              <a:solidFill>
                <a:schemeClr val="accent1">
                  <a:lumMod val="50000"/>
                </a:schemeClr>
              </a:solidFill>
            </a:endParaRPr>
          </a:p>
          <a:p>
            <a:pPr>
              <a:spcAft>
                <a:spcPts val="1200"/>
              </a:spcAft>
            </a:pPr>
            <a:r>
              <a:rPr lang="en-US" sz="2000" dirty="0">
                <a:solidFill>
                  <a:schemeClr val="accent1">
                    <a:lumMod val="50000"/>
                  </a:schemeClr>
                </a:solidFill>
              </a:rPr>
              <a:t>4.1. Water </a:t>
            </a:r>
            <a:r>
              <a:rPr lang="en-US" sz="2000" dirty="0" smtClean="0">
                <a:solidFill>
                  <a:schemeClr val="accent1">
                    <a:lumMod val="50000"/>
                  </a:schemeClr>
                </a:solidFill>
              </a:rPr>
              <a:t>consumption</a:t>
            </a:r>
            <a:endParaRPr lang="en-US" sz="2000" dirty="0">
              <a:solidFill>
                <a:schemeClr val="accent1">
                  <a:lumMod val="50000"/>
                </a:schemeClr>
              </a:solidFill>
            </a:endParaRPr>
          </a:p>
          <a:p>
            <a:pPr>
              <a:spcAft>
                <a:spcPts val="600"/>
              </a:spcAft>
            </a:pPr>
            <a:r>
              <a:rPr lang="en-US" sz="2000" dirty="0">
                <a:solidFill>
                  <a:schemeClr val="accent1">
                    <a:lumMod val="50000"/>
                  </a:schemeClr>
                </a:solidFill>
              </a:rPr>
              <a:t>4.2. Waste </a:t>
            </a:r>
            <a:r>
              <a:rPr lang="en-US" sz="2000" dirty="0" smtClean="0">
                <a:solidFill>
                  <a:schemeClr val="accent1">
                    <a:lumMod val="50000"/>
                  </a:schemeClr>
                </a:solidFill>
              </a:rPr>
              <a:t>water</a:t>
            </a:r>
          </a:p>
          <a:p>
            <a:pPr>
              <a:spcAft>
                <a:spcPts val="600"/>
              </a:spcAft>
            </a:pPr>
            <a:endParaRPr lang="en-US" sz="400" dirty="0"/>
          </a:p>
        </p:txBody>
      </p:sp>
      <p:sp>
        <p:nvSpPr>
          <p:cNvPr id="8" name="Rektangel 7"/>
          <p:cNvSpPr/>
          <p:nvPr/>
        </p:nvSpPr>
        <p:spPr>
          <a:xfrm>
            <a:off x="8442960" y="3131566"/>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3069101" y="3619880"/>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7597140" y="1406128"/>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a:off x="4757934" y="3388846"/>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p:cNvSpPr/>
          <p:nvPr/>
        </p:nvSpPr>
        <p:spPr>
          <a:xfrm>
            <a:off x="4757934" y="1663408"/>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544074" y="3779316"/>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5856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36220" y="129778"/>
            <a:ext cx="8600933" cy="857250"/>
          </a:xfrm>
        </p:spPr>
        <p:txBody>
          <a:bodyPr>
            <a:normAutofit/>
          </a:bodyPr>
          <a:lstStyle/>
          <a:p>
            <a:r>
              <a:rPr lang="da-DK" dirty="0" smtClean="0"/>
              <a:t>Waste </a:t>
            </a:r>
            <a:endParaRPr lang="da-DK" dirty="0"/>
          </a:p>
        </p:txBody>
      </p:sp>
      <p:pic>
        <p:nvPicPr>
          <p:cNvPr id="7" name="Picture 6"/>
          <p:cNvPicPr>
            <a:picLocks noGrp="1"/>
          </p:cNvPicPr>
          <p:nvPr>
            <p:ph idx="1"/>
          </p:nvPr>
        </p:nvPicPr>
        <p:blipFill rotWithShape="1">
          <a:blip r:embed="rId2"/>
          <a:srcRect b="51843"/>
          <a:stretch/>
        </p:blipFill>
        <p:spPr>
          <a:xfrm>
            <a:off x="472440" y="3508997"/>
            <a:ext cx="3682115" cy="1634503"/>
          </a:xfrm>
          <a:prstGeom prst="rect">
            <a:avLst/>
          </a:prstGeom>
        </p:spPr>
      </p:pic>
      <p:pic>
        <p:nvPicPr>
          <p:cNvPr id="11" name="Picture 14"/>
          <p:cNvPicPr/>
          <p:nvPr/>
        </p:nvPicPr>
        <p:blipFill rotWithShape="1">
          <a:blip r:embed="rId3"/>
          <a:srcRect t="53861"/>
          <a:stretch/>
        </p:blipFill>
        <p:spPr>
          <a:xfrm>
            <a:off x="4553902" y="3094911"/>
            <a:ext cx="4590098" cy="2048589"/>
          </a:xfrm>
          <a:prstGeom prst="rect">
            <a:avLst/>
          </a:prstGeom>
        </p:spPr>
      </p:pic>
      <p:pic>
        <p:nvPicPr>
          <p:cNvPr id="12" name="Picture 15"/>
          <p:cNvPicPr/>
          <p:nvPr/>
        </p:nvPicPr>
        <p:blipFill rotWithShape="1">
          <a:blip r:embed="rId4"/>
          <a:srcRect b="52141"/>
          <a:stretch/>
        </p:blipFill>
        <p:spPr>
          <a:xfrm>
            <a:off x="4553902" y="1296737"/>
            <a:ext cx="4590098" cy="1839611"/>
          </a:xfrm>
          <a:prstGeom prst="rect">
            <a:avLst/>
          </a:prstGeom>
        </p:spPr>
      </p:pic>
      <p:sp>
        <p:nvSpPr>
          <p:cNvPr id="2" name="Rektangel 1"/>
          <p:cNvSpPr/>
          <p:nvPr/>
        </p:nvSpPr>
        <p:spPr>
          <a:xfrm>
            <a:off x="1653541" y="334953"/>
            <a:ext cx="7490460" cy="483850"/>
          </a:xfrm>
          <a:prstGeom prst="rect">
            <a:avLst/>
          </a:prstGeom>
          <a:solidFill>
            <a:schemeClr val="tx2">
              <a:lumMod val="75000"/>
            </a:schemeClr>
          </a:solidFill>
        </p:spPr>
        <p:txBody>
          <a:bodyPr wrap="square">
            <a:spAutoFit/>
          </a:bodyPr>
          <a:lstStyle/>
          <a:p>
            <a:pPr algn="ctr">
              <a:lnSpc>
                <a:spcPct val="106000"/>
              </a:lnSpc>
              <a:spcAft>
                <a:spcPts val="800"/>
              </a:spcAft>
            </a:pPr>
            <a:r>
              <a:rPr lang="en-GB"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Minimise &gt; Reuse &gt; Recycle &gt; Recover Energy &gt; Landfill</a:t>
            </a:r>
            <a:endPar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felt 2"/>
          <p:cNvSpPr txBox="1"/>
          <p:nvPr/>
        </p:nvSpPr>
        <p:spPr>
          <a:xfrm>
            <a:off x="317057" y="914210"/>
            <a:ext cx="3992880" cy="252376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spcAft>
                <a:spcPts val="1200"/>
              </a:spcAft>
            </a:pPr>
            <a:endParaRPr lang="en-US" sz="100" dirty="0" smtClean="0"/>
          </a:p>
          <a:p>
            <a:pPr>
              <a:spcAft>
                <a:spcPts val="1200"/>
              </a:spcAft>
            </a:pPr>
            <a:r>
              <a:rPr lang="en-US" sz="2000" dirty="0" smtClean="0"/>
              <a:t>5</a:t>
            </a:r>
            <a:r>
              <a:rPr lang="en-US" sz="2000" dirty="0"/>
              <a:t>. Management of solid </a:t>
            </a:r>
            <a:r>
              <a:rPr lang="en-US" sz="2000" dirty="0" smtClean="0"/>
              <a:t>waste</a:t>
            </a:r>
            <a:endParaRPr lang="en-US" sz="2000" dirty="0"/>
          </a:p>
          <a:p>
            <a:pPr>
              <a:spcAft>
                <a:spcPts val="1200"/>
              </a:spcAft>
            </a:pPr>
            <a:r>
              <a:rPr lang="en-US" sz="2000" dirty="0"/>
              <a:t>5.1. Non-hazardous </a:t>
            </a:r>
            <a:r>
              <a:rPr lang="en-US" sz="2000" dirty="0" smtClean="0"/>
              <a:t>waste</a:t>
            </a:r>
            <a:endParaRPr lang="en-US" sz="2000" dirty="0"/>
          </a:p>
          <a:p>
            <a:pPr>
              <a:spcAft>
                <a:spcPts val="1200"/>
              </a:spcAft>
            </a:pPr>
            <a:r>
              <a:rPr lang="en-US" sz="2000" dirty="0"/>
              <a:t>5.1.1. </a:t>
            </a:r>
            <a:r>
              <a:rPr lang="en-US" sz="2000" dirty="0" smtClean="0"/>
              <a:t>Disposal</a:t>
            </a:r>
          </a:p>
          <a:p>
            <a:pPr>
              <a:spcAft>
                <a:spcPts val="1200"/>
              </a:spcAft>
            </a:pPr>
            <a:r>
              <a:rPr lang="en-US" sz="2000" dirty="0" smtClean="0"/>
              <a:t>5.1.2. Incinerator</a:t>
            </a:r>
          </a:p>
          <a:p>
            <a:r>
              <a:rPr lang="en-US" sz="2000" dirty="0" smtClean="0"/>
              <a:t>5.2</a:t>
            </a:r>
            <a:r>
              <a:rPr lang="en-US" sz="2000" dirty="0"/>
              <a:t>. Hazardous </a:t>
            </a:r>
            <a:r>
              <a:rPr lang="en-US" sz="2000" dirty="0" smtClean="0"/>
              <a:t>waste</a:t>
            </a:r>
          </a:p>
          <a:p>
            <a:endParaRPr lang="en-US" sz="700" dirty="0"/>
          </a:p>
        </p:txBody>
      </p:sp>
      <p:sp>
        <p:nvSpPr>
          <p:cNvPr id="4" name="Rektangel 3"/>
          <p:cNvSpPr/>
          <p:nvPr/>
        </p:nvSpPr>
        <p:spPr>
          <a:xfrm>
            <a:off x="8374380" y="1341120"/>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3505199" y="3567976"/>
            <a:ext cx="565109" cy="277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8404860" y="3095537"/>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p:nvSpPr>
        <p:spPr>
          <a:xfrm>
            <a:off x="566934" y="3706731"/>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a:off x="4636014" y="1598400"/>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p:cNvSpPr/>
          <p:nvPr/>
        </p:nvSpPr>
        <p:spPr>
          <a:xfrm>
            <a:off x="4636014" y="3305297"/>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18160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3DE8AB88-620A-4B87-9FED-8413B303A2B3}" type="slidenum">
              <a:rPr lang="da-DK" smtClean="0"/>
              <a:t>16</a:t>
            </a:fld>
            <a:endParaRPr lang="da-DK"/>
          </a:p>
        </p:txBody>
      </p:sp>
      <p:graphicFrame>
        <p:nvGraphicFramePr>
          <p:cNvPr id="8" name="Objekt 7"/>
          <p:cNvGraphicFramePr>
            <a:graphicFrameLocks noChangeAspect="1"/>
          </p:cNvGraphicFramePr>
          <p:nvPr/>
        </p:nvGraphicFramePr>
        <p:xfrm>
          <a:off x="1457533" y="250708"/>
          <a:ext cx="3038475" cy="4064000"/>
        </p:xfrm>
        <a:graphic>
          <a:graphicData uri="http://schemas.openxmlformats.org/presentationml/2006/ole">
            <mc:AlternateContent xmlns:mc="http://schemas.openxmlformats.org/markup-compatibility/2006">
              <mc:Choice xmlns:v="urn:schemas-microsoft-com:vml" Requires="v">
                <p:oleObj spid="_x0000_s3080" name="Document" r:id="rId3" imgW="6116755" imgH="8182014" progId="Word.Document.12">
                  <p:embed/>
                </p:oleObj>
              </mc:Choice>
              <mc:Fallback>
                <p:oleObj name="Document" r:id="rId3" imgW="6116755" imgH="8182014" progId="Word.Document.12">
                  <p:embed/>
                  <p:pic>
                    <p:nvPicPr>
                      <p:cNvPr id="8" name="Objekt 7"/>
                      <p:cNvPicPr/>
                      <p:nvPr/>
                    </p:nvPicPr>
                    <p:blipFill>
                      <a:blip r:embed="rId4"/>
                      <a:stretch>
                        <a:fillRect/>
                      </a:stretch>
                    </p:blipFill>
                    <p:spPr>
                      <a:xfrm>
                        <a:off x="1457533" y="250708"/>
                        <a:ext cx="3038475" cy="4064000"/>
                      </a:xfrm>
                      <a:prstGeom prst="rect">
                        <a:avLst/>
                      </a:prstGeom>
                      <a:solidFill>
                        <a:schemeClr val="bg1"/>
                      </a:solidFill>
                    </p:spPr>
                  </p:pic>
                </p:oleObj>
              </mc:Fallback>
            </mc:AlternateContent>
          </a:graphicData>
        </a:graphic>
      </p:graphicFrame>
      <p:graphicFrame>
        <p:nvGraphicFramePr>
          <p:cNvPr id="11" name="Pladsholder til indhold 10"/>
          <p:cNvGraphicFramePr>
            <a:graphicFrameLocks noGrp="1" noChangeAspect="1"/>
          </p:cNvGraphicFramePr>
          <p:nvPr>
            <p:ph idx="1"/>
          </p:nvPr>
        </p:nvGraphicFramePr>
        <p:xfrm>
          <a:off x="5128171" y="1117898"/>
          <a:ext cx="2952342" cy="4172971"/>
        </p:xfrm>
        <a:graphic>
          <a:graphicData uri="http://schemas.openxmlformats.org/presentationml/2006/ole">
            <mc:AlternateContent xmlns:mc="http://schemas.openxmlformats.org/markup-compatibility/2006">
              <mc:Choice xmlns:v="urn:schemas-microsoft-com:vml" Requires="v">
                <p:oleObj spid="_x0000_s3081" name="Document" r:id="rId5" imgW="6116755" imgH="8645350" progId="Word.Document.12">
                  <p:embed/>
                </p:oleObj>
              </mc:Choice>
              <mc:Fallback>
                <p:oleObj name="Document" r:id="rId5" imgW="6116755" imgH="8645350" progId="Word.Document.12">
                  <p:embed/>
                  <p:pic>
                    <p:nvPicPr>
                      <p:cNvPr id="11" name="Pladsholder til indhold 10"/>
                      <p:cNvPicPr/>
                      <p:nvPr/>
                    </p:nvPicPr>
                    <p:blipFill>
                      <a:blip r:embed="rId6"/>
                      <a:stretch>
                        <a:fillRect/>
                      </a:stretch>
                    </p:blipFill>
                    <p:spPr>
                      <a:xfrm>
                        <a:off x="5128171" y="1117898"/>
                        <a:ext cx="2952342" cy="4172971"/>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211285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vardiagram i Analyse. Titel på spørgsmål: 7.1 Solid waste fractions and their handling. Antal svar: ."/>
          <p:cNvSpPr>
            <a:spLocks noChangeAspect="1" noChangeArrowheads="1"/>
          </p:cNvSpPr>
          <p:nvPr/>
        </p:nvSpPr>
        <p:spPr bwMode="auto">
          <a:xfrm>
            <a:off x="116681" y="6310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a-DK" sz="1350"/>
          </a:p>
        </p:txBody>
      </p:sp>
      <p:sp>
        <p:nvSpPr>
          <p:cNvPr id="6" name="AutoShape 6" descr="Svardiagram i Analyse. Titel på spørgsmål: 7.1 Solid waste fractions and their handling. Antal svar: ."/>
          <p:cNvSpPr>
            <a:spLocks noChangeAspect="1" noChangeArrowheads="1"/>
          </p:cNvSpPr>
          <p:nvPr/>
        </p:nvSpPr>
        <p:spPr bwMode="auto">
          <a:xfrm>
            <a:off x="230981" y="17740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a-DK" sz="1350"/>
          </a:p>
        </p:txBody>
      </p:sp>
      <p:sp>
        <p:nvSpPr>
          <p:cNvPr id="7" name="AutoShape 8" descr="Svardiagram i Analyse. Titel på spørgsmål: 7.1 Solid waste fractions and their handling. Antal svar: ."/>
          <p:cNvSpPr>
            <a:spLocks noChangeAspect="1" noChangeArrowheads="1"/>
          </p:cNvSpPr>
          <p:nvPr/>
        </p:nvSpPr>
        <p:spPr bwMode="auto">
          <a:xfrm>
            <a:off x="345281" y="29170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a-DK" sz="1350"/>
          </a:p>
        </p:txBody>
      </p:sp>
      <p:pic>
        <p:nvPicPr>
          <p:cNvPr id="8" name="Picture 7"/>
          <p:cNvPicPr>
            <a:picLocks noChangeAspect="1"/>
          </p:cNvPicPr>
          <p:nvPr/>
        </p:nvPicPr>
        <p:blipFill>
          <a:blip r:embed="rId2"/>
          <a:stretch>
            <a:fillRect/>
          </a:stretch>
        </p:blipFill>
        <p:spPr>
          <a:xfrm>
            <a:off x="230981" y="1381376"/>
            <a:ext cx="4694099" cy="2293464"/>
          </a:xfrm>
          <a:prstGeom prst="rect">
            <a:avLst/>
          </a:prstGeom>
        </p:spPr>
      </p:pic>
      <p:pic>
        <p:nvPicPr>
          <p:cNvPr id="9" name="Picture 8"/>
          <p:cNvPicPr>
            <a:picLocks noChangeAspect="1"/>
          </p:cNvPicPr>
          <p:nvPr/>
        </p:nvPicPr>
        <p:blipFill>
          <a:blip r:embed="rId3"/>
          <a:stretch>
            <a:fillRect/>
          </a:stretch>
        </p:blipFill>
        <p:spPr>
          <a:xfrm>
            <a:off x="4856182" y="1792267"/>
            <a:ext cx="3858164" cy="1857635"/>
          </a:xfrm>
          <a:prstGeom prst="rect">
            <a:avLst/>
          </a:prstGeom>
        </p:spPr>
      </p:pic>
      <p:sp>
        <p:nvSpPr>
          <p:cNvPr id="2" name="Titel 1"/>
          <p:cNvSpPr>
            <a:spLocks noGrp="1"/>
          </p:cNvSpPr>
          <p:nvPr>
            <p:ph type="title"/>
          </p:nvPr>
        </p:nvSpPr>
        <p:spPr/>
        <p:txBody>
          <a:bodyPr/>
          <a:lstStyle/>
          <a:p>
            <a:r>
              <a:rPr lang="da-DK" dirty="0" smtClean="0"/>
              <a:t>Plastics</a:t>
            </a:r>
            <a:endParaRPr lang="da-DK" dirty="0"/>
          </a:p>
        </p:txBody>
      </p:sp>
    </p:spTree>
    <p:extLst>
      <p:ext uri="{BB962C8B-B14F-4D97-AF65-F5344CB8AC3E}">
        <p14:creationId xmlns:p14="http://schemas.microsoft.com/office/powerpoint/2010/main" val="3378054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629" y="1131154"/>
            <a:ext cx="4244257" cy="1909916"/>
          </a:xfrm>
          <a:prstGeom prst="rect">
            <a:avLst/>
          </a:prstGeom>
        </p:spPr>
      </p:pic>
      <p:pic>
        <p:nvPicPr>
          <p:cNvPr id="5" name="Picture 4"/>
          <p:cNvPicPr>
            <a:picLocks noChangeAspect="1"/>
          </p:cNvPicPr>
          <p:nvPr/>
        </p:nvPicPr>
        <p:blipFill>
          <a:blip r:embed="rId3"/>
          <a:stretch>
            <a:fillRect/>
          </a:stretch>
        </p:blipFill>
        <p:spPr>
          <a:xfrm>
            <a:off x="4364164" y="1562411"/>
            <a:ext cx="4779836" cy="1536121"/>
          </a:xfrm>
          <a:prstGeom prst="rect">
            <a:avLst/>
          </a:prstGeom>
        </p:spPr>
      </p:pic>
      <p:pic>
        <p:nvPicPr>
          <p:cNvPr id="6" name="Picture 5"/>
          <p:cNvPicPr>
            <a:picLocks noChangeAspect="1"/>
          </p:cNvPicPr>
          <p:nvPr/>
        </p:nvPicPr>
        <p:blipFill>
          <a:blip r:embed="rId4"/>
          <a:stretch>
            <a:fillRect/>
          </a:stretch>
        </p:blipFill>
        <p:spPr>
          <a:xfrm>
            <a:off x="1972859" y="3310243"/>
            <a:ext cx="4941252" cy="1833257"/>
          </a:xfrm>
          <a:prstGeom prst="rect">
            <a:avLst/>
          </a:prstGeom>
        </p:spPr>
      </p:pic>
      <p:sp>
        <p:nvSpPr>
          <p:cNvPr id="8" name="Rectangle 7"/>
          <p:cNvSpPr/>
          <p:nvPr/>
        </p:nvSpPr>
        <p:spPr>
          <a:xfrm>
            <a:off x="3765648" y="1131154"/>
            <a:ext cx="598516" cy="336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Tree>
    <p:extLst>
      <p:ext uri="{BB962C8B-B14F-4D97-AF65-F5344CB8AC3E}">
        <p14:creationId xmlns:p14="http://schemas.microsoft.com/office/powerpoint/2010/main" val="144819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8491" y="1585990"/>
            <a:ext cx="5275629" cy="31543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TextBox 4"/>
          <p:cNvSpPr txBox="1"/>
          <p:nvPr/>
        </p:nvSpPr>
        <p:spPr>
          <a:xfrm>
            <a:off x="1847711" y="266953"/>
            <a:ext cx="5897879" cy="1269578"/>
          </a:xfrm>
          <a:prstGeom prst="rect">
            <a:avLst/>
          </a:prstGeom>
          <a:noFill/>
        </p:spPr>
        <p:txBody>
          <a:bodyPr wrap="square" rtlCol="0">
            <a:spAutoFit/>
          </a:bodyPr>
          <a:lstStyle/>
          <a:p>
            <a:r>
              <a:rPr lang="en-US" sz="2100" b="1" dirty="0"/>
              <a:t>Pocket guide on how to reduce plastic consumption and pollution at research stations and in local </a:t>
            </a:r>
            <a:r>
              <a:rPr lang="en-US" sz="2100" b="1" dirty="0"/>
              <a:t>communities 	</a:t>
            </a:r>
            <a:r>
              <a:rPr lang="en-US" sz="1350" dirty="0"/>
              <a:t>Deliverable D2.11, DEADLINE </a:t>
            </a:r>
            <a:r>
              <a:rPr lang="en-US" sz="1350" dirty="0"/>
              <a:t>April 2023</a:t>
            </a:r>
            <a:endParaRPr lang="da-DK" sz="1350" dirty="0"/>
          </a:p>
          <a:p>
            <a:endParaRPr lang="da-DK" sz="1350" dirty="0"/>
          </a:p>
        </p:txBody>
      </p:sp>
      <p:sp>
        <p:nvSpPr>
          <p:cNvPr id="6" name="TextBox 5"/>
          <p:cNvSpPr txBox="1"/>
          <p:nvPr/>
        </p:nvSpPr>
        <p:spPr>
          <a:xfrm>
            <a:off x="2617373" y="1901092"/>
            <a:ext cx="5724644" cy="2862322"/>
          </a:xfrm>
          <a:prstGeom prst="rect">
            <a:avLst/>
          </a:prstGeom>
          <a:noFill/>
        </p:spPr>
        <p:txBody>
          <a:bodyPr wrap="none" rtlCol="0">
            <a:spAutoFit/>
          </a:bodyPr>
          <a:lstStyle/>
          <a:p>
            <a:pPr marL="257175" indent="-257175">
              <a:buFont typeface="+mj-lt"/>
              <a:buAutoNum type="arabicPeriod"/>
            </a:pPr>
            <a:r>
              <a:rPr lang="en-US" sz="1200" dirty="0"/>
              <a:t>Introduction </a:t>
            </a:r>
            <a:r>
              <a:rPr lang="en-US" sz="1200" dirty="0"/>
              <a:t>to Plastic	</a:t>
            </a:r>
            <a:endParaRPr lang="en-US" sz="1200" dirty="0"/>
          </a:p>
          <a:p>
            <a:pPr marL="257175" indent="-257175">
              <a:buFont typeface="+mj-lt"/>
              <a:buAutoNum type="arabicPeriod"/>
            </a:pPr>
            <a:r>
              <a:rPr lang="en-US" sz="1200" dirty="0"/>
              <a:t>Plastic and climate change</a:t>
            </a:r>
          </a:p>
          <a:p>
            <a:pPr marL="257175" indent="-257175">
              <a:buFont typeface="+mj-lt"/>
              <a:buAutoNum type="arabicPeriod"/>
            </a:pPr>
            <a:r>
              <a:rPr lang="en-US" sz="1200" dirty="0"/>
              <a:t>Increasing plastic </a:t>
            </a:r>
            <a:r>
              <a:rPr lang="en-US" sz="1200" dirty="0"/>
              <a:t>production and waste</a:t>
            </a:r>
            <a:endParaRPr lang="en-US" sz="1200" dirty="0"/>
          </a:p>
          <a:p>
            <a:pPr marL="257175" indent="-257175">
              <a:buFont typeface="+mj-lt"/>
              <a:buAutoNum type="arabicPeriod"/>
            </a:pPr>
            <a:r>
              <a:rPr lang="en-US" sz="1200" dirty="0"/>
              <a:t>Recycling of plastic</a:t>
            </a:r>
            <a:endParaRPr lang="en-US" sz="1200" dirty="0"/>
          </a:p>
          <a:p>
            <a:pPr marL="257175" indent="-257175">
              <a:buFont typeface="+mj-lt"/>
              <a:buAutoNum type="arabicPeriod"/>
            </a:pPr>
            <a:r>
              <a:rPr lang="en-US" sz="1200" dirty="0"/>
              <a:t>Break </a:t>
            </a:r>
            <a:r>
              <a:rPr lang="en-US" sz="1200" dirty="0"/>
              <a:t>down of plastics	</a:t>
            </a:r>
          </a:p>
          <a:p>
            <a:pPr marL="257175" indent="-257175">
              <a:buFont typeface="+mj-lt"/>
              <a:buAutoNum type="arabicPeriod"/>
            </a:pPr>
            <a:r>
              <a:rPr lang="en-US" sz="1200" dirty="0"/>
              <a:t>	- Size </a:t>
            </a:r>
            <a:r>
              <a:rPr lang="en-US" sz="1200" dirty="0"/>
              <a:t>	</a:t>
            </a:r>
          </a:p>
          <a:p>
            <a:pPr marL="257175" indent="-257175">
              <a:buFont typeface="+mj-lt"/>
              <a:buAutoNum type="arabicPeriod"/>
            </a:pPr>
            <a:r>
              <a:rPr lang="en-US" sz="1200" dirty="0"/>
              <a:t>Sources </a:t>
            </a:r>
            <a:r>
              <a:rPr lang="en-US" sz="1200" dirty="0"/>
              <a:t>and sinks in the Arctic	</a:t>
            </a:r>
          </a:p>
          <a:p>
            <a:pPr marL="257175" indent="-257175">
              <a:buFont typeface="+mj-lt"/>
              <a:buAutoNum type="arabicPeriod"/>
            </a:pPr>
            <a:r>
              <a:rPr lang="en-US" sz="1200" dirty="0"/>
              <a:t>Physiological effects	</a:t>
            </a:r>
          </a:p>
          <a:p>
            <a:pPr marL="257175" indent="-257175">
              <a:buFont typeface="+mj-lt"/>
              <a:buAutoNum type="arabicPeriod"/>
            </a:pPr>
            <a:r>
              <a:rPr lang="en-US" sz="1200" dirty="0"/>
              <a:t>Legislation</a:t>
            </a:r>
            <a:r>
              <a:rPr lang="en-US" sz="1200" dirty="0"/>
              <a:t>	</a:t>
            </a:r>
          </a:p>
          <a:p>
            <a:pPr marL="257175" indent="-257175">
              <a:buFont typeface="+mj-lt"/>
              <a:buAutoNum type="arabicPeriod"/>
            </a:pPr>
            <a:r>
              <a:rPr lang="en-US" sz="1200" dirty="0"/>
              <a:t>How to reduce the plastic consumption and pollution on a research station	</a:t>
            </a:r>
          </a:p>
          <a:p>
            <a:pPr marL="257175" indent="-257175">
              <a:buFont typeface="+mj-lt"/>
              <a:buAutoNum type="arabicPeriod"/>
            </a:pPr>
            <a:r>
              <a:rPr lang="en-US" sz="1200" dirty="0"/>
              <a:t>How </a:t>
            </a:r>
            <a:r>
              <a:rPr lang="en-US" sz="1200" dirty="0"/>
              <a:t>to reduce the plastic consumption in research labs	</a:t>
            </a:r>
            <a:endParaRPr lang="en-US" sz="1200" dirty="0"/>
          </a:p>
          <a:p>
            <a:pPr marL="257175" indent="-257175">
              <a:buFont typeface="+mj-lt"/>
              <a:buAutoNum type="arabicPeriod"/>
            </a:pPr>
            <a:r>
              <a:rPr lang="en-US" sz="1200" dirty="0"/>
              <a:t>How </a:t>
            </a:r>
            <a:r>
              <a:rPr lang="en-US" sz="1200" dirty="0"/>
              <a:t>to reduce the plastic consumption and pollution in field work	</a:t>
            </a:r>
          </a:p>
          <a:p>
            <a:pPr marL="257175" indent="-257175">
              <a:buFont typeface="+mj-lt"/>
              <a:buAutoNum type="arabicPeriod"/>
            </a:pPr>
            <a:r>
              <a:rPr lang="en-US" sz="1200" dirty="0"/>
              <a:t>How to reduce the plastic consumption and pollution in local </a:t>
            </a:r>
            <a:r>
              <a:rPr lang="en-US" sz="1200" dirty="0"/>
              <a:t>communities</a:t>
            </a:r>
            <a:r>
              <a:rPr lang="en-US" sz="1200" dirty="0"/>
              <a:t>	</a:t>
            </a:r>
          </a:p>
          <a:p>
            <a:pPr marL="257175" indent="-257175">
              <a:buFont typeface="+mj-lt"/>
              <a:buAutoNum type="arabicPeriod"/>
            </a:pPr>
            <a:r>
              <a:rPr lang="en-US" sz="1200" dirty="0"/>
              <a:t>Monitoring of plastic </a:t>
            </a:r>
            <a:r>
              <a:rPr lang="en-US" sz="1200" dirty="0"/>
              <a:t>pollution</a:t>
            </a:r>
            <a:r>
              <a:rPr lang="en-US" sz="1200" dirty="0"/>
              <a:t>	</a:t>
            </a:r>
          </a:p>
          <a:p>
            <a:pPr marL="257175" indent="-257175">
              <a:buFont typeface="+mj-lt"/>
              <a:buAutoNum type="arabicPeriod"/>
            </a:pPr>
            <a:endParaRPr lang="en-US" sz="1200" dirty="0"/>
          </a:p>
        </p:txBody>
      </p:sp>
      <p:sp>
        <p:nvSpPr>
          <p:cNvPr id="8" name="TextBox 7"/>
          <p:cNvSpPr txBox="1"/>
          <p:nvPr/>
        </p:nvSpPr>
        <p:spPr>
          <a:xfrm>
            <a:off x="3755604" y="1587416"/>
            <a:ext cx="2759025" cy="300082"/>
          </a:xfrm>
          <a:prstGeom prst="rect">
            <a:avLst/>
          </a:prstGeom>
          <a:noFill/>
        </p:spPr>
        <p:txBody>
          <a:bodyPr wrap="none" rtlCol="0">
            <a:spAutoFit/>
          </a:bodyPr>
          <a:lstStyle/>
          <a:p>
            <a:r>
              <a:rPr lang="da-DK" sz="1350" dirty="0" err="1"/>
              <a:t>Suggested</a:t>
            </a:r>
            <a:r>
              <a:rPr lang="da-DK" sz="1350" dirty="0"/>
              <a:t> </a:t>
            </a:r>
            <a:r>
              <a:rPr lang="da-DK" sz="1350" dirty="0" err="1"/>
              <a:t>draft</a:t>
            </a:r>
            <a:r>
              <a:rPr lang="da-DK" sz="1350" dirty="0"/>
              <a:t> </a:t>
            </a:r>
            <a:r>
              <a:rPr lang="da-DK" sz="1350" dirty="0" err="1"/>
              <a:t>content</a:t>
            </a:r>
            <a:r>
              <a:rPr lang="da-DK" sz="1350" dirty="0"/>
              <a:t>, </a:t>
            </a:r>
            <a:r>
              <a:rPr lang="da-DK" sz="1350" dirty="0" err="1"/>
              <a:t>preliminary</a:t>
            </a:r>
            <a:endParaRPr lang="da-DK" sz="1350" dirty="0"/>
          </a:p>
        </p:txBody>
      </p:sp>
    </p:spTree>
    <p:extLst>
      <p:ext uri="{BB962C8B-B14F-4D97-AF65-F5344CB8AC3E}">
        <p14:creationId xmlns:p14="http://schemas.microsoft.com/office/powerpoint/2010/main" val="3502800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err="1" smtClean="0"/>
              <a:t>Survey</a:t>
            </a:r>
            <a:endParaRPr lang="da-DK" dirty="0"/>
          </a:p>
        </p:txBody>
      </p:sp>
      <p:sp>
        <p:nvSpPr>
          <p:cNvPr id="5" name="Content Placeholder 4"/>
          <p:cNvSpPr>
            <a:spLocks noGrp="1"/>
          </p:cNvSpPr>
          <p:nvPr>
            <p:ph idx="1"/>
          </p:nvPr>
        </p:nvSpPr>
        <p:spPr>
          <a:xfrm>
            <a:off x="340596" y="1010376"/>
            <a:ext cx="8496557" cy="3394472"/>
          </a:xfrm>
        </p:spPr>
        <p:txBody>
          <a:bodyPr>
            <a:normAutofit fontScale="62500" lnSpcReduction="20000"/>
          </a:bodyPr>
          <a:lstStyle/>
          <a:p>
            <a:r>
              <a:rPr lang="en-US" b="1" i="1" dirty="0"/>
              <a:t>Subtask 2.5.1</a:t>
            </a:r>
            <a:r>
              <a:rPr lang="en-US" i="1" dirty="0"/>
              <a:t> </a:t>
            </a:r>
            <a:r>
              <a:rPr lang="en-US" dirty="0"/>
              <a:t>will </a:t>
            </a:r>
            <a:endParaRPr lang="da-DK" dirty="0"/>
          </a:p>
          <a:p>
            <a:pPr lvl="0"/>
            <a:r>
              <a:rPr lang="en-US" dirty="0"/>
              <a:t>make a </a:t>
            </a:r>
            <a:r>
              <a:rPr lang="en-US" sz="3200" b="1" dirty="0">
                <a:solidFill>
                  <a:srgbClr val="FF0000"/>
                </a:solidFill>
              </a:rPr>
              <a:t>survey</a:t>
            </a:r>
            <a:r>
              <a:rPr lang="en-US" dirty="0"/>
              <a:t> on energy use and sources (heat and electricity), plastic types and usage, and waste handling at INTERACT stations to document current consumption and emission levels (M2.22), </a:t>
            </a:r>
            <a:endParaRPr lang="da-DK" dirty="0"/>
          </a:p>
          <a:p>
            <a:pPr lvl="0"/>
            <a:r>
              <a:rPr lang="en-US" dirty="0"/>
              <a:t>develop a </a:t>
            </a:r>
            <a:r>
              <a:rPr lang="en-US" b="1" dirty="0">
                <a:solidFill>
                  <a:srgbClr val="00B050"/>
                </a:solidFill>
              </a:rPr>
              <a:t>checklist</a:t>
            </a:r>
            <a:r>
              <a:rPr lang="en-US" dirty="0"/>
              <a:t> for environmentally friendly stations (D2.10), </a:t>
            </a:r>
            <a:endParaRPr lang="da-DK" dirty="0"/>
          </a:p>
          <a:p>
            <a:pPr lvl="0"/>
            <a:r>
              <a:rPr lang="en-US" dirty="0"/>
              <a:t>produce a pocket guide on how to </a:t>
            </a:r>
            <a:r>
              <a:rPr lang="en-US" b="1" dirty="0">
                <a:solidFill>
                  <a:schemeClr val="accent6">
                    <a:lumMod val="75000"/>
                  </a:schemeClr>
                </a:solidFill>
              </a:rPr>
              <a:t>reduce plastic consumption and pollution </a:t>
            </a:r>
            <a:r>
              <a:rPr lang="en-US" dirty="0"/>
              <a:t>at research stations and in local communities (D2.11). </a:t>
            </a:r>
            <a:endParaRPr lang="da-DK" dirty="0"/>
          </a:p>
          <a:p>
            <a:r>
              <a:rPr lang="en-US" i="1" dirty="0"/>
              <a:t> </a:t>
            </a:r>
            <a:endParaRPr lang="da-DK" dirty="0"/>
          </a:p>
          <a:p>
            <a:r>
              <a:rPr lang="en-US" b="1" i="1" dirty="0"/>
              <a:t>Subtask 2.5.2</a:t>
            </a:r>
            <a:r>
              <a:rPr lang="en-US" i="1" dirty="0"/>
              <a:t> </a:t>
            </a:r>
            <a:r>
              <a:rPr lang="en-US" dirty="0"/>
              <a:t>will make </a:t>
            </a:r>
            <a:endParaRPr lang="da-DK" dirty="0"/>
          </a:p>
          <a:p>
            <a:pPr lvl="0"/>
            <a:r>
              <a:rPr lang="en-US" dirty="0"/>
              <a:t>a pilot implementation plastic monitoring </a:t>
            </a:r>
            <a:r>
              <a:rPr lang="en-US" dirty="0" err="1"/>
              <a:t>programme</a:t>
            </a:r>
            <a:r>
              <a:rPr lang="en-US" dirty="0"/>
              <a:t> at four selected INTERACT stations in collaboration with local communities in the actual data collection (M2.23), </a:t>
            </a:r>
            <a:endParaRPr lang="da-DK" dirty="0"/>
          </a:p>
          <a:p>
            <a:pPr lvl="0"/>
            <a:r>
              <a:rPr lang="en-US" dirty="0"/>
              <a:t>develop recommendations to </a:t>
            </a:r>
            <a:r>
              <a:rPr lang="en-US" b="1" dirty="0">
                <a:solidFill>
                  <a:srgbClr val="00B050"/>
                </a:solidFill>
              </a:rPr>
              <a:t>reduce environmental impact </a:t>
            </a:r>
            <a:r>
              <a:rPr lang="en-US" dirty="0"/>
              <a:t>based on surveys in Subtask 2.5.1 (M2.22). </a:t>
            </a:r>
            <a:endParaRPr lang="da-DK" dirty="0"/>
          </a:p>
          <a:p>
            <a:endParaRPr lang="da-DK" dirty="0"/>
          </a:p>
        </p:txBody>
      </p:sp>
      <p:sp>
        <p:nvSpPr>
          <p:cNvPr id="2" name="Slide Number Placeholder 1"/>
          <p:cNvSpPr>
            <a:spLocks noGrp="1"/>
          </p:cNvSpPr>
          <p:nvPr>
            <p:ph type="sldNum" sz="quarter" idx="12"/>
          </p:nvPr>
        </p:nvSpPr>
        <p:spPr/>
        <p:txBody>
          <a:bodyPr/>
          <a:lstStyle/>
          <a:p>
            <a:fld id="{3DE8AB88-620A-4B87-9FED-8413B303A2B3}" type="slidenum">
              <a:rPr lang="da-DK" smtClean="0"/>
              <a:t>2</a:t>
            </a:fld>
            <a:endParaRPr lang="da-DK" dirty="0"/>
          </a:p>
        </p:txBody>
      </p:sp>
    </p:spTree>
    <p:extLst>
      <p:ext uri="{BB962C8B-B14F-4D97-AF65-F5344CB8AC3E}">
        <p14:creationId xmlns:p14="http://schemas.microsoft.com/office/powerpoint/2010/main" val="859642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pic>
        <p:nvPicPr>
          <p:cNvPr id="5" name="Picture 4"/>
          <p:cNvPicPr/>
          <p:nvPr/>
        </p:nvPicPr>
        <p:blipFill>
          <a:blip r:embed="rId5"/>
          <a:stretch>
            <a:fillRect/>
          </a:stretch>
        </p:blipFill>
        <p:spPr>
          <a:xfrm>
            <a:off x="2598420" y="1569720"/>
            <a:ext cx="4953000" cy="3231008"/>
          </a:xfrm>
          <a:prstGeom prst="rect">
            <a:avLst/>
          </a:prstGeom>
        </p:spPr>
      </p:pic>
      <p:sp>
        <p:nvSpPr>
          <p:cNvPr id="6" name="TextBox 5"/>
          <p:cNvSpPr txBox="1"/>
          <p:nvPr/>
        </p:nvSpPr>
        <p:spPr>
          <a:xfrm>
            <a:off x="6050281" y="4741631"/>
            <a:ext cx="1419619" cy="300082"/>
          </a:xfrm>
          <a:prstGeom prst="rect">
            <a:avLst/>
          </a:prstGeom>
          <a:noFill/>
        </p:spPr>
        <p:txBody>
          <a:bodyPr wrap="none" rtlCol="0">
            <a:spAutoFit/>
          </a:bodyPr>
          <a:lstStyle/>
          <a:p>
            <a:r>
              <a:rPr lang="en-GB" sz="1350" dirty="0"/>
              <a:t>Geyer et al , 2017</a:t>
            </a:r>
            <a:endParaRPr lang="da-DK" sz="1350" dirty="0"/>
          </a:p>
        </p:txBody>
      </p:sp>
      <p:sp>
        <p:nvSpPr>
          <p:cNvPr id="7" name="TextBox 6"/>
          <p:cNvSpPr txBox="1"/>
          <p:nvPr/>
        </p:nvSpPr>
        <p:spPr>
          <a:xfrm>
            <a:off x="3017520" y="397071"/>
            <a:ext cx="2581797" cy="461665"/>
          </a:xfrm>
          <a:prstGeom prst="rect">
            <a:avLst/>
          </a:prstGeom>
          <a:noFill/>
        </p:spPr>
        <p:txBody>
          <a:bodyPr wrap="none" rtlCol="0">
            <a:spAutoFit/>
          </a:bodyPr>
          <a:lstStyle/>
          <a:p>
            <a:r>
              <a:rPr lang="da-DK" sz="2400" dirty="0" err="1"/>
              <a:t>Increasing</a:t>
            </a:r>
            <a:r>
              <a:rPr lang="da-DK" sz="2400" dirty="0"/>
              <a:t> problem</a:t>
            </a:r>
            <a:endParaRPr lang="da-DK" sz="2400" dirty="0"/>
          </a:p>
        </p:txBody>
      </p:sp>
      <p:sp>
        <p:nvSpPr>
          <p:cNvPr id="8" name="TextBox 7"/>
          <p:cNvSpPr txBox="1"/>
          <p:nvPr/>
        </p:nvSpPr>
        <p:spPr>
          <a:xfrm>
            <a:off x="1291828" y="869877"/>
            <a:ext cx="6259592" cy="507831"/>
          </a:xfrm>
          <a:prstGeom prst="rect">
            <a:avLst/>
          </a:prstGeom>
          <a:solidFill>
            <a:schemeClr val="accent1">
              <a:lumMod val="20000"/>
              <a:lumOff val="80000"/>
            </a:schemeClr>
          </a:solidFill>
        </p:spPr>
        <p:txBody>
          <a:bodyPr wrap="square" rtlCol="0">
            <a:spAutoFit/>
          </a:bodyPr>
          <a:lstStyle/>
          <a:p>
            <a:r>
              <a:rPr lang="en-GB" sz="1350" dirty="0"/>
              <a:t>Recent  studies  place  the  total  amount  of  </a:t>
            </a:r>
            <a:r>
              <a:rPr lang="en-GB" sz="1350" dirty="0"/>
              <a:t>global plastic  </a:t>
            </a:r>
            <a:r>
              <a:rPr lang="en-GB" sz="1350" dirty="0"/>
              <a:t>produced  since  its  invention at </a:t>
            </a:r>
            <a:r>
              <a:rPr lang="en-US" sz="1350" dirty="0"/>
              <a:t>8300 million metric tons (Mt).</a:t>
            </a:r>
            <a:endParaRPr lang="da-DK" sz="1350" dirty="0"/>
          </a:p>
        </p:txBody>
      </p:sp>
      <p:sp>
        <p:nvSpPr>
          <p:cNvPr id="9" name="TextBox 8"/>
          <p:cNvSpPr txBox="1"/>
          <p:nvPr/>
        </p:nvSpPr>
        <p:spPr>
          <a:xfrm>
            <a:off x="1291828" y="2223766"/>
            <a:ext cx="6081894" cy="1546577"/>
          </a:xfrm>
          <a:prstGeom prst="rect">
            <a:avLst/>
          </a:prstGeom>
          <a:solidFill>
            <a:schemeClr val="accent1">
              <a:lumMod val="20000"/>
              <a:lumOff val="80000"/>
            </a:schemeClr>
          </a:solidFill>
        </p:spPr>
        <p:txBody>
          <a:bodyPr wrap="square" rtlCol="0">
            <a:spAutoFit/>
          </a:bodyPr>
          <a:lstStyle/>
          <a:p>
            <a:r>
              <a:rPr lang="en-US" sz="1350" dirty="0"/>
              <a:t>Modern </a:t>
            </a:r>
            <a:r>
              <a:rPr lang="en-US" sz="1350" dirty="0"/>
              <a:t>plastics industry relies on fossil fuels for its raw material, the production of plastic has an impact on climate change, contributing to global CO</a:t>
            </a:r>
            <a:r>
              <a:rPr lang="en-US" sz="1350" baseline="-25000" dirty="0"/>
              <a:t>2</a:t>
            </a:r>
            <a:r>
              <a:rPr lang="en-US" sz="1350" dirty="0"/>
              <a:t> production</a:t>
            </a:r>
            <a:r>
              <a:rPr lang="en-US" sz="1350" dirty="0"/>
              <a:t>.</a:t>
            </a:r>
          </a:p>
          <a:p>
            <a:endParaRPr lang="da-DK" sz="1350" dirty="0"/>
          </a:p>
          <a:p>
            <a:r>
              <a:rPr lang="en-US" sz="1350" dirty="0"/>
              <a:t>Currently a total of 6% of the global raw oil extraction is used for plastic, equaling the aviation sectors global usage. </a:t>
            </a:r>
            <a:endParaRPr lang="en-US" sz="1350" dirty="0"/>
          </a:p>
          <a:p>
            <a:endParaRPr lang="en-US" sz="1350" dirty="0"/>
          </a:p>
          <a:p>
            <a:r>
              <a:rPr lang="en-US" sz="1350" dirty="0"/>
              <a:t>CO</a:t>
            </a:r>
            <a:r>
              <a:rPr lang="en-US" sz="1350" baseline="-25000" dirty="0"/>
              <a:t>2</a:t>
            </a:r>
            <a:r>
              <a:rPr lang="en-US" sz="1350" dirty="0"/>
              <a:t> is emitted when plastic is broken down by the sun’s rays in nature</a:t>
            </a:r>
            <a:endParaRPr lang="da-DK" sz="1350" dirty="0"/>
          </a:p>
        </p:txBody>
      </p:sp>
    </p:spTree>
    <p:extLst>
      <p:ext uri="{BB962C8B-B14F-4D97-AF65-F5344CB8AC3E}">
        <p14:creationId xmlns:p14="http://schemas.microsoft.com/office/powerpoint/2010/main" val="42818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TextBox 4"/>
          <p:cNvSpPr txBox="1"/>
          <p:nvPr/>
        </p:nvSpPr>
        <p:spPr>
          <a:xfrm>
            <a:off x="2009185" y="1074076"/>
            <a:ext cx="5583024" cy="3000821"/>
          </a:xfrm>
          <a:prstGeom prst="rect">
            <a:avLst/>
          </a:prstGeom>
          <a:solidFill>
            <a:schemeClr val="accent1">
              <a:lumMod val="20000"/>
              <a:lumOff val="80000"/>
            </a:schemeClr>
          </a:solidFill>
        </p:spPr>
        <p:txBody>
          <a:bodyPr wrap="square" rtlCol="0">
            <a:spAutoFit/>
          </a:bodyPr>
          <a:lstStyle/>
          <a:p>
            <a:pPr lvl="0"/>
            <a:r>
              <a:rPr lang="en-US" sz="1350" dirty="0"/>
              <a:t>Plastic do not decompose!</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GB" sz="1350" dirty="0"/>
              <a:t>Over time plastic items will break down into smaller particles through mechanical abrasion, hydrolysis or </a:t>
            </a:r>
            <a:r>
              <a:rPr lang="en-GB" sz="1350" dirty="0" err="1"/>
              <a:t>photodegradation</a:t>
            </a:r>
            <a:r>
              <a:rPr lang="en-GB" sz="1350" dirty="0"/>
              <a:t> through UV from sunlight. Degradation rates are slow and especially under cold arctic temperatures. </a:t>
            </a:r>
            <a:endParaRPr lang="da-DK"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pPr lvl="0"/>
            <a:r>
              <a:rPr lang="en-US" sz="1350" dirty="0"/>
              <a:t>SIZE </a:t>
            </a:r>
          </a:p>
          <a:p>
            <a:pPr marL="214313" indent="-214313">
              <a:buFont typeface="Arial" panose="020B0604020202020204" pitchFamily="34" charset="0"/>
              <a:buChar char="•"/>
            </a:pPr>
            <a:r>
              <a:rPr lang="en-US" sz="1350" dirty="0" err="1"/>
              <a:t>Macroplastics</a:t>
            </a:r>
            <a:r>
              <a:rPr lang="en-US" sz="1350" dirty="0"/>
              <a:t> </a:t>
            </a:r>
            <a:r>
              <a:rPr lang="en-US" sz="1350" dirty="0"/>
              <a:t>are generally defined as plastic items larger than 5mm. </a:t>
            </a:r>
            <a:endParaRPr lang="da-DK" sz="1350" dirty="0"/>
          </a:p>
          <a:p>
            <a:pPr marL="214313" indent="-214313">
              <a:buFont typeface="Arial" panose="020B0604020202020204" pitchFamily="34" charset="0"/>
              <a:buChar char="•"/>
            </a:pPr>
            <a:r>
              <a:rPr lang="en-US" sz="1350" dirty="0" err="1"/>
              <a:t>Microplastics</a:t>
            </a:r>
            <a:r>
              <a:rPr lang="en-US" sz="1350" dirty="0"/>
              <a:t> are generally defined as synthetic polymer less than 5mm at their longest  point. </a:t>
            </a:r>
            <a:r>
              <a:rPr lang="en-US" sz="1350" dirty="0"/>
              <a:t>They </a:t>
            </a:r>
            <a:r>
              <a:rPr lang="en-US" sz="1350" dirty="0"/>
              <a:t>exist in different shapes and can be spheres,  fragments, granules, pellets, flakes, beads, </a:t>
            </a:r>
            <a:r>
              <a:rPr lang="en-US" sz="1350" dirty="0"/>
              <a:t>filaments</a:t>
            </a:r>
            <a:r>
              <a:rPr lang="en-US" sz="1350" dirty="0"/>
              <a:t>, or fibers. </a:t>
            </a:r>
            <a:endParaRPr lang="da-DK" sz="1350" dirty="0"/>
          </a:p>
          <a:p>
            <a:endParaRPr lang="da-DK" sz="1350" dirty="0"/>
          </a:p>
        </p:txBody>
      </p:sp>
      <p:sp>
        <p:nvSpPr>
          <p:cNvPr id="6" name="TextBox 5"/>
          <p:cNvSpPr txBox="1"/>
          <p:nvPr/>
        </p:nvSpPr>
        <p:spPr>
          <a:xfrm>
            <a:off x="3057181" y="316279"/>
            <a:ext cx="2737288" cy="461665"/>
          </a:xfrm>
          <a:prstGeom prst="rect">
            <a:avLst/>
          </a:prstGeom>
          <a:noFill/>
        </p:spPr>
        <p:txBody>
          <a:bodyPr wrap="none" rtlCol="0">
            <a:spAutoFit/>
          </a:bodyPr>
          <a:lstStyle/>
          <a:p>
            <a:r>
              <a:rPr lang="da-DK" sz="2400" dirty="0"/>
              <a:t>Break </a:t>
            </a:r>
            <a:r>
              <a:rPr lang="da-DK" sz="2400" dirty="0" err="1"/>
              <a:t>down</a:t>
            </a:r>
            <a:r>
              <a:rPr lang="da-DK" sz="2400" dirty="0"/>
              <a:t> and </a:t>
            </a:r>
            <a:r>
              <a:rPr lang="da-DK" sz="2400" dirty="0" err="1"/>
              <a:t>size</a:t>
            </a:r>
            <a:endParaRPr lang="da-DK" sz="2400" dirty="0"/>
          </a:p>
        </p:txBody>
      </p:sp>
    </p:spTree>
    <p:extLst>
      <p:ext uri="{BB962C8B-B14F-4D97-AF65-F5344CB8AC3E}">
        <p14:creationId xmlns:p14="http://schemas.microsoft.com/office/powerpoint/2010/main" val="2668695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TextBox 4"/>
          <p:cNvSpPr txBox="1"/>
          <p:nvPr/>
        </p:nvSpPr>
        <p:spPr>
          <a:xfrm>
            <a:off x="1716516" y="403721"/>
            <a:ext cx="6470726" cy="3877985"/>
          </a:xfrm>
          <a:prstGeom prst="rect">
            <a:avLst/>
          </a:prstGeom>
          <a:solidFill>
            <a:schemeClr val="accent1">
              <a:lumMod val="20000"/>
              <a:lumOff val="80000"/>
            </a:schemeClr>
          </a:solidFill>
        </p:spPr>
        <p:txBody>
          <a:bodyPr wrap="square" rtlCol="0">
            <a:spAutoFit/>
          </a:bodyPr>
          <a:lstStyle/>
          <a:p>
            <a:pPr algn="ctr"/>
            <a:r>
              <a:rPr lang="da-DK" sz="1500" b="1" dirty="0" err="1"/>
              <a:t>Sources</a:t>
            </a:r>
            <a:endParaRPr lang="en-GB" sz="1500" b="1" dirty="0"/>
          </a:p>
          <a:p>
            <a:r>
              <a:rPr lang="en-GB" sz="1350" dirty="0"/>
              <a:t>Plastic </a:t>
            </a:r>
            <a:r>
              <a:rPr lang="en-GB" sz="1350" dirty="0"/>
              <a:t>pollution can be transported to the Arctic from far </a:t>
            </a:r>
            <a:r>
              <a:rPr lang="en-GB" sz="1350" dirty="0"/>
              <a:t>away:</a:t>
            </a:r>
          </a:p>
          <a:p>
            <a:pPr marL="214313" indent="-214313">
              <a:buFontTx/>
              <a:buChar char="-"/>
            </a:pPr>
            <a:r>
              <a:rPr lang="en-GB" sz="1350" dirty="0"/>
              <a:t>due </a:t>
            </a:r>
            <a:r>
              <a:rPr lang="en-GB" sz="1350" dirty="0"/>
              <a:t>to wet or dry deposition, </a:t>
            </a:r>
            <a:endParaRPr lang="en-GB" sz="1350" dirty="0"/>
          </a:p>
          <a:p>
            <a:pPr marL="214313" indent="-214313">
              <a:buFontTx/>
              <a:buChar char="-"/>
            </a:pPr>
            <a:r>
              <a:rPr lang="en-GB" sz="1350" dirty="0"/>
              <a:t>brought </a:t>
            </a:r>
            <a:r>
              <a:rPr lang="en-GB" sz="1350" dirty="0"/>
              <a:t>in by humans (tourists, researchers, locals), </a:t>
            </a:r>
            <a:endParaRPr lang="en-GB" sz="1350" dirty="0"/>
          </a:p>
          <a:p>
            <a:pPr marL="214313" indent="-214313">
              <a:buFontTx/>
              <a:buChar char="-"/>
            </a:pPr>
            <a:r>
              <a:rPr lang="en-US" sz="1350" dirty="0"/>
              <a:t>sea ice, </a:t>
            </a:r>
          </a:p>
          <a:p>
            <a:pPr marL="214313" indent="-214313">
              <a:buFontTx/>
              <a:buChar char="-"/>
            </a:pPr>
            <a:r>
              <a:rPr lang="en-US" sz="1350" dirty="0"/>
              <a:t>currents</a:t>
            </a:r>
            <a:r>
              <a:rPr lang="en-US" sz="1350" dirty="0"/>
              <a:t>, </a:t>
            </a:r>
            <a:endParaRPr lang="en-US" sz="1350" dirty="0"/>
          </a:p>
          <a:p>
            <a:pPr marL="214313" indent="-214313">
              <a:buFontTx/>
              <a:buChar char="-"/>
            </a:pPr>
            <a:r>
              <a:rPr lang="en-US" sz="1350" dirty="0"/>
              <a:t>or </a:t>
            </a:r>
            <a:r>
              <a:rPr lang="en-GB" sz="1350" dirty="0"/>
              <a:t>river transport. </a:t>
            </a:r>
            <a:endParaRPr lang="en-GB" sz="1350" dirty="0"/>
          </a:p>
          <a:p>
            <a:pPr marL="214313" indent="-214313">
              <a:buFontTx/>
              <a:buChar char="-"/>
            </a:pPr>
            <a:endParaRPr lang="da-DK" sz="1350" dirty="0"/>
          </a:p>
          <a:p>
            <a:r>
              <a:rPr lang="en-US" sz="1350" dirty="0"/>
              <a:t>- Industries </a:t>
            </a:r>
            <a:r>
              <a:rPr lang="en-US" sz="1350" dirty="0"/>
              <a:t>in the </a:t>
            </a:r>
            <a:r>
              <a:rPr lang="en-US" sz="1350" dirty="0"/>
              <a:t>Arctic </a:t>
            </a:r>
            <a:r>
              <a:rPr lang="en-US" sz="1350" i="1" dirty="0"/>
              <a:t>(both </a:t>
            </a:r>
            <a:r>
              <a:rPr lang="en-US" sz="1350" i="1" dirty="0"/>
              <a:t>at sea and on land, that generate plastic </a:t>
            </a:r>
            <a:r>
              <a:rPr lang="en-US" sz="1350" i="1" dirty="0"/>
              <a:t>pollution, 	for example from fishing </a:t>
            </a:r>
            <a:r>
              <a:rPr lang="en-US" sz="1350" i="1" dirty="0"/>
              <a:t>industry </a:t>
            </a:r>
            <a:r>
              <a:rPr lang="en-US" sz="1350" i="1" dirty="0"/>
              <a:t>)</a:t>
            </a:r>
          </a:p>
          <a:p>
            <a:pPr marL="214313" indent="-214313">
              <a:buFontTx/>
              <a:buChar char="-"/>
            </a:pPr>
            <a:r>
              <a:rPr lang="en-US" sz="1350" dirty="0"/>
              <a:t>traditional </a:t>
            </a:r>
            <a:r>
              <a:rPr lang="en-US" sz="1350" dirty="0"/>
              <a:t>waste management solutions are landfills and uncontrolled dumpsites, sometimes next to the </a:t>
            </a:r>
            <a:r>
              <a:rPr lang="en-US" sz="1350" dirty="0"/>
              <a:t>sea</a:t>
            </a:r>
          </a:p>
          <a:p>
            <a:pPr marL="214313" indent="-214313">
              <a:buFontTx/>
              <a:buChar char="-"/>
            </a:pPr>
            <a:r>
              <a:rPr lang="en-US" sz="1350" dirty="0"/>
              <a:t>Lack of wastewater </a:t>
            </a:r>
            <a:r>
              <a:rPr lang="en-US" sz="1350" dirty="0"/>
              <a:t>treatment </a:t>
            </a:r>
            <a:r>
              <a:rPr lang="en-US" sz="1350" dirty="0"/>
              <a:t>( </a:t>
            </a:r>
            <a:r>
              <a:rPr lang="en-US" sz="1350" i="1" dirty="0"/>
              <a:t>plastic litter and </a:t>
            </a:r>
            <a:r>
              <a:rPr lang="en-US" sz="1350" i="1" dirty="0" err="1"/>
              <a:t>microplastics</a:t>
            </a:r>
            <a:r>
              <a:rPr lang="en-US" sz="1350" i="1" dirty="0"/>
              <a:t> more easily reach the environment and to the </a:t>
            </a:r>
            <a:r>
              <a:rPr lang="en-US" sz="1350" i="1" dirty="0"/>
              <a:t>ocean</a:t>
            </a:r>
            <a:r>
              <a:rPr lang="en-US" sz="1350" dirty="0"/>
              <a:t>). </a:t>
            </a:r>
          </a:p>
          <a:p>
            <a:pPr marL="214313" indent="-214313">
              <a:buFontTx/>
              <a:buChar char="-"/>
            </a:pPr>
            <a:endParaRPr lang="en-US" sz="1500" dirty="0"/>
          </a:p>
          <a:p>
            <a:pPr algn="ctr"/>
            <a:r>
              <a:rPr lang="en-US" sz="1350" b="1" dirty="0"/>
              <a:t>Sinks</a:t>
            </a:r>
          </a:p>
          <a:p>
            <a:pPr marL="214313" indent="-214313">
              <a:buFontTx/>
              <a:buChar char="-"/>
            </a:pPr>
            <a:r>
              <a:rPr lang="en-US" sz="1350" dirty="0"/>
              <a:t>Scientists </a:t>
            </a:r>
            <a:r>
              <a:rPr lang="en-US" sz="1350" dirty="0"/>
              <a:t>believe that 80% of the plastic in the aquatic environment ends on the ocean </a:t>
            </a:r>
            <a:r>
              <a:rPr lang="en-US" sz="1350" dirty="0"/>
              <a:t>floor</a:t>
            </a:r>
            <a:endParaRPr lang="da-DK" sz="1500" dirty="0"/>
          </a:p>
        </p:txBody>
      </p:sp>
    </p:spTree>
    <p:extLst>
      <p:ext uri="{BB962C8B-B14F-4D97-AF65-F5344CB8AC3E}">
        <p14:creationId xmlns:p14="http://schemas.microsoft.com/office/powerpoint/2010/main" val="2475853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Rectangle 4"/>
          <p:cNvSpPr/>
          <p:nvPr/>
        </p:nvSpPr>
        <p:spPr>
          <a:xfrm>
            <a:off x="1957221" y="342445"/>
            <a:ext cx="6153374" cy="3926588"/>
          </a:xfrm>
          <a:prstGeom prst="rect">
            <a:avLst/>
          </a:prstGeom>
          <a:solidFill>
            <a:schemeClr val="accent1">
              <a:lumMod val="20000"/>
              <a:lumOff val="80000"/>
            </a:schemeClr>
          </a:solidFill>
        </p:spPr>
        <p:txBody>
          <a:bodyPr wrap="square">
            <a:spAutoFit/>
          </a:bodyPr>
          <a:lstStyle/>
          <a:p>
            <a:pPr>
              <a:lnSpc>
                <a:spcPct val="107000"/>
              </a:lnSpc>
              <a:spcAft>
                <a:spcPts val="600"/>
              </a:spcAft>
            </a:pPr>
            <a:r>
              <a:rPr lang="en-US" sz="2100" b="1" dirty="0">
                <a:latin typeface="Calibri" panose="020F0502020204030204" pitchFamily="34" charset="0"/>
                <a:ea typeface="Calibri" panose="020F0502020204030204" pitchFamily="34" charset="0"/>
                <a:cs typeface="Times New Roman" panose="02020603050405020304" pitchFamily="18" charset="0"/>
              </a:rPr>
              <a:t>Recommendations for the research </a:t>
            </a:r>
            <a:r>
              <a:rPr lang="en-US" sz="2100" b="1" dirty="0">
                <a:latin typeface="Calibri" panose="020F0502020204030204" pitchFamily="34" charset="0"/>
                <a:ea typeface="Calibri" panose="020F0502020204030204" pitchFamily="34" charset="0"/>
                <a:cs typeface="Times New Roman" panose="02020603050405020304" pitchFamily="18" charset="0"/>
              </a:rPr>
              <a:t>station</a:t>
            </a: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Make </a:t>
            </a:r>
            <a:r>
              <a:rPr lang="en-US" sz="1350" dirty="0">
                <a:latin typeface="Calibri" panose="020F0502020204030204" pitchFamily="34" charset="0"/>
                <a:ea typeface="Calibri" panose="020F0502020204030204" pitchFamily="34" charset="0"/>
                <a:cs typeface="Times New Roman" panose="02020603050405020304" pitchFamily="18" charset="0"/>
              </a:rPr>
              <a:t>sure to collect all plastic </a:t>
            </a:r>
            <a:r>
              <a:rPr lang="en-US" sz="1350" dirty="0">
                <a:latin typeface="Calibri" panose="020F0502020204030204" pitchFamily="34" charset="0"/>
                <a:ea typeface="Calibri" panose="020F0502020204030204" pitchFamily="34" charset="0"/>
                <a:cs typeface="Times New Roman" panose="02020603050405020304" pitchFamily="18" charset="0"/>
              </a:rPr>
              <a:t>in a secure place</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Put filters on outlets to rivers, oceans. </a:t>
            </a:r>
            <a:r>
              <a:rPr lang="en-US" sz="1350" dirty="0" err="1">
                <a:latin typeface="Calibri" panose="020F0502020204030204" pitchFamily="34" charset="0"/>
                <a:ea typeface="Calibri" panose="020F0502020204030204" pitchFamily="34" charset="0"/>
                <a:cs typeface="Times New Roman" panose="02020603050405020304" pitchFamily="18" charset="0"/>
              </a:rPr>
              <a:t>etc</a:t>
            </a:r>
            <a:r>
              <a:rPr lang="en-US" sz="1350" dirty="0">
                <a:latin typeface="Calibri" panose="020F0502020204030204" pitchFamily="34" charset="0"/>
                <a:ea typeface="Calibri" panose="020F0502020204030204" pitchFamily="34" charset="0"/>
                <a:cs typeface="Times New Roman" panose="02020603050405020304" pitchFamily="18" charset="0"/>
              </a:rPr>
              <a:t> to collect </a:t>
            </a:r>
            <a:r>
              <a:rPr lang="en-US" sz="1350" dirty="0" err="1">
                <a:latin typeface="Calibri" panose="020F0502020204030204" pitchFamily="34" charset="0"/>
                <a:ea typeface="Calibri" panose="020F0502020204030204" pitchFamily="34" charset="0"/>
                <a:cs typeface="Times New Roman" panose="02020603050405020304" pitchFamily="18" charset="0"/>
              </a:rPr>
              <a:t>microplastic</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Use washing liquid instead of powder – the powder will, through the ‘scrub’ function, loosen the fibers of the </a:t>
            </a:r>
            <a:r>
              <a:rPr lang="en-US" sz="1350" dirty="0">
                <a:latin typeface="Calibri" panose="020F0502020204030204" pitchFamily="34" charset="0"/>
                <a:ea typeface="Calibri" panose="020F0502020204030204" pitchFamily="34" charset="0"/>
                <a:cs typeface="Times New Roman" panose="02020603050405020304" pitchFamily="18" charset="0"/>
              </a:rPr>
              <a:t>clothes</a:t>
            </a: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Fill up your washing machine – a full load results in less friction between the clothes and less </a:t>
            </a:r>
            <a:r>
              <a:rPr lang="en-US" sz="1350" dirty="0" err="1">
                <a:latin typeface="Calibri" panose="020F0502020204030204" pitchFamily="34" charset="0"/>
                <a:ea typeface="Calibri" panose="020F0502020204030204" pitchFamily="34" charset="0"/>
                <a:cs typeface="Times New Roman" panose="02020603050405020304" pitchFamily="18" charset="0"/>
              </a:rPr>
              <a:t>fibres</a:t>
            </a:r>
            <a:r>
              <a:rPr lang="en-US" sz="1350" dirty="0">
                <a:latin typeface="Calibri" panose="020F0502020204030204" pitchFamily="34" charset="0"/>
                <a:ea typeface="Calibri" panose="020F0502020204030204" pitchFamily="34" charset="0"/>
                <a:cs typeface="Times New Roman" panose="02020603050405020304" pitchFamily="18" charset="0"/>
              </a:rPr>
              <a:t> will be </a:t>
            </a:r>
            <a:r>
              <a:rPr lang="en-US" sz="1350" dirty="0">
                <a:latin typeface="Calibri" panose="020F0502020204030204" pitchFamily="34" charset="0"/>
                <a:ea typeface="Calibri" panose="020F0502020204030204" pitchFamily="34" charset="0"/>
                <a:cs typeface="Times New Roman" panose="02020603050405020304" pitchFamily="18" charset="0"/>
              </a:rPr>
              <a:t>released </a:t>
            </a:r>
            <a:r>
              <a:rPr lang="en-US" sz="1350" dirty="0"/>
              <a:t>	</a:t>
            </a:r>
            <a:r>
              <a:rPr lang="en-US" sz="1350" dirty="0"/>
              <a:t>(</a:t>
            </a:r>
            <a:r>
              <a:rPr lang="en-US" sz="1350" i="1" dirty="0"/>
              <a:t>microfiber </a:t>
            </a:r>
            <a:r>
              <a:rPr lang="en-US" sz="1350" i="1" dirty="0"/>
              <a:t>fleeces are the most commonly detected type of fragments in various water bodies </a:t>
            </a:r>
            <a:r>
              <a:rPr lang="en-US" sz="1350" dirty="0"/>
              <a:t>)</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When </a:t>
            </a:r>
            <a:r>
              <a:rPr lang="en-US" sz="1350" dirty="0">
                <a:latin typeface="Calibri" panose="020F0502020204030204" pitchFamily="34" charset="0"/>
                <a:ea typeface="Calibri" panose="020F0502020204030204" pitchFamily="34" charset="0"/>
                <a:cs typeface="Times New Roman" panose="02020603050405020304" pitchFamily="18" charset="0"/>
              </a:rPr>
              <a:t>hanging out washing clothes offer wooden pegs instead of plastic ones</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350" dirty="0">
                <a:latin typeface="Calibri" panose="020F0502020204030204" pitchFamily="34" charset="0"/>
                <a:ea typeface="Calibri" panose="020F0502020204030204" pitchFamily="34" charset="0"/>
                <a:cs typeface="Times New Roman" panose="02020603050405020304" pitchFamily="18" charset="0"/>
              </a:rPr>
              <a:t>Plastic </a:t>
            </a:r>
            <a:r>
              <a:rPr lang="en-US" sz="1350" dirty="0">
                <a:latin typeface="Calibri" panose="020F0502020204030204" pitchFamily="34" charset="0"/>
                <a:ea typeface="Calibri" panose="020F0502020204030204" pitchFamily="34" charset="0"/>
                <a:cs typeface="Times New Roman" panose="02020603050405020304" pitchFamily="18" charset="0"/>
              </a:rPr>
              <a:t>free shopping for a research station:</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Avoid excessive food packaging in plastic</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buy furniture, flooring </a:t>
            </a:r>
            <a:r>
              <a:rPr lang="en-US" sz="1350" dirty="0" err="1">
                <a:latin typeface="Calibri" panose="020F0502020204030204" pitchFamily="34" charset="0"/>
                <a:ea typeface="Calibri" panose="020F0502020204030204" pitchFamily="34" charset="0"/>
                <a:cs typeface="Times New Roman" panose="02020603050405020304" pitchFamily="18" charset="0"/>
              </a:rPr>
              <a:t>etc</a:t>
            </a:r>
            <a:r>
              <a:rPr lang="en-US" sz="1350" dirty="0">
                <a:latin typeface="Calibri" panose="020F0502020204030204" pitchFamily="34" charset="0"/>
                <a:ea typeface="Calibri" panose="020F0502020204030204" pitchFamily="34" charset="0"/>
                <a:cs typeface="Times New Roman" panose="02020603050405020304" pitchFamily="18" charset="0"/>
              </a:rPr>
              <a:t> made from natural </a:t>
            </a:r>
            <a:r>
              <a:rPr lang="en-US" sz="1350" dirty="0">
                <a:latin typeface="Calibri" panose="020F0502020204030204" pitchFamily="34" charset="0"/>
                <a:ea typeface="Calibri" panose="020F0502020204030204" pitchFamily="34" charset="0"/>
                <a:cs typeface="Times New Roman" panose="02020603050405020304" pitchFamily="18" charset="0"/>
              </a:rPr>
              <a:t>fabrics </a:t>
            </a:r>
            <a:r>
              <a:rPr lang="en-US" sz="1350" dirty="0">
                <a:latin typeface="Calibri" panose="020F0502020204030204" pitchFamily="34" charset="0"/>
                <a:ea typeface="Calibri" panose="020F0502020204030204" pitchFamily="34" charset="0"/>
                <a:cs typeface="Times New Roman" panose="02020603050405020304" pitchFamily="18" charset="0"/>
              </a:rPr>
              <a:t>(to avoid accumulation in  indoor air and house dust</a:t>
            </a:r>
            <a:r>
              <a:rPr lang="en-US" sz="1350" dirty="0">
                <a:latin typeface="Calibri" panose="020F0502020204030204" pitchFamily="34" charset="0"/>
                <a:ea typeface="Calibri" panose="020F0502020204030204" pitchFamily="34" charset="0"/>
                <a:cs typeface="Times New Roman" panose="02020603050405020304" pitchFamily="18" charset="0"/>
              </a:rPr>
              <a:t>)</a:t>
            </a: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a:t>
            </a: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560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Rectangle 4"/>
          <p:cNvSpPr/>
          <p:nvPr/>
        </p:nvSpPr>
        <p:spPr>
          <a:xfrm>
            <a:off x="1790206" y="663372"/>
            <a:ext cx="6338945" cy="3160737"/>
          </a:xfrm>
          <a:prstGeom prst="rect">
            <a:avLst/>
          </a:prstGeom>
          <a:solidFill>
            <a:schemeClr val="accent1">
              <a:lumMod val="20000"/>
              <a:lumOff val="80000"/>
            </a:schemeClr>
          </a:solidFill>
        </p:spPr>
        <p:txBody>
          <a:bodyPr wrap="square">
            <a:spAutoFit/>
          </a:bodyPr>
          <a:lstStyle/>
          <a:p>
            <a:pPr>
              <a:lnSpc>
                <a:spcPct val="107000"/>
              </a:lnSpc>
              <a:spcAft>
                <a:spcPts val="600"/>
              </a:spcAft>
            </a:pPr>
            <a:r>
              <a:rPr lang="en-US" sz="2100" b="1" kern="0" dirty="0">
                <a:latin typeface="Calibri Light" panose="020F0302020204030204" pitchFamily="34" charset="0"/>
                <a:ea typeface="Times New Roman" panose="02020603050405020304" pitchFamily="18" charset="0"/>
                <a:cs typeface="Times New Roman" panose="02020603050405020304" pitchFamily="18" charset="0"/>
              </a:rPr>
              <a:t>How to </a:t>
            </a:r>
            <a:r>
              <a:rPr lang="en-US" sz="2100" kern="0" dirty="0">
                <a:latin typeface="Calibri Light" panose="020F0302020204030204" pitchFamily="34" charset="0"/>
                <a:ea typeface="Times New Roman" panose="02020603050405020304" pitchFamily="18" charset="0"/>
                <a:cs typeface="Times New Roman" panose="02020603050405020304" pitchFamily="18" charset="0"/>
              </a:rPr>
              <a:t>reduce the plastic consumption and pollution </a:t>
            </a:r>
            <a:r>
              <a:rPr lang="en-US" sz="2100" kern="0" dirty="0">
                <a:latin typeface="Calibri Light" panose="020F0302020204030204" pitchFamily="34" charset="0"/>
                <a:ea typeface="Times New Roman" panose="02020603050405020304" pitchFamily="18" charset="0"/>
                <a:cs typeface="Times New Roman" panose="02020603050405020304" pitchFamily="18" charset="0"/>
              </a:rPr>
              <a:t>for </a:t>
            </a:r>
            <a:r>
              <a:rPr lang="en-US" sz="2100" dirty="0" err="1">
                <a:latin typeface="Calibri" panose="020F0502020204030204" pitchFamily="34" charset="0"/>
                <a:ea typeface="Calibri" panose="020F0502020204030204" pitchFamily="34" charset="0"/>
                <a:cs typeface="Times New Roman" panose="02020603050405020304" pitchFamily="18" charset="0"/>
              </a:rPr>
              <a:t>reseachers</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2100" dirty="0">
                <a:latin typeface="Calibri" panose="020F0502020204030204" pitchFamily="34" charset="0"/>
                <a:ea typeface="Calibri" panose="020F0502020204030204" pitchFamily="34" charset="0"/>
                <a:cs typeface="Times New Roman" panose="02020603050405020304" pitchFamily="18" charset="0"/>
              </a:rPr>
              <a:t>visiting a research </a:t>
            </a:r>
            <a:r>
              <a:rPr lang="en-US" sz="2100" dirty="0">
                <a:latin typeface="Calibri" panose="020F0502020204030204" pitchFamily="34" charset="0"/>
                <a:ea typeface="Calibri" panose="020F0502020204030204" pitchFamily="34" charset="0"/>
                <a:cs typeface="Times New Roman" panose="02020603050405020304" pitchFamily="18" charset="0"/>
              </a:rPr>
              <a:t>station</a:t>
            </a:r>
          </a:p>
          <a:p>
            <a:pPr>
              <a:lnSpc>
                <a:spcPct val="107000"/>
              </a:lnSpc>
              <a:spcAft>
                <a:spcPts val="60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Bring </a:t>
            </a:r>
            <a:r>
              <a:rPr lang="en-US" sz="1500" dirty="0">
                <a:latin typeface="Calibri" panose="020F0502020204030204" pitchFamily="34" charset="0"/>
                <a:ea typeface="Calibri" panose="020F0502020204030204" pitchFamily="34" charset="0"/>
                <a:cs typeface="Times New Roman" panose="02020603050405020304" pitchFamily="18" charset="0"/>
              </a:rPr>
              <a:t>paper bags or sustainable shopping bags instead of plastic bags</a:t>
            </a:r>
            <a:endParaRPr lang="da-DK"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Avoid using personal care products that use micro-plastics, </a:t>
            </a:r>
            <a:endParaRPr lang="da-DK"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wear natural fabrics (wool, cotton, silk, linen, cashmere), or environmentally certified clothing </a:t>
            </a:r>
            <a:endParaRPr lang="da-DK"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pick up the trash that you find in the environment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a:t>
            </a:r>
          </a:p>
          <a:p>
            <a:pPr marL="257175" indent="-257175">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a:t>
            </a:r>
            <a:endParaRPr lang="da-DK" sz="1500" dirty="0">
              <a:latin typeface="Calibri" panose="020F0502020204030204" pitchFamily="34" charset="0"/>
              <a:ea typeface="Calibri" panose="020F0502020204030204" pitchFamily="34" charset="0"/>
              <a:cs typeface="Times New Roman" panose="02020603050405020304" pitchFamily="18" charset="0"/>
            </a:endParaRPr>
          </a:p>
          <a:p>
            <a:pPr marL="342900">
              <a:lnSpc>
                <a:spcPct val="107000"/>
              </a:lnSpc>
              <a:spcAft>
                <a:spcPts val="600"/>
              </a:spcAft>
            </a:pP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da-DK"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4"/>
          <a:stretch>
            <a:fillRect/>
          </a:stretch>
        </p:blipFill>
        <p:spPr>
          <a:xfrm>
            <a:off x="6398111" y="3001384"/>
            <a:ext cx="2454762" cy="1366751"/>
          </a:xfrm>
          <a:prstGeom prst="rect">
            <a:avLst/>
          </a:prstGeom>
        </p:spPr>
      </p:pic>
    </p:spTree>
    <p:extLst>
      <p:ext uri="{BB962C8B-B14F-4D97-AF65-F5344CB8AC3E}">
        <p14:creationId xmlns:p14="http://schemas.microsoft.com/office/powerpoint/2010/main" val="112824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6" name="Rectangle 5"/>
          <p:cNvSpPr/>
          <p:nvPr/>
        </p:nvSpPr>
        <p:spPr>
          <a:xfrm>
            <a:off x="1660243" y="412126"/>
            <a:ext cx="5670959" cy="3954096"/>
          </a:xfrm>
          <a:prstGeom prst="rect">
            <a:avLst/>
          </a:prstGeom>
          <a:solidFill>
            <a:schemeClr val="accent1">
              <a:lumMod val="20000"/>
              <a:lumOff val="80000"/>
            </a:schemeClr>
          </a:solidFill>
        </p:spPr>
        <p:txBody>
          <a:bodyPr wrap="square">
            <a:spAutoFit/>
          </a:bodyPr>
          <a:lstStyle/>
          <a:p>
            <a:pPr>
              <a:lnSpc>
                <a:spcPct val="107000"/>
              </a:lnSpc>
              <a:spcAft>
                <a:spcPts val="600"/>
              </a:spcAft>
            </a:pPr>
            <a:r>
              <a:rPr lang="en-US" b="1" kern="0" dirty="0">
                <a:latin typeface="Calibri Light" panose="020F0302020204030204" pitchFamily="34" charset="0"/>
                <a:ea typeface="Times New Roman" panose="02020603050405020304" pitchFamily="18" charset="0"/>
                <a:cs typeface="Times New Roman" panose="02020603050405020304" pitchFamily="18" charset="0"/>
              </a:rPr>
              <a:t>How to reduce the plastic consumption and </a:t>
            </a:r>
            <a:r>
              <a:rPr lang="en-US" b="1" kern="0" dirty="0">
                <a:latin typeface="Calibri Light" panose="020F0302020204030204" pitchFamily="34" charset="0"/>
                <a:ea typeface="Times New Roman" panose="02020603050405020304" pitchFamily="18" charset="0"/>
                <a:cs typeface="Times New Roman" panose="02020603050405020304" pitchFamily="18" charset="0"/>
              </a:rPr>
              <a:t>pollution in </a:t>
            </a:r>
            <a:r>
              <a:rPr lang="en-US" b="1" dirty="0">
                <a:latin typeface="Calibri" panose="020F0502020204030204" pitchFamily="34" charset="0"/>
                <a:ea typeface="Calibri" panose="020F0502020204030204" pitchFamily="34" charset="0"/>
                <a:cs typeface="Times New Roman" panose="02020603050405020304" pitchFamily="18" charset="0"/>
              </a:rPr>
              <a:t> labs</a:t>
            </a:r>
          </a:p>
          <a:p>
            <a:pPr>
              <a:lnSpc>
                <a:spcPct val="107000"/>
              </a:lnSpc>
              <a:spcAft>
                <a:spcPts val="600"/>
              </a:spcAft>
            </a:pP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Replace plastic pots with compostable paperboard pots </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Where contamination is less of an issue, consider reusing items like weighing boats and gloves if possible</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Use natural rubber gloves</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Use pipette tips that allows to be washed before reuse </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Use glass centrifuge tubes instead of plastic</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Use glass syringes instead of plastic versions</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Recycle or reuse sample boxes</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Use sustainable materials, such as reusable wooden sticks for patch plating and metal loops for inoculation.</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Reuse plastic tubes following chemical decontamination and autoclaving</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replace plastic petri dishes for cell culture with glass ones </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 </a:t>
            </a:r>
            <a:r>
              <a:rPr lang="en-GB" sz="1350" dirty="0">
                <a:latin typeface="Calibri" panose="020F0502020204030204" pitchFamily="34" charset="0"/>
                <a:ea typeface="Calibri" panose="020F0502020204030204" pitchFamily="34" charset="0"/>
                <a:cs typeface="Times New Roman" panose="02020603050405020304" pitchFamily="18" charset="0"/>
              </a:rPr>
              <a:t>…</a:t>
            </a:r>
          </a:p>
          <a:p>
            <a:pPr marL="257175" indent="-257175">
              <a:lnSpc>
                <a:spcPct val="107000"/>
              </a:lnSpc>
              <a:spcAft>
                <a:spcPts val="600"/>
              </a:spcAft>
              <a:buFont typeface="Symbol" panose="05050102010706020507" pitchFamily="18" charset="2"/>
              <a:buChar char=""/>
            </a:pPr>
            <a:r>
              <a:rPr lang="en-GB" sz="1350" dirty="0">
                <a:latin typeface="Calibri" panose="020F0502020204030204" pitchFamily="34" charset="0"/>
                <a:ea typeface="Calibri" panose="020F0502020204030204" pitchFamily="34" charset="0"/>
                <a:cs typeface="Times New Roman" panose="02020603050405020304" pitchFamily="18" charset="0"/>
              </a:rPr>
              <a:t>….</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6883586" y="851039"/>
            <a:ext cx="1817349" cy="1752675"/>
          </a:xfrm>
          <a:prstGeom prst="rect">
            <a:avLst/>
          </a:prstGeom>
        </p:spPr>
      </p:pic>
    </p:spTree>
    <p:extLst>
      <p:ext uri="{BB962C8B-B14F-4D97-AF65-F5344CB8AC3E}">
        <p14:creationId xmlns:p14="http://schemas.microsoft.com/office/powerpoint/2010/main" val="383892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6" name="Rectangle 5"/>
          <p:cNvSpPr/>
          <p:nvPr/>
        </p:nvSpPr>
        <p:spPr>
          <a:xfrm>
            <a:off x="2108498" y="187221"/>
            <a:ext cx="6096896" cy="2870145"/>
          </a:xfrm>
          <a:prstGeom prst="rect">
            <a:avLst/>
          </a:prstGeom>
          <a:solidFill>
            <a:schemeClr val="accent1">
              <a:lumMod val="20000"/>
              <a:lumOff val="80000"/>
            </a:schemeClr>
          </a:solidFill>
        </p:spPr>
        <p:txBody>
          <a:bodyPr wrap="square">
            <a:spAutoFit/>
          </a:bodyPr>
          <a:lstStyle/>
          <a:p>
            <a:pPr>
              <a:lnSpc>
                <a:spcPct val="107000"/>
              </a:lnSpc>
              <a:spcBef>
                <a:spcPts val="900"/>
              </a:spcBef>
            </a:pPr>
            <a:r>
              <a:rPr lang="en-US" sz="2100" b="1" kern="0" dirty="0">
                <a:latin typeface="Calibri Light" panose="020F0302020204030204" pitchFamily="34" charset="0"/>
                <a:ea typeface="Times New Roman" panose="02020603050405020304" pitchFamily="18" charset="0"/>
                <a:cs typeface="Times New Roman" panose="02020603050405020304" pitchFamily="18" charset="0"/>
              </a:rPr>
              <a:t>How to reduce the plastic consumption and pollution in field </a:t>
            </a:r>
            <a:r>
              <a:rPr lang="en-US" sz="2100" b="1" kern="0" dirty="0">
                <a:latin typeface="Calibri Light" panose="020F0302020204030204" pitchFamily="34" charset="0"/>
                <a:ea typeface="Times New Roman" panose="02020603050405020304" pitchFamily="18" charset="0"/>
                <a:cs typeface="Times New Roman" panose="02020603050405020304" pitchFamily="18" charset="0"/>
              </a:rPr>
              <a:t>work</a:t>
            </a:r>
            <a:endParaRPr lang="da-DK" sz="2100" b="1" kern="0"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en-US" sz="1350" dirty="0">
                <a:latin typeface="Calibri" panose="020F0502020204030204" pitchFamily="34" charset="0"/>
                <a:ea typeface="Calibri" panose="020F0502020204030204" pitchFamily="34" charset="0"/>
                <a:cs typeface="Times New Roman" panose="02020603050405020304" pitchFamily="18" charset="0"/>
              </a:rPr>
              <a:t>Make sure not to contribute to the plastic pollution in the environment by using unnecessary plastic in your field work.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en-US" sz="1350" dirty="0">
                <a:latin typeface="Calibri" panose="020F0502020204030204" pitchFamily="34" charset="0"/>
                <a:ea typeface="Calibri" panose="020F0502020204030204" pitchFamily="34" charset="0"/>
                <a:cs typeface="Times New Roman" panose="02020603050405020304" pitchFamily="18" charset="0"/>
              </a:rPr>
              <a:t>Plastic </a:t>
            </a:r>
            <a:r>
              <a:rPr lang="en-US" sz="1350" dirty="0">
                <a:latin typeface="Calibri" panose="020F0502020204030204" pitchFamily="34" charset="0"/>
                <a:ea typeface="Calibri" panose="020F0502020204030204" pitchFamily="34" charset="0"/>
                <a:cs typeface="Times New Roman" panose="02020603050405020304" pitchFamily="18" charset="0"/>
              </a:rPr>
              <a:t>markers can easily be broken down or destroyed by the harsh weather in the Arctic or by curious animals. Plastic pollution left behind from researchers will stay in the ecosystems for many years.</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5156945" y="2241689"/>
            <a:ext cx="2917725" cy="2717979"/>
          </a:xfrm>
          <a:prstGeom prst="rect">
            <a:avLst/>
          </a:prstGeom>
        </p:spPr>
      </p:pic>
      <p:pic>
        <p:nvPicPr>
          <p:cNvPr id="5" name="Picture 4"/>
          <p:cNvPicPr>
            <a:picLocks noChangeAspect="1"/>
          </p:cNvPicPr>
          <p:nvPr/>
        </p:nvPicPr>
        <p:blipFill>
          <a:blip r:embed="rId5"/>
          <a:stretch>
            <a:fillRect/>
          </a:stretch>
        </p:blipFill>
        <p:spPr>
          <a:xfrm>
            <a:off x="1759207" y="2798064"/>
            <a:ext cx="2536349" cy="2073478"/>
          </a:xfrm>
          <a:prstGeom prst="rect">
            <a:avLst/>
          </a:prstGeom>
        </p:spPr>
      </p:pic>
    </p:spTree>
    <p:extLst>
      <p:ext uri="{BB962C8B-B14F-4D97-AF65-F5344CB8AC3E}">
        <p14:creationId xmlns:p14="http://schemas.microsoft.com/office/powerpoint/2010/main" val="1005491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TextBox 4"/>
          <p:cNvSpPr txBox="1"/>
          <p:nvPr/>
        </p:nvSpPr>
        <p:spPr>
          <a:xfrm>
            <a:off x="2210697" y="316279"/>
            <a:ext cx="5373445" cy="830997"/>
          </a:xfrm>
          <a:prstGeom prst="rect">
            <a:avLst/>
          </a:prstGeom>
          <a:noFill/>
        </p:spPr>
        <p:txBody>
          <a:bodyPr wrap="square" rtlCol="0">
            <a:spAutoFit/>
          </a:bodyPr>
          <a:lstStyle/>
          <a:p>
            <a:r>
              <a:rPr lang="en-US" sz="2400" dirty="0"/>
              <a:t>How to reduce the plastic consumption and pollution in local communities</a:t>
            </a:r>
            <a:endParaRPr lang="da-DK" sz="2400" dirty="0"/>
          </a:p>
        </p:txBody>
      </p:sp>
      <p:sp>
        <p:nvSpPr>
          <p:cNvPr id="6" name="TextBox 5"/>
          <p:cNvSpPr txBox="1"/>
          <p:nvPr/>
        </p:nvSpPr>
        <p:spPr>
          <a:xfrm>
            <a:off x="1214019" y="1290022"/>
            <a:ext cx="5681537" cy="2862322"/>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350" dirty="0"/>
              <a:t>Address </a:t>
            </a:r>
            <a:r>
              <a:rPr lang="en-US" sz="1350" dirty="0"/>
              <a:t>the problem </a:t>
            </a:r>
            <a:r>
              <a:rPr lang="en-US" sz="1350" dirty="0"/>
              <a:t>locally</a:t>
            </a:r>
          </a:p>
          <a:p>
            <a:pPr marL="214313" indent="-214313">
              <a:buFont typeface="Arial" panose="020B0604020202020204" pitchFamily="34" charset="0"/>
              <a:buChar char="•"/>
            </a:pPr>
            <a:r>
              <a:rPr lang="en-US" sz="1350" dirty="0"/>
              <a:t>Develop </a:t>
            </a:r>
            <a:r>
              <a:rPr lang="en-US" sz="1350" dirty="0"/>
              <a:t>outreach and communication materials, engagement with indigenous and local communities, and contribute to prevention or reduction of marine litter activities</a:t>
            </a:r>
            <a:endParaRPr lang="da-DK" sz="1350" dirty="0"/>
          </a:p>
          <a:p>
            <a:pPr marL="214313" indent="-214313">
              <a:buFont typeface="Arial" panose="020B0604020202020204" pitchFamily="34" charset="0"/>
              <a:buChar char="•"/>
            </a:pPr>
            <a:r>
              <a:rPr lang="en-US" sz="1350" dirty="0"/>
              <a:t>Community-based </a:t>
            </a:r>
            <a:r>
              <a:rPr lang="en-US" sz="1350" dirty="0"/>
              <a:t>monitoring (AMAP guidelines). Beach litter – collection</a:t>
            </a:r>
            <a:endParaRPr lang="da-DK" sz="1350" dirty="0"/>
          </a:p>
          <a:p>
            <a:r>
              <a:rPr lang="en-US" sz="1350" dirty="0"/>
              <a:t>International </a:t>
            </a:r>
            <a:r>
              <a:rPr lang="en-US" sz="1350" dirty="0"/>
              <a:t>standards for </a:t>
            </a:r>
            <a:r>
              <a:rPr lang="en-US" sz="1350" dirty="0"/>
              <a:t>plastic </a:t>
            </a:r>
            <a:r>
              <a:rPr lang="en-US" sz="1350" dirty="0"/>
              <a:t>monitoring methods. </a:t>
            </a:r>
            <a:endParaRPr lang="en-US" sz="1350" dirty="0"/>
          </a:p>
          <a:p>
            <a:endParaRPr lang="en-US" sz="1350" dirty="0"/>
          </a:p>
          <a:p>
            <a:endParaRPr lang="en-US" sz="1350" dirty="0"/>
          </a:p>
          <a:p>
            <a:pPr algn="ctr"/>
            <a:r>
              <a:rPr lang="en-US" b="1" dirty="0"/>
              <a:t>Monitoring</a:t>
            </a:r>
            <a:endParaRPr lang="en-US" sz="1350" b="1"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GB" sz="1350" dirty="0"/>
              <a:t>In </a:t>
            </a:r>
            <a:r>
              <a:rPr lang="en-GB" sz="1350" dirty="0"/>
              <a:t>the </a:t>
            </a:r>
            <a:r>
              <a:rPr lang="en-GB" sz="1350" dirty="0"/>
              <a:t>future more </a:t>
            </a:r>
            <a:r>
              <a:rPr lang="en-GB" sz="1350" dirty="0"/>
              <a:t>monitoring could be done by drones and satellites. Automated monitoring can be done using a combination of (multispectral) camera imagers and artificial intelligence. </a:t>
            </a:r>
            <a:endParaRPr lang="da-DK" sz="1350" dirty="0"/>
          </a:p>
        </p:txBody>
      </p:sp>
      <p:sp>
        <p:nvSpPr>
          <p:cNvPr id="7" name="TextBox 6"/>
          <p:cNvSpPr txBox="1"/>
          <p:nvPr/>
        </p:nvSpPr>
        <p:spPr>
          <a:xfrm>
            <a:off x="6746582" y="3337507"/>
            <a:ext cx="2248445" cy="1338828"/>
          </a:xfrm>
          <a:prstGeom prst="rect">
            <a:avLst/>
          </a:prstGeom>
          <a:solidFill>
            <a:schemeClr val="accent5">
              <a:lumMod val="40000"/>
              <a:lumOff val="60000"/>
            </a:schemeClr>
          </a:solidFill>
          <a:ln>
            <a:solidFill>
              <a:srgbClr val="0070C0"/>
            </a:solidFill>
          </a:ln>
        </p:spPr>
        <p:txBody>
          <a:bodyPr wrap="square" rtlCol="0">
            <a:spAutoFit/>
          </a:bodyPr>
          <a:lstStyle/>
          <a:p>
            <a:endParaRPr lang="en-US" sz="1350" dirty="0"/>
          </a:p>
          <a:p>
            <a:r>
              <a:rPr lang="da-DK" sz="1350" b="1" dirty="0"/>
              <a:t>Milestone M2.23 </a:t>
            </a:r>
          </a:p>
          <a:p>
            <a:r>
              <a:rPr lang="da-DK" sz="1350" dirty="0"/>
              <a:t>Plastic </a:t>
            </a:r>
            <a:r>
              <a:rPr lang="da-DK" sz="1350" dirty="0" err="1"/>
              <a:t>monitoring</a:t>
            </a:r>
            <a:r>
              <a:rPr lang="da-DK" sz="1350" dirty="0"/>
              <a:t> programme </a:t>
            </a:r>
            <a:r>
              <a:rPr lang="da-DK" sz="1350" dirty="0" err="1"/>
              <a:t>implemented</a:t>
            </a:r>
            <a:r>
              <a:rPr lang="da-DK" sz="1350" dirty="0"/>
              <a:t> at </a:t>
            </a:r>
            <a:r>
              <a:rPr lang="da-DK" sz="1350" dirty="0" err="1"/>
              <a:t>four</a:t>
            </a:r>
            <a:r>
              <a:rPr lang="da-DK" sz="1350" dirty="0"/>
              <a:t> stations </a:t>
            </a:r>
            <a:endParaRPr lang="en-US" sz="1350" b="1" dirty="0"/>
          </a:p>
          <a:p>
            <a:r>
              <a:rPr lang="da-DK" sz="1350" dirty="0"/>
              <a:t> </a:t>
            </a:r>
            <a:endParaRPr lang="da-DK" sz="1350" dirty="0"/>
          </a:p>
        </p:txBody>
      </p:sp>
    </p:spTree>
    <p:extLst>
      <p:ext uri="{BB962C8B-B14F-4D97-AF65-F5344CB8AC3E}">
        <p14:creationId xmlns:p14="http://schemas.microsoft.com/office/powerpoint/2010/main" val="103836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4120" y="4467313"/>
            <a:ext cx="1300907" cy="5486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483" y="45721"/>
            <a:ext cx="979700" cy="979700"/>
          </a:xfrm>
          <a:prstGeom prst="rect">
            <a:avLst/>
          </a:prstGeom>
        </p:spPr>
      </p:pic>
      <p:sp>
        <p:nvSpPr>
          <p:cNvPr id="5" name="Rectangle 4"/>
          <p:cNvSpPr/>
          <p:nvPr/>
        </p:nvSpPr>
        <p:spPr>
          <a:xfrm>
            <a:off x="1774724" y="362296"/>
            <a:ext cx="5919396" cy="882678"/>
          </a:xfrm>
          <a:prstGeom prst="rect">
            <a:avLst/>
          </a:prstGeom>
        </p:spPr>
        <p:txBody>
          <a:bodyPr wrap="square">
            <a:spAutoFit/>
          </a:bodyPr>
          <a:lstStyle/>
          <a:p>
            <a:pPr>
              <a:lnSpc>
                <a:spcPct val="107000"/>
              </a:lnSpc>
              <a:spcBef>
                <a:spcPts val="900"/>
              </a:spcBef>
            </a:pPr>
            <a:r>
              <a:rPr lang="en-US" sz="2400" b="1" kern="0" dirty="0">
                <a:latin typeface="Calibri Light" panose="020F0302020204030204" pitchFamily="34" charset="0"/>
                <a:ea typeface="Times New Roman" panose="02020603050405020304" pitchFamily="18" charset="0"/>
                <a:cs typeface="Times New Roman" panose="02020603050405020304" pitchFamily="18" charset="0"/>
              </a:rPr>
              <a:t>How to reduce the plastic consumption and pollution in local communities?</a:t>
            </a:r>
            <a:endParaRPr lang="da-DK" sz="24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2242969" y="3477410"/>
            <a:ext cx="4518212" cy="1131079"/>
          </a:xfrm>
          <a:prstGeom prst="rect">
            <a:avLst/>
          </a:prstGeom>
          <a:noFill/>
        </p:spPr>
        <p:txBody>
          <a:bodyPr wrap="square" rtlCol="0">
            <a:spAutoFit/>
          </a:bodyPr>
          <a:lstStyle/>
          <a:p>
            <a:r>
              <a:rPr lang="da-DK" sz="1350" dirty="0"/>
              <a:t>All </a:t>
            </a:r>
            <a:r>
              <a:rPr lang="da-DK" sz="1350" dirty="0" err="1"/>
              <a:t>ideas</a:t>
            </a:r>
            <a:r>
              <a:rPr lang="da-DK" sz="1350" dirty="0"/>
              <a:t>, inputs, </a:t>
            </a:r>
            <a:r>
              <a:rPr lang="da-DK" sz="1350" dirty="0" err="1"/>
              <a:t>comments</a:t>
            </a:r>
            <a:r>
              <a:rPr lang="da-DK" sz="1350" dirty="0"/>
              <a:t> and suggestions </a:t>
            </a:r>
            <a:r>
              <a:rPr lang="da-DK" sz="1350" dirty="0" err="1"/>
              <a:t>are</a:t>
            </a:r>
            <a:r>
              <a:rPr lang="da-DK" sz="1350" dirty="0"/>
              <a:t> </a:t>
            </a:r>
            <a:r>
              <a:rPr lang="da-DK" sz="1350" dirty="0" err="1"/>
              <a:t>welcome</a:t>
            </a:r>
            <a:endParaRPr lang="da-DK" sz="1350" dirty="0"/>
          </a:p>
          <a:p>
            <a:endParaRPr lang="da-DK" sz="1350" dirty="0"/>
          </a:p>
          <a:p>
            <a:r>
              <a:rPr lang="da-DK" sz="1350" dirty="0" err="1"/>
              <a:t>Volunteers</a:t>
            </a:r>
            <a:r>
              <a:rPr lang="da-DK" sz="1350" dirty="0"/>
              <a:t> </a:t>
            </a:r>
            <a:r>
              <a:rPr lang="da-DK" sz="1350" dirty="0" err="1"/>
              <a:t>are</a:t>
            </a:r>
            <a:r>
              <a:rPr lang="da-DK" sz="1350" dirty="0"/>
              <a:t> </a:t>
            </a:r>
            <a:r>
              <a:rPr lang="da-DK" sz="1350" dirty="0" err="1"/>
              <a:t>welcome</a:t>
            </a:r>
            <a:r>
              <a:rPr lang="da-DK" sz="1350" dirty="0"/>
              <a:t> </a:t>
            </a:r>
            <a:r>
              <a:rPr lang="da-DK" sz="1350" dirty="0">
                <a:sym typeface="Wingdings" panose="05000000000000000000" pitchFamily="2" charset="2"/>
              </a:rPr>
              <a:t></a:t>
            </a:r>
          </a:p>
          <a:p>
            <a:endParaRPr lang="da-DK" sz="1350" dirty="0"/>
          </a:p>
          <a:p>
            <a:r>
              <a:rPr lang="da-DK" sz="1350" dirty="0" err="1"/>
              <a:t>Email</a:t>
            </a:r>
            <a:r>
              <a:rPr lang="da-DK" sz="1350" dirty="0"/>
              <a:t> Marie at: mfa@ecos.au.dk</a:t>
            </a:r>
            <a:endParaRPr lang="da-DK" sz="1350" dirty="0"/>
          </a:p>
        </p:txBody>
      </p:sp>
      <p:pic>
        <p:nvPicPr>
          <p:cNvPr id="8" name="Picture 7"/>
          <p:cNvPicPr>
            <a:picLocks noChangeAspect="1"/>
          </p:cNvPicPr>
          <p:nvPr/>
        </p:nvPicPr>
        <p:blipFill>
          <a:blip r:embed="rId4"/>
          <a:stretch>
            <a:fillRect/>
          </a:stretch>
        </p:blipFill>
        <p:spPr>
          <a:xfrm>
            <a:off x="2024898" y="1475032"/>
            <a:ext cx="4300599" cy="1851731"/>
          </a:xfrm>
          <a:prstGeom prst="rect">
            <a:avLst/>
          </a:prstGeom>
        </p:spPr>
      </p:pic>
      <p:sp>
        <p:nvSpPr>
          <p:cNvPr id="6" name="TextBox 5"/>
          <p:cNvSpPr txBox="1"/>
          <p:nvPr/>
        </p:nvSpPr>
        <p:spPr>
          <a:xfrm>
            <a:off x="6569898" y="1520136"/>
            <a:ext cx="2248445" cy="1754326"/>
          </a:xfrm>
          <a:prstGeom prst="rect">
            <a:avLst/>
          </a:prstGeom>
          <a:solidFill>
            <a:schemeClr val="accent1">
              <a:lumMod val="20000"/>
              <a:lumOff val="80000"/>
            </a:schemeClr>
          </a:solidFill>
        </p:spPr>
        <p:txBody>
          <a:bodyPr wrap="square" rtlCol="0">
            <a:spAutoFit/>
          </a:bodyPr>
          <a:lstStyle/>
          <a:p>
            <a:r>
              <a:rPr lang="da-DK" sz="1350" b="1" dirty="0" err="1"/>
              <a:t>Deliverable</a:t>
            </a:r>
            <a:r>
              <a:rPr lang="da-DK" sz="1350" b="1" dirty="0"/>
              <a:t> </a:t>
            </a:r>
            <a:r>
              <a:rPr lang="en-US" sz="1350" b="1" dirty="0"/>
              <a:t>D2.11 </a:t>
            </a:r>
          </a:p>
          <a:p>
            <a:r>
              <a:rPr lang="en-US" sz="1350" dirty="0"/>
              <a:t>Pocket Guide</a:t>
            </a:r>
          </a:p>
          <a:p>
            <a:endParaRPr lang="en-US" sz="1350" dirty="0"/>
          </a:p>
          <a:p>
            <a:r>
              <a:rPr lang="da-DK" sz="1350" b="1" dirty="0"/>
              <a:t>Milestone M2.23 </a:t>
            </a:r>
          </a:p>
          <a:p>
            <a:r>
              <a:rPr lang="da-DK" sz="1350" dirty="0"/>
              <a:t>Plastic </a:t>
            </a:r>
            <a:r>
              <a:rPr lang="da-DK" sz="1350" dirty="0" err="1"/>
              <a:t>monitoring</a:t>
            </a:r>
            <a:r>
              <a:rPr lang="da-DK" sz="1350" dirty="0"/>
              <a:t> programme </a:t>
            </a:r>
            <a:r>
              <a:rPr lang="da-DK" sz="1350" dirty="0" err="1"/>
              <a:t>implemented</a:t>
            </a:r>
            <a:r>
              <a:rPr lang="da-DK" sz="1350" dirty="0"/>
              <a:t> at </a:t>
            </a:r>
            <a:r>
              <a:rPr lang="da-DK" sz="1350" dirty="0" err="1"/>
              <a:t>four</a:t>
            </a:r>
            <a:r>
              <a:rPr lang="da-DK" sz="1350" dirty="0"/>
              <a:t> stations </a:t>
            </a:r>
            <a:endParaRPr lang="en-US" sz="1350" b="1" dirty="0"/>
          </a:p>
          <a:p>
            <a:r>
              <a:rPr lang="da-DK" sz="1350" dirty="0"/>
              <a:t> </a:t>
            </a:r>
            <a:endParaRPr lang="da-DK" sz="1350" dirty="0"/>
          </a:p>
        </p:txBody>
      </p:sp>
    </p:spTree>
    <p:extLst>
      <p:ext uri="{BB962C8B-B14F-4D97-AF65-F5344CB8AC3E}">
        <p14:creationId xmlns:p14="http://schemas.microsoft.com/office/powerpoint/2010/main" val="4111677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dsholder til indhold 6"/>
          <p:cNvGraphicFramePr>
            <a:graphicFrameLocks/>
          </p:cNvGraphicFramePr>
          <p:nvPr>
            <p:extLst>
              <p:ext uri="{D42A27DB-BD31-4B8C-83A1-F6EECF244321}">
                <p14:modId xmlns:p14="http://schemas.microsoft.com/office/powerpoint/2010/main" val="1421615627"/>
              </p:ext>
            </p:extLst>
          </p:nvPr>
        </p:nvGraphicFramePr>
        <p:xfrm>
          <a:off x="396240" y="329654"/>
          <a:ext cx="8353824" cy="3850640"/>
        </p:xfrm>
        <a:graphic>
          <a:graphicData uri="http://schemas.openxmlformats.org/drawingml/2006/table">
            <a:tbl>
              <a:tblPr firstRow="1" bandRow="1">
                <a:tableStyleId>{6E25E649-3F16-4E02-A733-19D2CDBF48F0}</a:tableStyleId>
              </a:tblPr>
              <a:tblGrid>
                <a:gridCol w="4176912">
                  <a:extLst>
                    <a:ext uri="{9D8B030D-6E8A-4147-A177-3AD203B41FA5}">
                      <a16:colId xmlns:a16="http://schemas.microsoft.com/office/drawing/2014/main" val="4070541344"/>
                    </a:ext>
                  </a:extLst>
                </a:gridCol>
                <a:gridCol w="4176912">
                  <a:extLst>
                    <a:ext uri="{9D8B030D-6E8A-4147-A177-3AD203B41FA5}">
                      <a16:colId xmlns:a16="http://schemas.microsoft.com/office/drawing/2014/main" val="1751170539"/>
                    </a:ext>
                  </a:extLst>
                </a:gridCol>
              </a:tblGrid>
              <a:tr h="370840">
                <a:tc>
                  <a:txBody>
                    <a:bodyPr/>
                    <a:lstStyle/>
                    <a:p>
                      <a:r>
                        <a:rPr lang="da-DK" baseline="0" dirty="0" smtClean="0"/>
                        <a:t>DELIVERABLE / BOOK / REPORT</a:t>
                      </a:r>
                      <a:endParaRPr lang="da-DK" dirty="0"/>
                    </a:p>
                  </a:txBody>
                  <a:tcPr/>
                </a:tc>
                <a:tc>
                  <a:txBody>
                    <a:bodyPr/>
                    <a:lstStyle/>
                    <a:p>
                      <a:r>
                        <a:rPr lang="da-DK" dirty="0" smtClean="0"/>
                        <a:t>STATUS</a:t>
                      </a:r>
                      <a:endParaRPr lang="da-DK" dirty="0"/>
                    </a:p>
                  </a:txBody>
                  <a:tcPr/>
                </a:tc>
                <a:extLst>
                  <a:ext uri="{0D108BD9-81ED-4DB2-BD59-A6C34878D82A}">
                    <a16:rowId xmlns:a16="http://schemas.microsoft.com/office/drawing/2014/main" val="2995152774"/>
                  </a:ext>
                </a:extLst>
              </a:tr>
              <a:tr h="370840">
                <a:tc>
                  <a:txBody>
                    <a:bodyPr/>
                    <a:lstStyle/>
                    <a:p>
                      <a:r>
                        <a:rPr lang="en-US" dirty="0" smtClean="0"/>
                        <a:t>Guidebook for CO</a:t>
                      </a:r>
                      <a:r>
                        <a:rPr lang="en-US" baseline="-25000" dirty="0" smtClean="0"/>
                        <a:t>2</a:t>
                      </a:r>
                      <a:r>
                        <a:rPr lang="en-US" dirty="0" smtClean="0"/>
                        <a:t> Reduction in Arctic Science</a:t>
                      </a:r>
                      <a:endParaRPr lang="da-DK" dirty="0"/>
                    </a:p>
                  </a:txBody>
                  <a:tcPr/>
                </a:tc>
                <a:tc>
                  <a:txBody>
                    <a:bodyPr/>
                    <a:lstStyle/>
                    <a:p>
                      <a:r>
                        <a:rPr lang="da-DK" dirty="0" err="1" smtClean="0"/>
                        <a:t>Launched</a:t>
                      </a:r>
                      <a:r>
                        <a:rPr lang="da-DK" dirty="0" smtClean="0"/>
                        <a:t> </a:t>
                      </a:r>
                      <a:r>
                        <a:rPr lang="da-DK" dirty="0" smtClean="0">
                          <a:sym typeface="Wingdings" panose="05000000000000000000" pitchFamily="2" charset="2"/>
                        </a:rPr>
                        <a:t></a:t>
                      </a:r>
                      <a:endParaRPr lang="da-DK" dirty="0"/>
                    </a:p>
                  </a:txBody>
                  <a:tcPr/>
                </a:tc>
                <a:extLst>
                  <a:ext uri="{0D108BD9-81ED-4DB2-BD59-A6C34878D82A}">
                    <a16:rowId xmlns:a16="http://schemas.microsoft.com/office/drawing/2014/main" val="2785939891"/>
                  </a:ext>
                </a:extLst>
              </a:tr>
              <a:tr h="370840">
                <a:tc>
                  <a:txBody>
                    <a:bodyPr/>
                    <a:lstStyle/>
                    <a:p>
                      <a:r>
                        <a:rPr lang="da-DK" dirty="0" err="1" smtClean="0"/>
                        <a:t>Survey</a:t>
                      </a:r>
                      <a:endParaRPr lang="da-DK" dirty="0"/>
                    </a:p>
                  </a:txBody>
                  <a:tcPr/>
                </a:tc>
                <a:tc>
                  <a:txBody>
                    <a:bodyPr/>
                    <a:lstStyle/>
                    <a:p>
                      <a:r>
                        <a:rPr lang="da-DK" dirty="0" smtClean="0"/>
                        <a:t>Report under </a:t>
                      </a:r>
                      <a:r>
                        <a:rPr lang="da-DK" dirty="0" err="1" smtClean="0"/>
                        <a:t>development</a:t>
                      </a:r>
                      <a:endParaRPr lang="da-DK" dirty="0"/>
                    </a:p>
                  </a:txBody>
                  <a:tcPr/>
                </a:tc>
                <a:extLst>
                  <a:ext uri="{0D108BD9-81ED-4DB2-BD59-A6C34878D82A}">
                    <a16:rowId xmlns:a16="http://schemas.microsoft.com/office/drawing/2014/main" val="3187256491"/>
                  </a:ext>
                </a:extLst>
              </a:tr>
              <a:tr h="370840">
                <a:tc>
                  <a:txBody>
                    <a:bodyPr/>
                    <a:lstStyle/>
                    <a:p>
                      <a:r>
                        <a:rPr lang="en-US" dirty="0" smtClean="0"/>
                        <a:t>Pocket </a:t>
                      </a:r>
                      <a:r>
                        <a:rPr lang="en-US" dirty="0" smtClean="0"/>
                        <a:t>guide for tourist on how to behave around research station, incl. their study areas and local communities</a:t>
                      </a:r>
                      <a:endParaRPr lang="da-DK" dirty="0"/>
                    </a:p>
                  </a:txBody>
                  <a:tcPr/>
                </a:tc>
                <a:tc>
                  <a:txBody>
                    <a:bodyPr/>
                    <a:lstStyle/>
                    <a:p>
                      <a:r>
                        <a:rPr lang="en-US" dirty="0" smtClean="0"/>
                        <a:t>D2.13</a:t>
                      </a:r>
                      <a:endParaRPr lang="da-DK" dirty="0" smtClean="0"/>
                    </a:p>
                    <a:p>
                      <a:r>
                        <a:rPr lang="da-DK" dirty="0" smtClean="0"/>
                        <a:t>Guide book manuscript</a:t>
                      </a:r>
                    </a:p>
                    <a:p>
                      <a:r>
                        <a:rPr lang="da-DK" dirty="0" err="1" smtClean="0"/>
                        <a:t>Article</a:t>
                      </a:r>
                      <a:r>
                        <a:rPr lang="da-DK" baseline="0" dirty="0" smtClean="0"/>
                        <a:t> under </a:t>
                      </a:r>
                      <a:r>
                        <a:rPr lang="da-DK" baseline="0" dirty="0" err="1" smtClean="0"/>
                        <a:t>development</a:t>
                      </a:r>
                      <a:endParaRPr lang="da-DK" dirty="0"/>
                    </a:p>
                  </a:txBody>
                  <a:tcPr/>
                </a:tc>
                <a:extLst>
                  <a:ext uri="{0D108BD9-81ED-4DB2-BD59-A6C34878D82A}">
                    <a16:rowId xmlns:a16="http://schemas.microsoft.com/office/drawing/2014/main" val="743124209"/>
                  </a:ext>
                </a:extLst>
              </a:tr>
              <a:tr h="370840">
                <a:tc>
                  <a:txBody>
                    <a:bodyPr/>
                    <a:lstStyle/>
                    <a:p>
                      <a:r>
                        <a:rPr lang="en-US" dirty="0" smtClean="0"/>
                        <a:t>Reducing the Environmental Impact of Arctic Research Stations</a:t>
                      </a:r>
                      <a:endParaRPr lang="da-DK" dirty="0"/>
                    </a:p>
                  </a:txBody>
                  <a:tcPr/>
                </a:tc>
                <a:tc>
                  <a:txBody>
                    <a:bodyPr/>
                    <a:lstStyle/>
                    <a:p>
                      <a:r>
                        <a:rPr lang="da-DK" dirty="0" smtClean="0"/>
                        <a:t>Guide book manuscript</a:t>
                      </a:r>
                    </a:p>
                    <a:p>
                      <a:r>
                        <a:rPr lang="da-DK" dirty="0" smtClean="0"/>
                        <a:t>Checklist </a:t>
                      </a:r>
                      <a:r>
                        <a:rPr lang="da-DK" dirty="0" err="1" smtClean="0"/>
                        <a:t>draft</a:t>
                      </a:r>
                      <a:endParaRPr lang="da-DK" dirty="0"/>
                    </a:p>
                  </a:txBody>
                  <a:tcPr/>
                </a:tc>
                <a:extLst>
                  <a:ext uri="{0D108BD9-81ED-4DB2-BD59-A6C34878D82A}">
                    <a16:rowId xmlns:a16="http://schemas.microsoft.com/office/drawing/2014/main" val="1178137948"/>
                  </a:ext>
                </a:extLst>
              </a:tr>
              <a:tr h="370840">
                <a:tc>
                  <a:txBody>
                    <a:bodyPr/>
                    <a:lstStyle/>
                    <a:p>
                      <a:r>
                        <a:rPr lang="en-US" dirty="0" smtClean="0"/>
                        <a:t>Pocket guide on how to reduce plastic consumption and pollution at research stations and in local communities</a:t>
                      </a:r>
                      <a:endParaRPr lang="da-DK" dirty="0"/>
                    </a:p>
                  </a:txBody>
                  <a:tcPr/>
                </a:tc>
                <a:tc>
                  <a:txBody>
                    <a:bodyPr/>
                    <a:lstStyle/>
                    <a:p>
                      <a:r>
                        <a:rPr lang="da-DK" dirty="0" smtClean="0"/>
                        <a:t>Guide book </a:t>
                      </a:r>
                      <a:r>
                        <a:rPr lang="da-DK" dirty="0" err="1" smtClean="0"/>
                        <a:t>development</a:t>
                      </a:r>
                      <a:endParaRPr lang="da-DK" dirty="0"/>
                    </a:p>
                  </a:txBody>
                  <a:tcPr/>
                </a:tc>
                <a:extLst>
                  <a:ext uri="{0D108BD9-81ED-4DB2-BD59-A6C34878D82A}">
                    <a16:rowId xmlns:a16="http://schemas.microsoft.com/office/drawing/2014/main" val="2445123850"/>
                  </a:ext>
                </a:extLst>
              </a:tr>
            </a:tbl>
          </a:graphicData>
        </a:graphic>
      </p:graphicFrame>
    </p:spTree>
    <p:extLst>
      <p:ext uri="{BB962C8B-B14F-4D97-AF65-F5344CB8AC3E}">
        <p14:creationId xmlns:p14="http://schemas.microsoft.com/office/powerpoint/2010/main" val="182764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Survey</a:t>
            </a:r>
            <a:r>
              <a:rPr lang="da-DK" dirty="0" smtClean="0"/>
              <a:t> </a:t>
            </a:r>
            <a:r>
              <a:rPr lang="da-DK" dirty="0" err="1" smtClean="0"/>
              <a:t>response</a:t>
            </a:r>
            <a:r>
              <a:rPr lang="da-DK" dirty="0" smtClean="0"/>
              <a:t> (25)</a:t>
            </a:r>
            <a:endParaRPr lang="da-DK" dirty="0"/>
          </a:p>
        </p:txBody>
      </p:sp>
      <p:sp>
        <p:nvSpPr>
          <p:cNvPr id="4" name="Pladsholder til slidenummer 3"/>
          <p:cNvSpPr>
            <a:spLocks noGrp="1"/>
          </p:cNvSpPr>
          <p:nvPr>
            <p:ph type="sldNum" sz="quarter" idx="12"/>
          </p:nvPr>
        </p:nvSpPr>
        <p:spPr/>
        <p:txBody>
          <a:bodyPr/>
          <a:lstStyle/>
          <a:p>
            <a:fld id="{3DE8AB88-620A-4B87-9FED-8413B303A2B3}" type="slidenum">
              <a:rPr lang="da-DK" smtClean="0"/>
              <a:t>3</a:t>
            </a:fld>
            <a:endParaRPr lang="da-DK"/>
          </a:p>
        </p:txBody>
      </p:sp>
      <p:pic>
        <p:nvPicPr>
          <p:cNvPr id="7" name="Picture 1"/>
          <p:cNvPicPr>
            <a:picLocks noGrp="1"/>
          </p:cNvPicPr>
          <p:nvPr>
            <p:ph sz="half" idx="1"/>
          </p:nvPr>
        </p:nvPicPr>
        <p:blipFill rotWithShape="1">
          <a:blip r:embed="rId2"/>
          <a:srcRect t="47708" r="55382"/>
          <a:stretch/>
        </p:blipFill>
        <p:spPr>
          <a:xfrm>
            <a:off x="1851403" y="1063228"/>
            <a:ext cx="2524524" cy="2792492"/>
          </a:xfrm>
          <a:prstGeom prst="rect">
            <a:avLst/>
          </a:prstGeom>
        </p:spPr>
      </p:pic>
      <p:pic>
        <p:nvPicPr>
          <p:cNvPr id="8" name="Picture 2"/>
          <p:cNvPicPr>
            <a:picLocks noGrp="1"/>
          </p:cNvPicPr>
          <p:nvPr>
            <p:ph sz="half" idx="2"/>
          </p:nvPr>
        </p:nvPicPr>
        <p:blipFill rotWithShape="1">
          <a:blip r:embed="rId3"/>
          <a:srcRect r="56038"/>
          <a:stretch/>
        </p:blipFill>
        <p:spPr>
          <a:xfrm>
            <a:off x="5417820" y="115378"/>
            <a:ext cx="2377440" cy="2836690"/>
          </a:xfrm>
          <a:prstGeom prst="rect">
            <a:avLst/>
          </a:prstGeom>
        </p:spPr>
      </p:pic>
      <p:pic>
        <p:nvPicPr>
          <p:cNvPr id="9" name="Picture 3"/>
          <p:cNvPicPr>
            <a:picLocks/>
          </p:cNvPicPr>
          <p:nvPr/>
        </p:nvPicPr>
        <p:blipFill rotWithShape="1">
          <a:blip r:embed="rId4"/>
          <a:srcRect r="41155"/>
          <a:stretch/>
        </p:blipFill>
        <p:spPr>
          <a:xfrm>
            <a:off x="5417820" y="3042668"/>
            <a:ext cx="3002280" cy="2072083"/>
          </a:xfrm>
          <a:prstGeom prst="rect">
            <a:avLst/>
          </a:prstGeom>
        </p:spPr>
      </p:pic>
    </p:spTree>
    <p:extLst>
      <p:ext uri="{BB962C8B-B14F-4D97-AF65-F5344CB8AC3E}">
        <p14:creationId xmlns:p14="http://schemas.microsoft.com/office/powerpoint/2010/main" val="258088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a-DK" dirty="0" err="1" smtClean="0"/>
              <a:t>Environmental</a:t>
            </a:r>
            <a:r>
              <a:rPr lang="da-DK" dirty="0" smtClean="0"/>
              <a:t> </a:t>
            </a:r>
            <a:r>
              <a:rPr lang="da-DK" dirty="0" err="1" smtClean="0"/>
              <a:t>impacts</a:t>
            </a:r>
            <a:r>
              <a:rPr lang="da-DK" dirty="0" smtClean="0"/>
              <a:t> of </a:t>
            </a:r>
            <a:r>
              <a:rPr lang="da-DK" dirty="0" err="1" smtClean="0"/>
              <a:t>primary</a:t>
            </a:r>
            <a:r>
              <a:rPr lang="da-DK" dirty="0" smtClean="0"/>
              <a:t> </a:t>
            </a:r>
            <a:r>
              <a:rPr lang="da-DK" dirty="0" err="1" smtClean="0"/>
              <a:t>concern</a:t>
            </a:r>
            <a:endParaRPr lang="da-DK" dirty="0"/>
          </a:p>
        </p:txBody>
      </p:sp>
      <p:sp>
        <p:nvSpPr>
          <p:cNvPr id="4" name="Slide Number Placeholder 3"/>
          <p:cNvSpPr>
            <a:spLocks noGrp="1"/>
          </p:cNvSpPr>
          <p:nvPr>
            <p:ph type="sldNum" sz="quarter" idx="12"/>
          </p:nvPr>
        </p:nvSpPr>
        <p:spPr/>
        <p:txBody>
          <a:bodyPr/>
          <a:lstStyle/>
          <a:p>
            <a:fld id="{3DE8AB88-620A-4B87-9FED-8413B303A2B3}" type="slidenum">
              <a:rPr lang="da-DK" smtClean="0"/>
              <a:t>4</a:t>
            </a:fld>
            <a:endParaRPr lang="da-DK"/>
          </a:p>
        </p:txBody>
      </p:sp>
      <p:pic>
        <p:nvPicPr>
          <p:cNvPr id="5" name="Picture 4"/>
          <p:cNvPicPr/>
          <p:nvPr/>
        </p:nvPicPr>
        <p:blipFill rotWithShape="1">
          <a:blip r:embed="rId3"/>
          <a:srcRect b="56245"/>
          <a:stretch/>
        </p:blipFill>
        <p:spPr>
          <a:xfrm>
            <a:off x="2424023" y="1284729"/>
            <a:ext cx="6784641" cy="3864526"/>
          </a:xfrm>
          <a:prstGeom prst="rect">
            <a:avLst/>
          </a:prstGeom>
        </p:spPr>
      </p:pic>
      <p:sp>
        <p:nvSpPr>
          <p:cNvPr id="3" name="Rektangel 2"/>
          <p:cNvSpPr/>
          <p:nvPr/>
        </p:nvSpPr>
        <p:spPr>
          <a:xfrm>
            <a:off x="0" y="1264473"/>
            <a:ext cx="2536166" cy="389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Picture 3"/>
          <p:cNvPicPr/>
          <p:nvPr/>
        </p:nvPicPr>
        <p:blipFill>
          <a:blip r:embed="rId4"/>
          <a:stretch>
            <a:fillRect/>
          </a:stretch>
        </p:blipFill>
        <p:spPr>
          <a:xfrm>
            <a:off x="517585" y="2099111"/>
            <a:ext cx="3691890" cy="2552700"/>
          </a:xfrm>
          <a:prstGeom prst="rect">
            <a:avLst/>
          </a:prstGeom>
        </p:spPr>
      </p:pic>
      <p:sp>
        <p:nvSpPr>
          <p:cNvPr id="7" name="Rektangel 6"/>
          <p:cNvSpPr/>
          <p:nvPr/>
        </p:nvSpPr>
        <p:spPr>
          <a:xfrm>
            <a:off x="8169215" y="1380226"/>
            <a:ext cx="974785" cy="526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7-takket stjerne 5"/>
          <p:cNvSpPr/>
          <p:nvPr/>
        </p:nvSpPr>
        <p:spPr>
          <a:xfrm>
            <a:off x="548640" y="2529840"/>
            <a:ext cx="228600" cy="2286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7-takket stjerne 10"/>
          <p:cNvSpPr/>
          <p:nvPr/>
        </p:nvSpPr>
        <p:spPr>
          <a:xfrm>
            <a:off x="570350" y="3766335"/>
            <a:ext cx="228600" cy="2286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7-takket stjerne 11"/>
          <p:cNvSpPr/>
          <p:nvPr/>
        </p:nvSpPr>
        <p:spPr>
          <a:xfrm>
            <a:off x="548065" y="4151923"/>
            <a:ext cx="228600" cy="2286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7-takket stjerne 12"/>
          <p:cNvSpPr/>
          <p:nvPr/>
        </p:nvSpPr>
        <p:spPr>
          <a:xfrm>
            <a:off x="522258" y="2995159"/>
            <a:ext cx="228600" cy="2286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37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idx="1"/>
            <p:extLst>
              <p:ext uri="{D42A27DB-BD31-4B8C-83A1-F6EECF244321}">
                <p14:modId xmlns:p14="http://schemas.microsoft.com/office/powerpoint/2010/main" val="3144491379"/>
              </p:ext>
            </p:extLst>
          </p:nvPr>
        </p:nvGraphicFramePr>
        <p:xfrm>
          <a:off x="340596" y="779234"/>
          <a:ext cx="8496300" cy="3479800"/>
        </p:xfrm>
        <a:graphic>
          <a:graphicData uri="http://schemas.openxmlformats.org/drawingml/2006/table">
            <a:tbl>
              <a:tblPr firstRow="1" bandRow="1">
                <a:tableStyleId>{6E25E649-3F16-4E02-A733-19D2CDBF48F0}</a:tableStyleId>
              </a:tblPr>
              <a:tblGrid>
                <a:gridCol w="4248150">
                  <a:extLst>
                    <a:ext uri="{9D8B030D-6E8A-4147-A177-3AD203B41FA5}">
                      <a16:colId xmlns:a16="http://schemas.microsoft.com/office/drawing/2014/main" val="1209812733"/>
                    </a:ext>
                  </a:extLst>
                </a:gridCol>
                <a:gridCol w="4248150">
                  <a:extLst>
                    <a:ext uri="{9D8B030D-6E8A-4147-A177-3AD203B41FA5}">
                      <a16:colId xmlns:a16="http://schemas.microsoft.com/office/drawing/2014/main" val="4070541344"/>
                    </a:ext>
                  </a:extLst>
                </a:gridCol>
              </a:tblGrid>
              <a:tr h="370840">
                <a:tc>
                  <a:txBody>
                    <a:bodyPr/>
                    <a:lstStyle/>
                    <a:p>
                      <a:r>
                        <a:rPr lang="da-DK" dirty="0" smtClean="0"/>
                        <a:t>ENVIRONMENTAL</a:t>
                      </a:r>
                      <a:r>
                        <a:rPr lang="da-DK" baseline="0" dirty="0" smtClean="0"/>
                        <a:t> </a:t>
                      </a:r>
                      <a:r>
                        <a:rPr lang="da-DK" dirty="0" smtClean="0"/>
                        <a:t>ISSUE</a:t>
                      </a:r>
                      <a:endParaRPr lang="da-DK" dirty="0"/>
                    </a:p>
                  </a:txBody>
                  <a:tcPr/>
                </a:tc>
                <a:tc>
                  <a:txBody>
                    <a:bodyPr/>
                    <a:lstStyle/>
                    <a:p>
                      <a:r>
                        <a:rPr lang="da-DK" dirty="0" smtClean="0"/>
                        <a:t>GUIDE</a:t>
                      </a:r>
                      <a:r>
                        <a:rPr lang="da-DK" baseline="0" dirty="0" smtClean="0"/>
                        <a:t> BOOK</a:t>
                      </a:r>
                      <a:endParaRPr lang="da-DK" dirty="0"/>
                    </a:p>
                  </a:txBody>
                  <a:tcPr/>
                </a:tc>
                <a:extLst>
                  <a:ext uri="{0D108BD9-81ED-4DB2-BD59-A6C34878D82A}">
                    <a16:rowId xmlns:a16="http://schemas.microsoft.com/office/drawing/2014/main" val="2995152774"/>
                  </a:ext>
                </a:extLst>
              </a:tr>
              <a:tr h="370840">
                <a:tc>
                  <a:txBody>
                    <a:bodyPr/>
                    <a:lstStyle/>
                    <a:p>
                      <a:r>
                        <a:rPr lang="da-DK" dirty="0" smtClean="0"/>
                        <a:t>CO</a:t>
                      </a:r>
                      <a:r>
                        <a:rPr lang="da-DK" baseline="-25000" dirty="0" smtClean="0"/>
                        <a:t>2</a:t>
                      </a:r>
                    </a:p>
                  </a:txBody>
                  <a:tcPr/>
                </a:tc>
                <a:tc>
                  <a:txBody>
                    <a:bodyPr/>
                    <a:lstStyle/>
                    <a:p>
                      <a:r>
                        <a:rPr lang="en-US" dirty="0" smtClean="0"/>
                        <a:t>Guidebook for CO</a:t>
                      </a:r>
                      <a:r>
                        <a:rPr lang="en-US" baseline="-25000" dirty="0" smtClean="0"/>
                        <a:t>2</a:t>
                      </a:r>
                      <a:r>
                        <a:rPr lang="en-US" dirty="0" smtClean="0"/>
                        <a:t> Reduction in Arctic Science</a:t>
                      </a:r>
                      <a:endParaRPr lang="da-DK" dirty="0"/>
                    </a:p>
                  </a:txBody>
                  <a:tcPr/>
                </a:tc>
                <a:extLst>
                  <a:ext uri="{0D108BD9-81ED-4DB2-BD59-A6C34878D82A}">
                    <a16:rowId xmlns:a16="http://schemas.microsoft.com/office/drawing/2014/main" val="2785939891"/>
                  </a:ext>
                </a:extLst>
              </a:tr>
              <a:tr h="370840">
                <a:tc>
                  <a:txBody>
                    <a:bodyPr/>
                    <a:lstStyle/>
                    <a:p>
                      <a:r>
                        <a:rPr lang="da-DK" dirty="0" err="1" smtClean="0"/>
                        <a:t>Reducing</a:t>
                      </a:r>
                      <a:r>
                        <a:rPr lang="da-DK" dirty="0" smtClean="0"/>
                        <a:t> </a:t>
                      </a:r>
                      <a:r>
                        <a:rPr lang="da-DK" dirty="0" err="1" smtClean="0"/>
                        <a:t>environmental</a:t>
                      </a:r>
                      <a:r>
                        <a:rPr lang="da-DK" dirty="0" smtClean="0"/>
                        <a:t> </a:t>
                      </a:r>
                      <a:r>
                        <a:rPr lang="da-DK" dirty="0" err="1" smtClean="0"/>
                        <a:t>impacts</a:t>
                      </a:r>
                      <a:r>
                        <a:rPr lang="da-DK" dirty="0" smtClean="0"/>
                        <a:t> / </a:t>
                      </a:r>
                      <a:r>
                        <a:rPr lang="da-DK" dirty="0" err="1" smtClean="0"/>
                        <a:t>environmental</a:t>
                      </a:r>
                      <a:r>
                        <a:rPr lang="da-DK" dirty="0" smtClean="0"/>
                        <a:t> </a:t>
                      </a:r>
                      <a:r>
                        <a:rPr lang="da-DK" dirty="0" err="1" smtClean="0"/>
                        <a:t>impact</a:t>
                      </a:r>
                      <a:r>
                        <a:rPr lang="da-DK" dirty="0" smtClean="0"/>
                        <a:t> </a:t>
                      </a:r>
                      <a:r>
                        <a:rPr lang="da-DK" dirty="0" err="1" smtClean="0"/>
                        <a:t>assessment</a:t>
                      </a:r>
                      <a:r>
                        <a:rPr lang="da-DK" dirty="0" smtClean="0"/>
                        <a:t> (EIA)</a:t>
                      </a:r>
                      <a:endParaRPr lang="da-DK" dirty="0"/>
                    </a:p>
                  </a:txBody>
                  <a:tcPr/>
                </a:tc>
                <a:tc>
                  <a:txBody>
                    <a:bodyPr/>
                    <a:lstStyle/>
                    <a:p>
                      <a:r>
                        <a:rPr lang="en-US" dirty="0" smtClean="0"/>
                        <a:t>Reducing the Environmental Impact of Arctic Research Stations</a:t>
                      </a:r>
                      <a:endParaRPr lang="da-DK" dirty="0"/>
                    </a:p>
                  </a:txBody>
                  <a:tcPr/>
                </a:tc>
                <a:extLst>
                  <a:ext uri="{0D108BD9-81ED-4DB2-BD59-A6C34878D82A}">
                    <a16:rowId xmlns:a16="http://schemas.microsoft.com/office/drawing/2014/main" val="1178137948"/>
                  </a:ext>
                </a:extLst>
              </a:tr>
              <a:tr h="370840">
                <a:tc>
                  <a:txBody>
                    <a:bodyPr/>
                    <a:lstStyle/>
                    <a:p>
                      <a:r>
                        <a:rPr lang="da-DK" dirty="0" smtClean="0"/>
                        <a:t>Plastic</a:t>
                      </a:r>
                    </a:p>
                  </a:txBody>
                  <a:tcPr/>
                </a:tc>
                <a:tc>
                  <a:txBody>
                    <a:bodyPr/>
                    <a:lstStyle/>
                    <a:p>
                      <a:r>
                        <a:rPr lang="en-US" dirty="0" smtClean="0"/>
                        <a:t>Pocket guide on how to reduce plastic consumption and pollution at research stations and in local communities</a:t>
                      </a:r>
                      <a:endParaRPr lang="da-DK" dirty="0"/>
                    </a:p>
                  </a:txBody>
                  <a:tcPr/>
                </a:tc>
                <a:extLst>
                  <a:ext uri="{0D108BD9-81ED-4DB2-BD59-A6C34878D82A}">
                    <a16:rowId xmlns:a16="http://schemas.microsoft.com/office/drawing/2014/main" val="2445123850"/>
                  </a:ext>
                </a:extLst>
              </a:tr>
              <a:tr h="370840">
                <a:tc>
                  <a:txBody>
                    <a:bodyPr/>
                    <a:lstStyle/>
                    <a:p>
                      <a:r>
                        <a:rPr lang="da-DK" dirty="0" err="1" smtClean="0"/>
                        <a:t>Tourism</a:t>
                      </a:r>
                      <a:endParaRPr lang="da-DK" dirty="0" smtClean="0"/>
                    </a:p>
                  </a:txBody>
                  <a:tcPr/>
                </a:tc>
                <a:tc>
                  <a:txBody>
                    <a:bodyPr/>
                    <a:lstStyle/>
                    <a:p>
                      <a:r>
                        <a:rPr lang="en-US" dirty="0" smtClean="0"/>
                        <a:t>D2.13 - Pocket guide for tourist on how to behave around research station, incl. their study areas and local communities</a:t>
                      </a:r>
                      <a:endParaRPr lang="da-DK" dirty="0"/>
                    </a:p>
                  </a:txBody>
                  <a:tcPr/>
                </a:tc>
                <a:extLst>
                  <a:ext uri="{0D108BD9-81ED-4DB2-BD59-A6C34878D82A}">
                    <a16:rowId xmlns:a16="http://schemas.microsoft.com/office/drawing/2014/main" val="3349374402"/>
                  </a:ext>
                </a:extLst>
              </a:tr>
            </a:tbl>
          </a:graphicData>
        </a:graphic>
      </p:graphicFrame>
      <p:sp>
        <p:nvSpPr>
          <p:cNvPr id="4" name="Pladsholder til slidenummer 3"/>
          <p:cNvSpPr>
            <a:spLocks noGrp="1"/>
          </p:cNvSpPr>
          <p:nvPr>
            <p:ph type="sldNum" sz="quarter" idx="12"/>
          </p:nvPr>
        </p:nvSpPr>
        <p:spPr/>
        <p:txBody>
          <a:bodyPr/>
          <a:lstStyle/>
          <a:p>
            <a:fld id="{3DE8AB88-620A-4B87-9FED-8413B303A2B3}" type="slidenum">
              <a:rPr lang="da-DK" smtClean="0"/>
              <a:t>5</a:t>
            </a:fld>
            <a:endParaRPr lang="da-DK"/>
          </a:p>
        </p:txBody>
      </p:sp>
    </p:spTree>
    <p:extLst>
      <p:ext uri="{BB962C8B-B14F-4D97-AF65-F5344CB8AC3E}">
        <p14:creationId xmlns:p14="http://schemas.microsoft.com/office/powerpoint/2010/main" val="304927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40596" y="2777"/>
            <a:ext cx="8496557" cy="857250"/>
          </a:xfrm>
        </p:spPr>
        <p:txBody>
          <a:bodyPr/>
          <a:lstStyle/>
          <a:p>
            <a:r>
              <a:rPr lang="da-DK" dirty="0" err="1" smtClean="0"/>
              <a:t>Tourism</a:t>
            </a:r>
            <a:endParaRPr lang="da-DK" dirty="0"/>
          </a:p>
        </p:txBody>
      </p:sp>
      <p:pic>
        <p:nvPicPr>
          <p:cNvPr id="7" name="Picture 5"/>
          <p:cNvPicPr>
            <a:picLocks noGrp="1"/>
          </p:cNvPicPr>
          <p:nvPr>
            <p:ph idx="1"/>
          </p:nvPr>
        </p:nvPicPr>
        <p:blipFill>
          <a:blip r:embed="rId2"/>
          <a:stretch>
            <a:fillRect/>
          </a:stretch>
        </p:blipFill>
        <p:spPr>
          <a:xfrm>
            <a:off x="340596" y="880837"/>
            <a:ext cx="2809004" cy="3016250"/>
          </a:xfrm>
          <a:prstGeom prst="rect">
            <a:avLst/>
          </a:prstGeom>
        </p:spPr>
      </p:pic>
      <p:sp>
        <p:nvSpPr>
          <p:cNvPr id="6" name="Rectangle 2"/>
          <p:cNvSpPr>
            <a:spLocks noChangeArrowheads="1"/>
          </p:cNvSpPr>
          <p:nvPr/>
        </p:nvSpPr>
        <p:spPr bwMode="auto">
          <a:xfrm>
            <a:off x="3271378" y="1451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378" y="201387"/>
            <a:ext cx="5565775"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p:cNvSpPr txBox="1"/>
          <p:nvPr/>
        </p:nvSpPr>
        <p:spPr>
          <a:xfrm>
            <a:off x="3285892" y="4013203"/>
            <a:ext cx="2454508" cy="923330"/>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da-DK" b="1" dirty="0" err="1" smtClean="0">
                <a:solidFill>
                  <a:srgbClr val="00B050"/>
                </a:solidFill>
              </a:rPr>
              <a:t>Raising</a:t>
            </a:r>
            <a:r>
              <a:rPr lang="da-DK" b="1" dirty="0" smtClean="0">
                <a:solidFill>
                  <a:srgbClr val="00B050"/>
                </a:solidFill>
              </a:rPr>
              <a:t> </a:t>
            </a:r>
            <a:r>
              <a:rPr lang="da-DK" b="1" dirty="0" err="1" smtClean="0">
                <a:solidFill>
                  <a:srgbClr val="00B050"/>
                </a:solidFill>
              </a:rPr>
              <a:t>awareness</a:t>
            </a:r>
            <a:endParaRPr lang="da-DK" b="1" dirty="0" smtClean="0">
              <a:solidFill>
                <a:srgbClr val="00B050"/>
              </a:solidFill>
            </a:endParaRPr>
          </a:p>
          <a:p>
            <a:pPr marL="285750" indent="-285750">
              <a:buFont typeface="Arial" panose="020B0604020202020204" pitchFamily="34" charset="0"/>
              <a:buChar char="•"/>
            </a:pPr>
            <a:r>
              <a:rPr lang="da-DK" b="1" dirty="0" err="1" smtClean="0">
                <a:solidFill>
                  <a:schemeClr val="accent6">
                    <a:lumMod val="75000"/>
                  </a:schemeClr>
                </a:solidFill>
              </a:rPr>
              <a:t>Nudging</a:t>
            </a:r>
            <a:endParaRPr lang="da-DK" b="1" dirty="0" smtClean="0">
              <a:solidFill>
                <a:schemeClr val="accent6">
                  <a:lumMod val="75000"/>
                </a:schemeClr>
              </a:solidFill>
            </a:endParaRPr>
          </a:p>
          <a:p>
            <a:pPr marL="285750" indent="-285750">
              <a:buFont typeface="Arial" panose="020B0604020202020204" pitchFamily="34" charset="0"/>
              <a:buChar char="•"/>
            </a:pPr>
            <a:r>
              <a:rPr lang="da-DK" b="1" dirty="0" err="1">
                <a:solidFill>
                  <a:srgbClr val="FF0000"/>
                </a:solidFill>
              </a:rPr>
              <a:t>R</a:t>
            </a:r>
            <a:r>
              <a:rPr lang="da-DK" b="1" dirty="0" err="1" smtClean="0">
                <a:solidFill>
                  <a:srgbClr val="FF0000"/>
                </a:solidFill>
              </a:rPr>
              <a:t>egulation</a:t>
            </a:r>
            <a:endParaRPr lang="da-DK" b="1" dirty="0">
              <a:solidFill>
                <a:srgbClr val="FF0000"/>
              </a:solidFill>
            </a:endParaRPr>
          </a:p>
        </p:txBody>
      </p:sp>
      <p:sp>
        <p:nvSpPr>
          <p:cNvPr id="8" name="Rektangel 7"/>
          <p:cNvSpPr/>
          <p:nvPr/>
        </p:nvSpPr>
        <p:spPr>
          <a:xfrm>
            <a:off x="2484119" y="2488083"/>
            <a:ext cx="597177"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2644140" y="906780"/>
            <a:ext cx="432352" cy="257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426482" y="1094098"/>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426482" y="2651913"/>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778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CO</a:t>
            </a:r>
            <a:r>
              <a:rPr lang="da-DK" baseline="-25000" dirty="0" smtClean="0"/>
              <a:t>2</a:t>
            </a:r>
            <a:endParaRPr lang="da-DK" baseline="-25000" dirty="0"/>
          </a:p>
        </p:txBody>
      </p:sp>
      <p:pic>
        <p:nvPicPr>
          <p:cNvPr id="16" name="Picture 9"/>
          <p:cNvPicPr/>
          <p:nvPr/>
        </p:nvPicPr>
        <p:blipFill>
          <a:blip r:embed="rId3"/>
          <a:stretch>
            <a:fillRect/>
          </a:stretch>
        </p:blipFill>
        <p:spPr>
          <a:xfrm>
            <a:off x="4085771" y="1865085"/>
            <a:ext cx="5058230" cy="2627261"/>
          </a:xfrm>
          <a:prstGeom prst="rect">
            <a:avLst/>
          </a:prstGeom>
        </p:spPr>
      </p:pic>
      <p:sp>
        <p:nvSpPr>
          <p:cNvPr id="4" name="Rektangel 3"/>
          <p:cNvSpPr/>
          <p:nvPr/>
        </p:nvSpPr>
        <p:spPr>
          <a:xfrm>
            <a:off x="3764409" y="1979076"/>
            <a:ext cx="566058" cy="244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p:cNvPicPr>
            <a:picLocks noGrp="1"/>
          </p:cNvPicPr>
          <p:nvPr>
            <p:ph sz="quarter" idx="4294967295"/>
          </p:nvPr>
        </p:nvPicPr>
        <p:blipFill rotWithShape="1">
          <a:blip r:embed="rId4"/>
          <a:srcRect t="52000" r="3174"/>
          <a:stretch/>
        </p:blipFill>
        <p:spPr>
          <a:xfrm>
            <a:off x="-1" y="1899419"/>
            <a:ext cx="4426859" cy="2544082"/>
          </a:xfrm>
          <a:prstGeom prst="rect">
            <a:avLst/>
          </a:prstGeom>
        </p:spPr>
      </p:pic>
      <p:sp>
        <p:nvSpPr>
          <p:cNvPr id="10" name="Rektangel 9"/>
          <p:cNvSpPr/>
          <p:nvPr/>
        </p:nvSpPr>
        <p:spPr>
          <a:xfrm>
            <a:off x="3933371" y="1916344"/>
            <a:ext cx="5210629" cy="442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0" y="4223658"/>
            <a:ext cx="9144000" cy="616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0" y="1882010"/>
            <a:ext cx="521062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p:cNvSpPr/>
          <p:nvPr/>
        </p:nvSpPr>
        <p:spPr>
          <a:xfrm>
            <a:off x="4891178" y="2759619"/>
            <a:ext cx="500332" cy="1302588"/>
          </a:xfrm>
          <a:prstGeom prst="ellipse">
            <a:avLst/>
          </a:prstGeom>
          <a:no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5380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Guidebook for CO</a:t>
            </a:r>
            <a:r>
              <a:rPr lang="en-US" baseline="-25000" dirty="0"/>
              <a:t>2</a:t>
            </a:r>
            <a:r>
              <a:rPr lang="en-US" dirty="0"/>
              <a:t> </a:t>
            </a:r>
            <a:r>
              <a:rPr lang="en-US" dirty="0" smtClean="0"/>
              <a:t>Reduction </a:t>
            </a:r>
            <a:r>
              <a:rPr lang="en-US" dirty="0"/>
              <a:t>in Arctic </a:t>
            </a:r>
            <a:r>
              <a:rPr lang="en-US" dirty="0" smtClean="0"/>
              <a:t>Science</a:t>
            </a:r>
            <a:endParaRPr lang="da-DK" dirty="0"/>
          </a:p>
        </p:txBody>
      </p:sp>
      <p:sp>
        <p:nvSpPr>
          <p:cNvPr id="7" name="Pladsholder til indhold 6"/>
          <p:cNvSpPr>
            <a:spLocks noGrp="1"/>
          </p:cNvSpPr>
          <p:nvPr>
            <p:ph sz="half" idx="2"/>
          </p:nvPr>
        </p:nvSpPr>
        <p:spPr/>
        <p:txBody>
          <a:bodyPr>
            <a:normAutofit/>
          </a:bodyPr>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sz="700" dirty="0" smtClean="0"/>
          </a:p>
          <a:p>
            <a:pPr marL="0" indent="0">
              <a:buNone/>
            </a:pPr>
            <a:r>
              <a:rPr lang="da-DK" dirty="0" err="1" smtClean="0"/>
              <a:t>Primary</a:t>
            </a:r>
            <a:r>
              <a:rPr lang="da-DK" dirty="0" smtClean="0"/>
              <a:t> </a:t>
            </a:r>
            <a:r>
              <a:rPr lang="da-DK" dirty="0" err="1" smtClean="0"/>
              <a:t>focus</a:t>
            </a:r>
            <a:r>
              <a:rPr lang="da-DK" dirty="0" smtClean="0"/>
              <a:t> on </a:t>
            </a:r>
            <a:r>
              <a:rPr lang="da-DK" dirty="0" err="1" smtClean="0"/>
              <a:t>carbon</a:t>
            </a:r>
            <a:r>
              <a:rPr lang="da-DK" dirty="0" smtClean="0"/>
              <a:t> </a:t>
            </a:r>
            <a:r>
              <a:rPr lang="da-DK" dirty="0" err="1" smtClean="0"/>
              <a:t>footprint</a:t>
            </a:r>
            <a:r>
              <a:rPr lang="da-DK" dirty="0" smtClean="0"/>
              <a:t> from transport</a:t>
            </a:r>
            <a:endParaRPr lang="da-DK" dirty="0"/>
          </a:p>
        </p:txBody>
      </p:sp>
      <p:sp>
        <p:nvSpPr>
          <p:cNvPr id="4" name="Pladsholder til slidenummer 3"/>
          <p:cNvSpPr>
            <a:spLocks noGrp="1"/>
          </p:cNvSpPr>
          <p:nvPr>
            <p:ph type="sldNum" sz="quarter" idx="12"/>
          </p:nvPr>
        </p:nvSpPr>
        <p:spPr/>
        <p:txBody>
          <a:bodyPr/>
          <a:lstStyle/>
          <a:p>
            <a:fld id="{3DE8AB88-620A-4B87-9FED-8413B303A2B3}" type="slidenum">
              <a:rPr lang="da-DK" smtClean="0"/>
              <a:t>8</a:t>
            </a:fld>
            <a:endParaRPr lang="da-DK"/>
          </a:p>
        </p:txBody>
      </p:sp>
      <p:pic>
        <p:nvPicPr>
          <p:cNvPr id="5" name="Picture 12"/>
          <p:cNvPicPr>
            <a:picLocks/>
          </p:cNvPicPr>
          <p:nvPr/>
        </p:nvPicPr>
        <p:blipFill rotWithShape="1">
          <a:blip r:embed="rId2"/>
          <a:stretch/>
        </p:blipFill>
        <p:spPr>
          <a:xfrm>
            <a:off x="463967" y="953867"/>
            <a:ext cx="3505690" cy="3335059"/>
          </a:xfrm>
          <a:prstGeom prst="rect">
            <a:avLst/>
          </a:prstGeom>
        </p:spPr>
      </p:pic>
      <p:pic>
        <p:nvPicPr>
          <p:cNvPr id="9" name="Grafik 21"/>
          <p:cNvPicPr>
            <a:picLocks noGrp="1"/>
          </p:cNvPicPr>
          <p:nvPr>
            <p:ph sz="half" idx="1"/>
          </p:nvPr>
        </p:nvPicPr>
        <p:blipFill>
          <a:blip r:embed="rId3"/>
          <a:stretch>
            <a:fillRect/>
          </a:stretch>
        </p:blipFill>
        <p:spPr>
          <a:xfrm>
            <a:off x="4648200" y="953867"/>
            <a:ext cx="4038600" cy="2186309"/>
          </a:xfrm>
          <a:prstGeom prst="rect">
            <a:avLst/>
          </a:prstGeom>
          <a:ln>
            <a:solidFill>
              <a:schemeClr val="tx1"/>
            </a:solidFill>
          </a:ln>
        </p:spPr>
      </p:pic>
      <p:sp>
        <p:nvSpPr>
          <p:cNvPr id="10" name="Rektangel 9"/>
          <p:cNvSpPr/>
          <p:nvPr/>
        </p:nvSpPr>
        <p:spPr>
          <a:xfrm>
            <a:off x="3345542" y="1009679"/>
            <a:ext cx="566058" cy="244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3345542" y="2708046"/>
            <a:ext cx="566058" cy="244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p:cNvSpPr/>
          <p:nvPr/>
        </p:nvSpPr>
        <p:spPr>
          <a:xfrm>
            <a:off x="541020" y="1276560"/>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541020" y="2999416"/>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6895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da-DK" sz="3000" dirty="0" err="1"/>
              <a:t>Reducing</a:t>
            </a:r>
            <a:r>
              <a:rPr lang="da-DK" sz="3000" dirty="0"/>
              <a:t> </a:t>
            </a:r>
            <a:r>
              <a:rPr lang="da-DK" sz="3000" dirty="0" err="1"/>
              <a:t>E</a:t>
            </a:r>
            <a:r>
              <a:rPr lang="da-DK" sz="3000" dirty="0" err="1" smtClean="0"/>
              <a:t>nvironmental</a:t>
            </a:r>
            <a:r>
              <a:rPr lang="da-DK" sz="3000" dirty="0" smtClean="0"/>
              <a:t> </a:t>
            </a:r>
            <a:r>
              <a:rPr lang="da-DK" sz="3000" dirty="0" err="1"/>
              <a:t>I</a:t>
            </a:r>
            <a:r>
              <a:rPr lang="da-DK" sz="3000" dirty="0" err="1" smtClean="0"/>
              <a:t>mpacts</a:t>
            </a:r>
            <a:r>
              <a:rPr lang="da-DK" sz="3000" dirty="0" smtClean="0"/>
              <a:t> </a:t>
            </a:r>
            <a:r>
              <a:rPr lang="da-DK" sz="3000" dirty="0"/>
              <a:t>from F</a:t>
            </a:r>
            <a:r>
              <a:rPr lang="da-DK" sz="3000" dirty="0" smtClean="0"/>
              <a:t>ield </a:t>
            </a:r>
            <a:r>
              <a:rPr lang="da-DK" sz="3000" dirty="0"/>
              <a:t>S</a:t>
            </a:r>
            <a:r>
              <a:rPr lang="da-DK" sz="3000" dirty="0" smtClean="0"/>
              <a:t>tations</a:t>
            </a:r>
            <a:endParaRPr lang="da-DK" sz="3000" dirty="0"/>
          </a:p>
        </p:txBody>
      </p:sp>
      <p:pic>
        <p:nvPicPr>
          <p:cNvPr id="10" name="Picture 4"/>
          <p:cNvPicPr>
            <a:picLocks noGrp="1"/>
          </p:cNvPicPr>
          <p:nvPr>
            <p:ph sz="half" idx="1"/>
          </p:nvPr>
        </p:nvPicPr>
        <p:blipFill rotWithShape="1">
          <a:blip r:embed="rId2"/>
          <a:srcRect t="57876"/>
          <a:stretch/>
        </p:blipFill>
        <p:spPr>
          <a:xfrm>
            <a:off x="514351" y="2114703"/>
            <a:ext cx="3746897" cy="1720147"/>
          </a:xfrm>
          <a:prstGeom prst="rect">
            <a:avLst/>
          </a:prstGeom>
        </p:spPr>
      </p:pic>
      <p:pic>
        <p:nvPicPr>
          <p:cNvPr id="11" name="Picture 6"/>
          <p:cNvPicPr>
            <a:picLocks noGrp="1"/>
          </p:cNvPicPr>
          <p:nvPr>
            <p:ph sz="half" idx="2"/>
          </p:nvPr>
        </p:nvPicPr>
        <p:blipFill rotWithShape="1">
          <a:blip r:embed="rId3"/>
          <a:srcRect t="53900"/>
          <a:stretch/>
        </p:blipFill>
        <p:spPr>
          <a:xfrm>
            <a:off x="4366022" y="2098548"/>
            <a:ext cx="3829288" cy="1727191"/>
          </a:xfrm>
          <a:prstGeom prst="rect">
            <a:avLst/>
          </a:prstGeom>
        </p:spPr>
      </p:pic>
      <p:sp>
        <p:nvSpPr>
          <p:cNvPr id="5" name="Rektangel 4"/>
          <p:cNvSpPr/>
          <p:nvPr/>
        </p:nvSpPr>
        <p:spPr>
          <a:xfrm>
            <a:off x="7427988" y="2114703"/>
            <a:ext cx="7010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3634739" y="2129943"/>
            <a:ext cx="597177"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594360" y="2316843"/>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4388882" y="2387223"/>
            <a:ext cx="327660" cy="14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06087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27695</TotalTime>
  <Words>1687</Words>
  <Application>Microsoft Office PowerPoint</Application>
  <PresentationFormat>Skærmshow (16:9)</PresentationFormat>
  <Paragraphs>319</Paragraphs>
  <Slides>29</Slides>
  <Notes>8</Notes>
  <HiddenSlides>0</HiddenSlides>
  <MMClips>0</MMClips>
  <ScaleCrop>false</ScaleCrop>
  <HeadingPairs>
    <vt:vector size="8" baseType="variant">
      <vt:variant>
        <vt:lpstr>Benyttede skrifttyper</vt:lpstr>
      </vt:variant>
      <vt:variant>
        <vt:i4>6</vt:i4>
      </vt:variant>
      <vt:variant>
        <vt:lpstr>Tema</vt:lpstr>
      </vt:variant>
      <vt:variant>
        <vt:i4>2</vt:i4>
      </vt:variant>
      <vt:variant>
        <vt:lpstr>Integrerede OLE-servere</vt:lpstr>
      </vt:variant>
      <vt:variant>
        <vt:i4>1</vt:i4>
      </vt:variant>
      <vt:variant>
        <vt:lpstr>Slidetitler</vt:lpstr>
      </vt:variant>
      <vt:variant>
        <vt:i4>29</vt:i4>
      </vt:variant>
    </vt:vector>
  </HeadingPairs>
  <TitlesOfParts>
    <vt:vector size="38" baseType="lpstr">
      <vt:lpstr>Arial</vt:lpstr>
      <vt:lpstr>Calibri</vt:lpstr>
      <vt:lpstr>Calibri Light</vt:lpstr>
      <vt:lpstr>Symbol</vt:lpstr>
      <vt:lpstr>Times New Roman</vt:lpstr>
      <vt:lpstr>Wingdings</vt:lpstr>
      <vt:lpstr>Office Theme</vt:lpstr>
      <vt:lpstr>1_Office Theme</vt:lpstr>
      <vt:lpstr>Microsoft Word Document</vt:lpstr>
      <vt:lpstr>Survey - Resource use, emissions and waste handling at INTERACT stations - Results and       links to guide books </vt:lpstr>
      <vt:lpstr>Survey</vt:lpstr>
      <vt:lpstr>Survey response (25)</vt:lpstr>
      <vt:lpstr>Environmental impacts of primary concern</vt:lpstr>
      <vt:lpstr>PowerPoint-præsentation</vt:lpstr>
      <vt:lpstr>Tourism</vt:lpstr>
      <vt:lpstr>CO2</vt:lpstr>
      <vt:lpstr>Guidebook for CO2 Reduction in Arctic Science</vt:lpstr>
      <vt:lpstr>Reducing Environmental Impacts from Field Stations</vt:lpstr>
      <vt:lpstr>Chapter 1</vt:lpstr>
      <vt:lpstr>PowerPoint-præsentation</vt:lpstr>
      <vt:lpstr>PowerPoint-præsentation</vt:lpstr>
      <vt:lpstr>Reducing the environmental impacts from air emissions from, e.g., fossil fuels</vt:lpstr>
      <vt:lpstr>Water</vt:lpstr>
      <vt:lpstr>Waste </vt:lpstr>
      <vt:lpstr>PowerPoint-præsentation</vt:lpstr>
      <vt:lpstr>Plastics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Aarhus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Topp-Jørgensen, Jan Elmer</dc:creator>
  <cp:lastModifiedBy>Susse Wegeberg</cp:lastModifiedBy>
  <cp:revision>193</cp:revision>
  <cp:lastPrinted>2017-01-13T09:51:05Z</cp:lastPrinted>
  <dcterms:created xsi:type="dcterms:W3CDTF">2013-09-23T14:11:09Z</dcterms:created>
  <dcterms:modified xsi:type="dcterms:W3CDTF">2022-09-27T09:20:05Z</dcterms:modified>
</cp:coreProperties>
</file>