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315" r:id="rId3"/>
    <p:sldId id="338" r:id="rId4"/>
    <p:sldId id="340" r:id="rId5"/>
    <p:sldId id="345" r:id="rId6"/>
    <p:sldId id="346" r:id="rId7"/>
    <p:sldId id="342" r:id="rId8"/>
    <p:sldId id="339" r:id="rId9"/>
    <p:sldId id="344" r:id="rId10"/>
  </p:sldIdLst>
  <p:sldSz cx="9144000" cy="5143500" type="screen16x9"/>
  <p:notesSz cx="7315200" cy="9601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  <a:srgbClr val="0099CC"/>
    <a:srgbClr val="0066FF"/>
    <a:srgbClr val="00337D"/>
    <a:srgbClr val="FF818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701" autoAdjust="0"/>
  </p:normalViewPr>
  <p:slideViewPr>
    <p:cSldViewPr snapToGrid="0">
      <p:cViewPr varScale="1">
        <p:scale>
          <a:sx n="83" d="100"/>
          <a:sy n="83" d="100"/>
        </p:scale>
        <p:origin x="680" y="52"/>
      </p:cViewPr>
      <p:guideLst>
        <p:guide orient="horz" pos="1620"/>
        <p:guide orient="horz" pos="2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Dick" userId="9d43f918-b0e7-476b-b912-41f52d55b349" providerId="ADAL" clId="{94C8A202-E3DC-42F8-A7B0-6795F4E8B238}"/>
    <pc:docChg chg="delSld">
      <pc:chgData name="Jan Dick" userId="9d43f918-b0e7-476b-b912-41f52d55b349" providerId="ADAL" clId="{94C8A202-E3DC-42F8-A7B0-6795F4E8B238}" dt="2022-09-27T07:13:02.576" v="0" actId="47"/>
      <pc:docMkLst>
        <pc:docMk/>
      </pc:docMkLst>
      <pc:sldChg chg="del">
        <pc:chgData name="Jan Dick" userId="9d43f918-b0e7-476b-b912-41f52d55b349" providerId="ADAL" clId="{94C8A202-E3DC-42F8-A7B0-6795F4E8B238}" dt="2022-09-27T07:13:02.576" v="0" actId="47"/>
        <pc:sldMkLst>
          <pc:docMk/>
          <pc:sldMk cId="3125798712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66725-FD60-4CFE-8F6A-AA372CF4FF38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47AB-938D-4BD0-9AF7-3D19866172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89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0:25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1197 24575,'3'-1'0,"1"-1"0,-1 0 0,0 0 0,-1 0 0,1 0 0,0 0 0,0-1 0,-1 1 0,0-1 0,1 1 0,-1-1 0,2-3 0,5-5 0,74-74 0,-62 66 0,61-51 0,-14 17 0,85-84 0,-141 126 0,1 1 0,0 1 0,18-11 0,13-8 0,17-17 0,-2-3 0,79-83 0,-60 57 0,6-5 0,-74 68 0,0-1 0,-1 0 0,0 0 0,-1-1 0,9-18 0,-15 25 0,-6 13 0,3 1 0,9-14 0,28-33 0,-10 11 0,26-35 0,-45 53 0,-1 1 0,0-1 0,-1-1 0,0 1 0,0-1 0,-1 0 0,0 0 0,2-13 0,-6 14 0,-5 14 0,-9 18 0,13-19 0,-12 19-1365,2-1-5461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09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24575,'-1'90'0,"3"99"0,14-104-1365,-13-67-5461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2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4047 1 24575,'-9'1'0,"1"0"0,-1 0 0,1 1 0,0 0 0,-1 0 0,1 1 0,0 0 0,-13 8 0,13-7 0,-365 192-1249,305-158 937,-78 48-20,-97 51 804,190-119-477,36-13 402,1 0-1,-22 11 0,-286 152-102,-90 42-351,382-195 57,0-1 0,-1-2 0,-1-1 0,0-2 0,0-1 0,-39 3 0,-47 4 0,-156 40 0,201-32 0,45-13 0,-1-1 0,0-1 0,-38 3 0,63-10 0,1-1 0,0-1 0,0 1 0,0-1 0,0 1 0,0-1 0,0-1 0,0 1 0,-5-3 0,1 1 0,0 0 0,-1 0 0,1 1 0,-14-1 0,-79 0-251,-190 19-1,40 0 5,127-21 247,17 0 0,61 5 38,-266 10 674,369-9-2077,-34-1-5461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30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24575,'2'-2'0,"0"1"0,0-1 0,0 1 0,0-1 0,0 0 0,-1 0 0,1 0 0,-1 0 0,1 0 0,-1 0 0,0 0 0,0 0 0,0-1 0,1-2 0,8-11 0,-1 4 0,1 1 0,1 0 0,0 0 0,0 1 0,1 1 0,0 0 0,1 0 0,18-9 0,-26 15 40,0 0 0,0-1 0,0 0 0,-1 0 0,1 0 0,-1-1-1,6-8 1,18-17-251,-26 28 113,0 1-1,-1-1 1,1 1 0,0 0 0,0 0 0,0 0-1,1 0 1,-1 0 0,0 0 0,0 1 0,0-1 0,1 1-1,-1-1 1,3 1 0,7 1-6728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33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24575,'4'0'0,"5"4"0,4 1 0,1 4 0,1-1 0,2 4 0,2 2 0,-3 3 0,4-1 0,-1 3 0,-5 4 0,4-4 0,-2 0 0,0-4 0,2-4 0,1-4 0,1-3 0,-3-3-8191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4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0:27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0 24575,'-5'1'0,"-1"0"0,1 0 0,0 0 0,-1 1 0,1 0 0,0 0 0,0 0 0,-6 4 0,-24 9 0,10-11 0,0 0 0,-1-2 0,1-1 0,-40-2 0,-44 1 0,91 4-1365,5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0:29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24575,'-1'90'0,"3"99"0,14-104-1365,-13-67-5461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1:1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2:47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3:00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3:0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0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1197 24575,'3'-1'0,"1"-1"0,-1 0 0,0 0 0,-1 0 0,1 0 0,0 0 0,0-1 0,-1 1 0,0-1 0,1 1 0,-1-1 0,2-3 0,5-5 0,74-74 0,-62 66 0,61-51 0,-14 17 0,85-84 0,-141 126 0,1 1 0,0 1 0,18-11 0,13-8 0,17-17 0,-2-3 0,79-83 0,-60 57 0,6-5 0,-74 68 0,0-1 0,-1 0 0,0 0 0,-1-1 0,9-18 0,-15 25 0,-6 13 0,3 1 0,9-14 0,28-33 0,-10 11 0,26-35 0,-45 53 0,-1 1 0,0-1 0,-1-1 0,0 1 0,0-1 0,-1 0 0,0 0 0,2-13 0,-6 14 0,-5 14 0,-9 18 0,13-19 0,-12 19-1365,2-1-5461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20:54:09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0 24575,'-5'1'0,"-1"0"0,1 0 0,0 0 0,-1 1 0,1 0 0,0 0 0,0 0 0,-6 4 0,-24 9 0,10-11 0,0 0 0,-1-2 0,1-1 0,-40-2 0,-44 1 0,91 4-1365,5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122A2-DA26-4CA1-AAC6-812C2B666E04}" type="datetimeFigureOut">
              <a:rPr lang="da-DK" smtClean="0"/>
              <a:t>27-09-2022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4ADB-3CB5-4D84-801E-186B8E2812D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13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Resulted in deliverables – Point to arrow diagram wide range of relationship of station managers with tourists,  three types of mechanism to influence human behaviour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09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 tables of benefits and negative interactions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45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43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Invite people to join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55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56" y="2978633"/>
            <a:ext cx="7772400" cy="1102519"/>
          </a:xfrm>
        </p:spPr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617" y="4530591"/>
            <a:ext cx="4229092" cy="472927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27AD-0C50-43B1-9A56-9474DA94C4B7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83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EFD-8774-4B07-BF1D-F32FF10B1949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6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459F-7825-4628-BF1E-2330B07804CC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2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56" y="2978633"/>
            <a:ext cx="7772400" cy="1102519"/>
          </a:xfrm>
        </p:spPr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617" y="4530591"/>
            <a:ext cx="4229092" cy="472927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27AD-0C50-43B1-9A56-9474DA94C4B7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362003" y="216873"/>
            <a:ext cx="4229092" cy="47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Click to edit Master subtitle style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6796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200">
                <a:solidFill>
                  <a:srgbClr val="003366"/>
                </a:solidFill>
              </a:defRPr>
            </a:lvl3pPr>
            <a:lvl4pPr>
              <a:defRPr sz="2200">
                <a:solidFill>
                  <a:srgbClr val="003366"/>
                </a:solidFill>
              </a:defRPr>
            </a:lvl4pPr>
            <a:lvl5pPr>
              <a:defRPr sz="2200">
                <a:solidFill>
                  <a:srgbClr val="0033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664-C846-40BF-8DF5-25AA27DEFB7B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00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94D-F71F-44B4-90DE-516FD5D6DC68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59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376-09ED-4599-861A-47760267F2B9}" type="datetime1">
              <a:rPr lang="en-GB" smtClean="0"/>
              <a:t>27/09/2022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90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540D-890C-46BC-B7F3-A308111061A5}" type="datetime1">
              <a:rPr lang="en-GB" smtClean="0"/>
              <a:t>27/09/2022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A16-899A-4CAE-8D91-6C0A004FDE6F}" type="datetime1">
              <a:rPr lang="en-GB" smtClean="0"/>
              <a:t>27/09/2022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61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4144" y="4767263"/>
            <a:ext cx="2133600" cy="273844"/>
          </a:xfrm>
        </p:spPr>
        <p:txBody>
          <a:bodyPr/>
          <a:lstStyle/>
          <a:p>
            <a:fld id="{C8F938D2-749A-4666-951E-933E66D03D2D}" type="datetime1">
              <a:rPr lang="en-GB" smtClean="0"/>
              <a:t>27/09/2022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52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9424-A8F1-4F99-A634-ECBD50D8036B}" type="datetime1">
              <a:rPr lang="en-GB" smtClean="0"/>
              <a:t>27/09/2022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7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200">
                <a:solidFill>
                  <a:srgbClr val="003366"/>
                </a:solidFill>
              </a:defRPr>
            </a:lvl3pPr>
            <a:lvl4pPr>
              <a:defRPr sz="2200">
                <a:solidFill>
                  <a:srgbClr val="003366"/>
                </a:solidFill>
              </a:defRPr>
            </a:lvl4pPr>
            <a:lvl5pPr>
              <a:defRPr sz="2200">
                <a:solidFill>
                  <a:srgbClr val="0033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664-C846-40BF-8DF5-25AA27DEFB7B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40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3378-581B-4C51-A70E-2FDF1A78F1FA}" type="datetime1">
              <a:rPr lang="en-GB" smtClean="0"/>
              <a:t>27/09/2022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70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EFD-8774-4B07-BF1D-F32FF10B1949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307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459F-7825-4628-BF1E-2330B07804CC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2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94D-F71F-44B4-90DE-516FD5D6DC68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4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376-09ED-4599-861A-47760267F2B9}" type="datetime1">
              <a:rPr lang="en-GB" smtClean="0"/>
              <a:t>27/09/2022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85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540D-890C-46BC-B7F3-A308111061A5}" type="datetime1">
              <a:rPr lang="en-GB" smtClean="0"/>
              <a:t>27/09/2022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87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A16-899A-4CAE-8D91-6C0A004FDE6F}" type="datetime1">
              <a:rPr lang="en-GB" smtClean="0"/>
              <a:t>27/09/2022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46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4144" y="4767263"/>
            <a:ext cx="2133600" cy="273844"/>
          </a:xfrm>
        </p:spPr>
        <p:txBody>
          <a:bodyPr/>
          <a:lstStyle/>
          <a:p>
            <a:fld id="{C8F938D2-749A-4666-951E-933E66D03D2D}" type="datetime1">
              <a:rPr lang="en-GB" smtClean="0"/>
              <a:t>27/09/2022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29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9424-A8F1-4F99-A634-ECBD50D8036B}" type="datetime1">
              <a:rPr lang="en-GB" smtClean="0"/>
              <a:t>27/09/2022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27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3378-581B-4C51-A70E-2FDF1A78F1FA}" type="datetime1">
              <a:rPr lang="en-GB" smtClean="0"/>
              <a:t>27/09/2022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00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596" y="205978"/>
            <a:ext cx="84965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6" y="1200151"/>
            <a:ext cx="84965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460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82FD-541B-4DE8-AC5A-758908BC63D9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9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269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" y="4359823"/>
            <a:ext cx="1078504" cy="4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596" y="205978"/>
            <a:ext cx="84965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6" y="1200151"/>
            <a:ext cx="84965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460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82FD-541B-4DE8-AC5A-758908BC63D9}" type="datetime1">
              <a:rPr lang="en-GB" smtClean="0"/>
              <a:t>27/09/2022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9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269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" y="4359823"/>
            <a:ext cx="1078504" cy="4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13.png"/><Relationship Id="rId21" Type="http://schemas.openxmlformats.org/officeDocument/2006/relationships/customXml" Target="../ink/ink12.xml"/><Relationship Id="rId7" Type="http://schemas.openxmlformats.org/officeDocument/2006/relationships/customXml" Target="../ink/ink2.xml"/><Relationship Id="rId12" Type="http://schemas.openxmlformats.org/officeDocument/2006/relationships/image" Target="../media/image18.png"/><Relationship Id="rId17" Type="http://schemas.openxmlformats.org/officeDocument/2006/relationships/customXml" Target="../ink/ink9.xml"/><Relationship Id="rId25" Type="http://schemas.openxmlformats.org/officeDocument/2006/relationships/customXml" Target="../ink/ink14.xml"/><Relationship Id="rId2" Type="http://schemas.openxmlformats.org/officeDocument/2006/relationships/image" Target="../media/image12.png"/><Relationship Id="rId16" Type="http://schemas.openxmlformats.org/officeDocument/2006/relationships/customXml" Target="../ink/ink8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customXml" Target="../ink/ink4.xml"/><Relationship Id="rId24" Type="http://schemas.openxmlformats.org/officeDocument/2006/relationships/image" Target="../media/image21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3.xml"/><Relationship Id="rId10" Type="http://schemas.openxmlformats.org/officeDocument/2006/relationships/image" Target="../media/image17.png"/><Relationship Id="rId19" Type="http://schemas.openxmlformats.org/officeDocument/2006/relationships/customXml" Target="../ink/ink11.xml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8709" y="248221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Task 2.6 The Arctic Resort 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(Lead: UKCEH) 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And all those who contributed to the deliverables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1</a:t>
            </a:fld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66" y="36765"/>
            <a:ext cx="1548256" cy="504097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44617" y="4057664"/>
            <a:ext cx="4229092" cy="472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By Jan Dick, Chris Andrews, Elmer Topp-Jørgensen, Susse Wegeberg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27149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4CCA-0CC3-8415-EB79-B1B8DD4C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38" y="205978"/>
            <a:ext cx="285308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Deliverable D2.12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0C565-5F05-FDCB-0C7F-BA866BE7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2</a:t>
            </a:fld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0B220-B2ED-5BBB-A639-3F89949A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47" y="129774"/>
            <a:ext cx="6833111" cy="4807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A5A597-8AA2-939C-9559-8A285D95AAA1}"/>
              </a:ext>
            </a:extLst>
          </p:cNvPr>
          <p:cNvSpPr txBox="1"/>
          <p:nvPr/>
        </p:nvSpPr>
        <p:spPr>
          <a:xfrm>
            <a:off x="1" y="1410747"/>
            <a:ext cx="20305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Pocket guide on how to handle effects of tourism at research stations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in adjacent local communities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2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4CCA-0CC3-8415-EB79-B1B8DD4C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7" y="205978"/>
            <a:ext cx="285308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Deliverable D2.13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0C565-5F05-FDCB-0C7F-BA866BE7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3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5A597-8AA2-939C-9559-8A285D95AAA1}"/>
              </a:ext>
            </a:extLst>
          </p:cNvPr>
          <p:cNvSpPr txBox="1"/>
          <p:nvPr/>
        </p:nvSpPr>
        <p:spPr>
          <a:xfrm>
            <a:off x="40345" y="1410747"/>
            <a:ext cx="18556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Pocket guide for tourist on how to behave around research station, incl. their study areas and local communities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4F810-F810-2D11-198C-A6367D30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37" y="591671"/>
            <a:ext cx="72789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0A2AF-327D-53D6-C3DC-64C8AEA2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4</a:t>
            </a:fld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828396-F4C7-BDAF-624B-F763FFCE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490" y="3107525"/>
            <a:ext cx="3650725" cy="2255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CC5803-22BD-9799-963E-55D34607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1901"/>
            <a:ext cx="3969750" cy="2635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D7F215-A270-91C5-6B08-A351AB760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401" y="471901"/>
            <a:ext cx="4108901" cy="2305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D49974-5672-25A8-1F8D-4C0027C24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87" y="3107525"/>
            <a:ext cx="2943016" cy="1976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FE420D-DB5B-12C0-8853-927DF04E15E7}"/>
              </a:ext>
            </a:extLst>
          </p:cNvPr>
          <p:cNvSpPr txBox="1"/>
          <p:nvPr/>
        </p:nvSpPr>
        <p:spPr>
          <a:xfrm>
            <a:off x="1858349" y="41289"/>
            <a:ext cx="175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Positive themes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2464C-AD7C-B504-1868-461E31D8BBEC}"/>
              </a:ext>
            </a:extLst>
          </p:cNvPr>
          <p:cNvSpPr txBox="1"/>
          <p:nvPr/>
        </p:nvSpPr>
        <p:spPr>
          <a:xfrm>
            <a:off x="6011374" y="41289"/>
            <a:ext cx="175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Negative themes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265F7-208A-3F41-2EEA-7E48B826EBFB}"/>
              </a:ext>
            </a:extLst>
          </p:cNvPr>
          <p:cNvSpPr txBox="1"/>
          <p:nvPr/>
        </p:nvSpPr>
        <p:spPr>
          <a:xfrm>
            <a:off x="4456193" y="3168805"/>
            <a:ext cx="286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Range of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62593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B27C-DFF2-036C-42FA-EE17B083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21" y="125057"/>
            <a:ext cx="8496557" cy="857250"/>
          </a:xfrm>
        </p:spPr>
        <p:txBody>
          <a:bodyPr/>
          <a:lstStyle/>
          <a:p>
            <a:r>
              <a:rPr lang="en-GB" dirty="0"/>
              <a:t>Finding the deliverables?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E530F-9D0B-BBF1-81EB-E92D397EED88}"/>
              </a:ext>
            </a:extLst>
          </p:cNvPr>
          <p:cNvSpPr txBox="1"/>
          <p:nvPr/>
        </p:nvSpPr>
        <p:spPr>
          <a:xfrm>
            <a:off x="134470" y="808703"/>
            <a:ext cx="401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https://eu-interact.org/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2CF1F-3704-86B3-D1FE-E51C09E1A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1233478"/>
            <a:ext cx="4995583" cy="2189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44279-93D9-C495-AB82-266042E6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74" y="240808"/>
            <a:ext cx="3287148" cy="2206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18972-2183-B718-576A-06F977F10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405" y="2526744"/>
            <a:ext cx="4616023" cy="237352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BF8998-12CD-5F55-920F-7A1ADF337C88}"/>
              </a:ext>
            </a:extLst>
          </p:cNvPr>
          <p:cNvGrpSpPr/>
          <p:nvPr/>
        </p:nvGrpSpPr>
        <p:grpSpPr>
          <a:xfrm rot="5176496">
            <a:off x="5340546" y="1707314"/>
            <a:ext cx="446040" cy="431280"/>
            <a:chOff x="5286394" y="1259468"/>
            <a:chExt cx="4460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D5F145-6DF4-F461-B6B6-320B817EFB63}"/>
                    </a:ext>
                  </a:extLst>
                </p14:cNvPr>
                <p14:cNvContentPartPr/>
                <p14:nvPr/>
              </p14:nvContentPartPr>
              <p14:xfrm>
                <a:off x="5286394" y="1259468"/>
                <a:ext cx="438120" cy="431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D5F145-6DF4-F461-B6B6-320B817EFB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7394" y="1250468"/>
                  <a:ext cx="455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4FE655-A1A5-E0A3-31E8-8E80A93CFD53}"/>
                    </a:ext>
                  </a:extLst>
                </p14:cNvPr>
                <p14:cNvContentPartPr/>
                <p14:nvPr/>
              </p14:nvContentPartPr>
              <p14:xfrm>
                <a:off x="5589874" y="1259828"/>
                <a:ext cx="142560" cy="1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4FE655-A1A5-E0A3-31E8-8E80A93CFD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1234" y="1250828"/>
                  <a:ext cx="160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93DE71-A937-CE64-EA2D-630030093A3E}"/>
                    </a:ext>
                  </a:extLst>
                </p14:cNvPr>
                <p14:cNvContentPartPr/>
                <p14:nvPr/>
              </p14:nvContentPartPr>
              <p14:xfrm>
                <a:off x="5708314" y="1274948"/>
                <a:ext cx="7920" cy="13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93DE71-A937-CE64-EA2D-630030093A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99674" y="1266308"/>
                  <a:ext cx="2556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0E5A30-BF82-F86F-3A9B-5E61D08A1021}"/>
                  </a:ext>
                </a:extLst>
              </p14:cNvPr>
              <p14:cNvContentPartPr/>
              <p14:nvPr/>
            </p14:nvContentPartPr>
            <p14:xfrm>
              <a:off x="7053634" y="1859228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0E5A30-BF82-F86F-3A9B-5E61D08A10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4994" y="18505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CBB7E0D-C4A6-40A1-F82B-2B09DDF1E937}"/>
              </a:ext>
            </a:extLst>
          </p:cNvPr>
          <p:cNvSpPr txBox="1"/>
          <p:nvPr/>
        </p:nvSpPr>
        <p:spPr>
          <a:xfrm>
            <a:off x="6741753" y="2571750"/>
            <a:ext cx="21336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GB" b="0" i="0" cap="all" dirty="0">
                <a:solidFill>
                  <a:srgbClr val="6786B2"/>
                </a:solidFill>
                <a:effectLst/>
                <a:latin typeface="Catamaran"/>
              </a:rPr>
              <a:t>WORK PACKAGE 2 STATION MANAGERS’ FORUM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747A52-DDDE-E063-231E-09652CBF3D7E}"/>
                  </a:ext>
                </a:extLst>
              </p14:cNvPr>
              <p14:cNvContentPartPr/>
              <p14:nvPr/>
            </p14:nvContentPartPr>
            <p14:xfrm>
              <a:off x="6639339" y="1947929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747A52-DDDE-E063-231E-09652CBF3D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0339" y="19389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A359FA-7805-9B6B-9A94-06734259DB62}"/>
                  </a:ext>
                </a:extLst>
              </p14:cNvPr>
              <p14:cNvContentPartPr/>
              <p14:nvPr/>
            </p14:nvContentPartPr>
            <p14:xfrm>
              <a:off x="8380659" y="4396289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A359FA-7805-9B6B-9A94-06734259DB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2019" y="43876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079AC9F-83F2-4750-FA06-446180A79ED1}"/>
                  </a:ext>
                </a:extLst>
              </p14:cNvPr>
              <p14:cNvContentPartPr/>
              <p14:nvPr/>
            </p14:nvContentPartPr>
            <p14:xfrm>
              <a:off x="8380659" y="439628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079AC9F-83F2-4750-FA06-446180A79E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2019" y="43876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6312D30-9D2A-083D-2C92-1DB1CB89E1D2}"/>
              </a:ext>
            </a:extLst>
          </p:cNvPr>
          <p:cNvGrpSpPr/>
          <p:nvPr/>
        </p:nvGrpSpPr>
        <p:grpSpPr>
          <a:xfrm rot="5176496">
            <a:off x="7080575" y="2137778"/>
            <a:ext cx="446040" cy="431280"/>
            <a:chOff x="5286394" y="1259468"/>
            <a:chExt cx="4460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C963ED-AC81-87AC-2CAC-6BDC0E60A369}"/>
                    </a:ext>
                  </a:extLst>
                </p14:cNvPr>
                <p14:cNvContentPartPr/>
                <p14:nvPr/>
              </p14:nvContentPartPr>
              <p14:xfrm>
                <a:off x="5286394" y="1259468"/>
                <a:ext cx="438120" cy="43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C963ED-AC81-87AC-2CAC-6BDC0E60A3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7394" y="1250468"/>
                  <a:ext cx="4557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828ED9-9C6A-80E0-13BE-ABDAC77B56A2}"/>
                    </a:ext>
                  </a:extLst>
                </p14:cNvPr>
                <p14:cNvContentPartPr/>
                <p14:nvPr/>
              </p14:nvContentPartPr>
              <p14:xfrm>
                <a:off x="5589874" y="1259828"/>
                <a:ext cx="142560" cy="1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828ED9-9C6A-80E0-13BE-ABDAC77B56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1234" y="1250828"/>
                  <a:ext cx="160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CC4D58-A5D5-C817-AEDA-4EA701A4304A}"/>
                    </a:ext>
                  </a:extLst>
                </p14:cNvPr>
                <p14:cNvContentPartPr/>
                <p14:nvPr/>
              </p14:nvContentPartPr>
              <p14:xfrm>
                <a:off x="5708314" y="1274948"/>
                <a:ext cx="7920" cy="137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CC4D58-A5D5-C817-AEDA-4EA701A43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99674" y="1266308"/>
                  <a:ext cx="2556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40A47D-C753-D6FF-4F60-40233EC92B55}"/>
              </a:ext>
            </a:extLst>
          </p:cNvPr>
          <p:cNvGrpSpPr/>
          <p:nvPr/>
        </p:nvGrpSpPr>
        <p:grpSpPr>
          <a:xfrm>
            <a:off x="6464379" y="3506009"/>
            <a:ext cx="1463400" cy="487080"/>
            <a:chOff x="6464379" y="3506009"/>
            <a:chExt cx="146340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8E5180-2408-A6F9-F4CB-80D6F8002485}"/>
                    </a:ext>
                  </a:extLst>
                </p14:cNvPr>
                <p14:cNvContentPartPr/>
                <p14:nvPr/>
              </p14:nvContentPartPr>
              <p14:xfrm>
                <a:off x="6470499" y="3506009"/>
                <a:ext cx="1457280" cy="40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8E5180-2408-A6F9-F4CB-80D6F80024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61499" y="3497369"/>
                  <a:ext cx="14749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299687-090C-17E2-C280-21296AF5EEDD}"/>
                    </a:ext>
                  </a:extLst>
                </p14:cNvPr>
                <p14:cNvContentPartPr/>
                <p14:nvPr/>
              </p14:nvContentPartPr>
              <p14:xfrm>
                <a:off x="6480219" y="3828209"/>
                <a:ext cx="97560" cy="8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299687-090C-17E2-C280-21296AF5EE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71219" y="3819569"/>
                  <a:ext cx="115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EE35AB-AB80-A878-7B1D-F64B68B44EA1}"/>
                    </a:ext>
                  </a:extLst>
                </p14:cNvPr>
                <p14:cNvContentPartPr/>
                <p14:nvPr/>
              </p14:nvContentPartPr>
              <p14:xfrm>
                <a:off x="6464379" y="3919649"/>
                <a:ext cx="102600" cy="7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EE35AB-AB80-A878-7B1D-F64B68B44E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55379" y="3910649"/>
                  <a:ext cx="12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C4AF3A-3B5F-E8B1-055C-DEBAD3D45471}"/>
                    </a:ext>
                  </a:extLst>
                </p14:cNvPr>
                <p14:cNvContentPartPr/>
                <p14:nvPr/>
              </p14:nvContentPartPr>
              <p14:xfrm>
                <a:off x="6686499" y="3919649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C4AF3A-3B5F-E8B1-055C-DEBAD3D454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77859" y="3910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FB45C2C-5FA1-EAE2-C960-F41DEF80A77E}"/>
              </a:ext>
            </a:extLst>
          </p:cNvPr>
          <p:cNvSpPr txBox="1"/>
          <p:nvPr/>
        </p:nvSpPr>
        <p:spPr>
          <a:xfrm>
            <a:off x="6779107" y="3957685"/>
            <a:ext cx="205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Scroll down to D2,12 and D2,13</a:t>
            </a:r>
          </a:p>
        </p:txBody>
      </p:sp>
    </p:spTree>
    <p:extLst>
      <p:ext uri="{BB962C8B-B14F-4D97-AF65-F5344CB8AC3E}">
        <p14:creationId xmlns:p14="http://schemas.microsoft.com/office/powerpoint/2010/main" val="28064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8709" y="248221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Task 2.6 The Arctic Resort 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(Lead: UKCEH) 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And all those who contributed to the deliverables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6</a:t>
            </a:fld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66" y="36765"/>
            <a:ext cx="1548256" cy="504097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44617" y="4057664"/>
            <a:ext cx="4229092" cy="472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By Jan Dick, Chris Andrews, Elmer Topp-Jørgensen, Susse Wegeberg </a:t>
            </a:r>
            <a:endParaRPr lang="da-DK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9CE6D-61A8-BC74-2291-1E83FAEB71A1}"/>
              </a:ext>
            </a:extLst>
          </p:cNvPr>
          <p:cNvSpPr/>
          <p:nvPr/>
        </p:nvSpPr>
        <p:spPr>
          <a:xfrm rot="19576285">
            <a:off x="-480759" y="1692204"/>
            <a:ext cx="7772400" cy="1580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Do you want to co-author a research article based on this task?</a:t>
            </a:r>
          </a:p>
        </p:txBody>
      </p:sp>
    </p:spTree>
    <p:extLst>
      <p:ext uri="{BB962C8B-B14F-4D97-AF65-F5344CB8AC3E}">
        <p14:creationId xmlns:p14="http://schemas.microsoft.com/office/powerpoint/2010/main" val="77656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0AF6-A407-1226-29A5-C1D625E9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57" y="0"/>
            <a:ext cx="8496557" cy="8572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research paper: The relationship between tourists and long-term environmental research facilities in arctic and alpine environments.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5E6E3-E178-2A5B-170D-E4111C9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7</a:t>
            </a:fld>
            <a:endParaRPr 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B9C8-2966-F19E-7C4B-E54CE704FA06}"/>
              </a:ext>
            </a:extLst>
          </p:cNvPr>
          <p:cNvSpPr txBox="1"/>
          <p:nvPr/>
        </p:nvSpPr>
        <p:spPr>
          <a:xfrm>
            <a:off x="417312" y="1171208"/>
            <a:ext cx="84965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– artic melting/changing, need to monitor environment – need for INTERACT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Explain INTERACT range of stations types, range of science conducted e.g. 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summary of TA topics</a:t>
            </a:r>
            <a:endParaRPr lang="en-GB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Tourism in arctic and alpine environments increasing – can be beneficial or can be harmful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Aim of paper to quantify within INTERACT network re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lationship been tourists and scientists at long-term environmental monitoring stations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 -  we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adopt an exploratory sequential mixed methods design (qualitative followed by quantitative</a:t>
            </a:r>
            <a:r>
              <a:rPr lang="en-GB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RESULTS - explain range of relationship of INTERACT stations with tourists - results of survey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 benefits identified by station managers of tourists for their place Report actions station managers found effective and non-effective to influence positive behaviours of tourists (using awareness, nudging and regulation framework)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 negative impact of tourists reported by station managers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 actions station managers found effective and non-effective to avoid or reduce negative interactions with tourists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 -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</a:rPr>
              <a:t>human behaviour theory, social exchange  theory comparing transactional and non-transactional relationships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ACKNOWLEDGEMENTS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REFERENCES 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SUPPLIMENTARY MATERIAL – this can be a data paper if anyone volunteers so we all get our names on 2 papers 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FAC9E-FEF6-B1D8-3F9B-219FD4866A6C}"/>
              </a:ext>
            </a:extLst>
          </p:cNvPr>
          <p:cNvSpPr txBox="1"/>
          <p:nvPr/>
        </p:nvSpPr>
        <p:spPr>
          <a:xfrm>
            <a:off x="4597335" y="414683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Tourism Management 	Impact factor 10.967</a:t>
            </a:r>
          </a:p>
          <a:p>
            <a:r>
              <a:rPr lang="en-GB" sz="1200" dirty="0"/>
              <a:t>Journal of Travel Research	Impact factor 10.87</a:t>
            </a:r>
          </a:p>
          <a:p>
            <a:r>
              <a:rPr lang="en-GB" sz="1200" dirty="0"/>
              <a:t>Annals of Tourism Research	Impact factor 9.011</a:t>
            </a:r>
          </a:p>
          <a:p>
            <a:r>
              <a:rPr lang="en-GB" sz="1200" dirty="0"/>
              <a:t>Other 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A02BC-B020-80A8-7288-21221F9F3B74}"/>
              </a:ext>
            </a:extLst>
          </p:cNvPr>
          <p:cNvSpPr txBox="1"/>
          <p:nvPr/>
        </p:nvSpPr>
        <p:spPr>
          <a:xfrm>
            <a:off x="2223060" y="832654"/>
            <a:ext cx="554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Authors, Institute and address, Email</a:t>
            </a:r>
          </a:p>
        </p:txBody>
      </p:sp>
    </p:spTree>
    <p:extLst>
      <p:ext uri="{BB962C8B-B14F-4D97-AF65-F5344CB8AC3E}">
        <p14:creationId xmlns:p14="http://schemas.microsoft.com/office/powerpoint/2010/main" val="379177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37E4-85C0-D794-D603-DDB724DF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5" y="28749"/>
            <a:ext cx="8496557" cy="857250"/>
          </a:xfrm>
        </p:spPr>
        <p:txBody>
          <a:bodyPr/>
          <a:lstStyle/>
          <a:p>
            <a:r>
              <a:rPr lang="en-GB" dirty="0"/>
              <a:t>Quantitative data collection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0C874-F2B5-F528-E738-BF1B133F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8</a:t>
            </a:fld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F1FBD-B62B-2D17-8904-8F6AA212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5" y="867039"/>
            <a:ext cx="8949018" cy="4170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27E3-3B31-2FA5-6DEC-777AA0E25D64}"/>
              </a:ext>
            </a:extLst>
          </p:cNvPr>
          <p:cNvSpPr txBox="1"/>
          <p:nvPr/>
        </p:nvSpPr>
        <p:spPr>
          <a:xfrm>
            <a:off x="3059206" y="1585789"/>
            <a:ext cx="12640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Role of tourism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399D1-47A3-461B-5D0E-FD6C57E4E729}"/>
              </a:ext>
            </a:extLst>
          </p:cNvPr>
          <p:cNvSpPr txBox="1"/>
          <p:nvPr/>
        </p:nvSpPr>
        <p:spPr>
          <a:xfrm>
            <a:off x="4588873" y="1338495"/>
            <a:ext cx="15047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Potential benefits 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459C4-BDAF-1916-FA4D-9F56D7628EF9}"/>
              </a:ext>
            </a:extLst>
          </p:cNvPr>
          <p:cNvSpPr txBox="1"/>
          <p:nvPr/>
        </p:nvSpPr>
        <p:spPr>
          <a:xfrm>
            <a:off x="114365" y="3680642"/>
            <a:ext cx="15047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impacts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4D842-93BA-8901-4D36-86EBC5D9F172}"/>
              </a:ext>
            </a:extLst>
          </p:cNvPr>
          <p:cNvSpPr txBox="1"/>
          <p:nvPr/>
        </p:nvSpPr>
        <p:spPr>
          <a:xfrm>
            <a:off x="5960647" y="4011292"/>
            <a:ext cx="2242058" cy="43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details </a:t>
            </a:r>
            <a:r>
              <a:rPr lang="en-GB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to be answered by all co-authors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94343-1244-CEB3-D726-8290521E9104}"/>
              </a:ext>
            </a:extLst>
          </p:cNvPr>
          <p:cNvSpPr txBox="1"/>
          <p:nvPr/>
        </p:nvSpPr>
        <p:spPr>
          <a:xfrm>
            <a:off x="6027883" y="3700445"/>
            <a:ext cx="15047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aspects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738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18382</TotalTime>
  <Words>472</Words>
  <Application>Microsoft Office PowerPoint</Application>
  <PresentationFormat>On-screen Show (16:9)</PresentationFormat>
  <Paragraphs>60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Catamaran</vt:lpstr>
      <vt:lpstr>Times New Roman</vt:lpstr>
      <vt:lpstr>Office Theme</vt:lpstr>
      <vt:lpstr>1_Office Theme</vt:lpstr>
      <vt:lpstr>Task 2.6 The Arctic Resort  (Lead: UKCEH)   </vt:lpstr>
      <vt:lpstr>Deliverable D2.12 </vt:lpstr>
      <vt:lpstr>Deliverable D2.13 </vt:lpstr>
      <vt:lpstr>PowerPoint Presentation</vt:lpstr>
      <vt:lpstr>Finding the deliverables? </vt:lpstr>
      <vt:lpstr>Task 2.6 The Arctic Resort  (Lead: UKCEH)   </vt:lpstr>
      <vt:lpstr>Potential research paper: The relationship between tourists and long-term environmental research facilities in arctic and alpine environments.</vt:lpstr>
      <vt:lpstr>Quantitative data collection tool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Topp-Jørgensen, Jan Elmer</dc:creator>
  <cp:lastModifiedBy>Jan Dick</cp:lastModifiedBy>
  <cp:revision>142</cp:revision>
  <cp:lastPrinted>2017-01-13T09:51:05Z</cp:lastPrinted>
  <dcterms:created xsi:type="dcterms:W3CDTF">2013-09-23T14:11:09Z</dcterms:created>
  <dcterms:modified xsi:type="dcterms:W3CDTF">2022-09-27T07:13:07Z</dcterms:modified>
</cp:coreProperties>
</file>