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handoutMasterIdLst>
    <p:handoutMasterId r:id="rId26"/>
  </p:handoutMasterIdLst>
  <p:sldIdLst>
    <p:sldId id="315" r:id="rId3"/>
    <p:sldId id="361" r:id="rId4"/>
    <p:sldId id="362" r:id="rId5"/>
    <p:sldId id="363" r:id="rId6"/>
    <p:sldId id="377" r:id="rId7"/>
    <p:sldId id="378" r:id="rId8"/>
    <p:sldId id="379" r:id="rId9"/>
    <p:sldId id="389" r:id="rId10"/>
    <p:sldId id="394" r:id="rId11"/>
    <p:sldId id="391" r:id="rId12"/>
    <p:sldId id="393" r:id="rId13"/>
    <p:sldId id="390" r:id="rId14"/>
    <p:sldId id="392" r:id="rId15"/>
    <p:sldId id="386" r:id="rId16"/>
    <p:sldId id="384" r:id="rId17"/>
    <p:sldId id="372" r:id="rId18"/>
    <p:sldId id="375" r:id="rId19"/>
    <p:sldId id="371" r:id="rId20"/>
    <p:sldId id="380" r:id="rId21"/>
    <p:sldId id="385" r:id="rId22"/>
    <p:sldId id="376" r:id="rId23"/>
    <p:sldId id="332" r:id="rId24"/>
  </p:sldIdLst>
  <p:sldSz cx="9144000" cy="5143500" type="screen16x9"/>
  <p:notesSz cx="7315200" cy="96012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202">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B4B"/>
    <a:srgbClr val="00337D"/>
    <a:srgbClr val="0066CC"/>
    <a:srgbClr val="FF8181"/>
    <a:srgbClr val="003366"/>
    <a:srgbClr val="0099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0" autoAdjust="0"/>
    <p:restoredTop sz="94701" autoAdjust="0"/>
  </p:normalViewPr>
  <p:slideViewPr>
    <p:cSldViewPr snapToGrid="0">
      <p:cViewPr varScale="1">
        <p:scale>
          <a:sx n="82" d="100"/>
          <a:sy n="82" d="100"/>
        </p:scale>
        <p:origin x="302" y="34"/>
      </p:cViewPr>
      <p:guideLst>
        <p:guide orient="horz" pos="1620"/>
        <p:guide orient="horz" pos="202"/>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4143588" y="0"/>
            <a:ext cx="3169920" cy="480060"/>
          </a:xfrm>
          <a:prstGeom prst="rect">
            <a:avLst/>
          </a:prstGeom>
        </p:spPr>
        <p:txBody>
          <a:bodyPr vert="horz" lIns="91440" tIns="45720" rIns="91440" bIns="45720" rtlCol="0"/>
          <a:lstStyle>
            <a:lvl1pPr algn="r">
              <a:defRPr sz="1200"/>
            </a:lvl1pPr>
          </a:lstStyle>
          <a:p>
            <a:fld id="{D8966725-FD60-4CFE-8F6A-AA372CF4FF38}" type="datetimeFigureOut">
              <a:rPr lang="da-DK" smtClean="0"/>
              <a:t>27-09-2022</a:t>
            </a:fld>
            <a:endParaRPr lang="da-DK"/>
          </a:p>
        </p:txBody>
      </p:sp>
      <p:sp>
        <p:nvSpPr>
          <p:cNvPr id="4" name="Footer Placeholder 3"/>
          <p:cNvSpPr>
            <a:spLocks noGrp="1"/>
          </p:cNvSpPr>
          <p:nvPr>
            <p:ph type="ftr" sz="quarter" idx="2"/>
          </p:nvPr>
        </p:nvSpPr>
        <p:spPr>
          <a:xfrm>
            <a:off x="0" y="9119474"/>
            <a:ext cx="3169920" cy="480060"/>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1440" tIns="45720" rIns="91440" bIns="45720" rtlCol="0" anchor="b"/>
          <a:lstStyle>
            <a:lvl1pPr algn="r">
              <a:defRPr sz="1200"/>
            </a:lvl1pPr>
          </a:lstStyle>
          <a:p>
            <a:fld id="{057047AB-938D-4BD0-9AF7-3D198661727A}" type="slidenum">
              <a:rPr lang="da-DK" smtClean="0"/>
              <a:t>‹#›</a:t>
            </a:fld>
            <a:endParaRPr lang="da-DK"/>
          </a:p>
        </p:txBody>
      </p:sp>
    </p:spTree>
    <p:extLst>
      <p:ext uri="{BB962C8B-B14F-4D97-AF65-F5344CB8AC3E}">
        <p14:creationId xmlns:p14="http://schemas.microsoft.com/office/powerpoint/2010/main" val="3965899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4143588" y="0"/>
            <a:ext cx="3169920" cy="480060"/>
          </a:xfrm>
          <a:prstGeom prst="rect">
            <a:avLst/>
          </a:prstGeom>
        </p:spPr>
        <p:txBody>
          <a:bodyPr vert="horz" lIns="91440" tIns="45720" rIns="91440" bIns="45720" rtlCol="0"/>
          <a:lstStyle>
            <a:lvl1pPr algn="r">
              <a:defRPr sz="1200"/>
            </a:lvl1pPr>
          </a:lstStyle>
          <a:p>
            <a:fld id="{C97122A2-DA26-4CA1-AAC6-812C2B666E04}" type="datetimeFigureOut">
              <a:rPr lang="da-DK" smtClean="0"/>
              <a:t>27-09-2022</a:t>
            </a:fld>
            <a:endParaRPr lang="da-DK"/>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0" y="9119474"/>
            <a:ext cx="3169920" cy="48006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1440" tIns="45720" rIns="91440" bIns="45720" rtlCol="0" anchor="b"/>
          <a:lstStyle>
            <a:lvl1pPr algn="r">
              <a:defRPr sz="1200"/>
            </a:lvl1pPr>
          </a:lstStyle>
          <a:p>
            <a:fld id="{93D94ADB-3CB5-4D84-801E-186B8E2812D1}" type="slidenum">
              <a:rPr lang="da-DK" smtClean="0"/>
              <a:t>‹#›</a:t>
            </a:fld>
            <a:endParaRPr lang="da-DK"/>
          </a:p>
        </p:txBody>
      </p:sp>
    </p:spTree>
    <p:extLst>
      <p:ext uri="{BB962C8B-B14F-4D97-AF65-F5344CB8AC3E}">
        <p14:creationId xmlns:p14="http://schemas.microsoft.com/office/powerpoint/2010/main" val="44013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1</a:t>
            </a:fld>
            <a:endParaRPr lang="da-DK"/>
          </a:p>
        </p:txBody>
      </p:sp>
    </p:spTree>
    <p:extLst>
      <p:ext uri="{BB962C8B-B14F-4D97-AF65-F5344CB8AC3E}">
        <p14:creationId xmlns:p14="http://schemas.microsoft.com/office/powerpoint/2010/main" val="90954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10</a:t>
            </a:fld>
            <a:endParaRPr lang="da-DK"/>
          </a:p>
        </p:txBody>
      </p:sp>
    </p:spTree>
    <p:extLst>
      <p:ext uri="{BB962C8B-B14F-4D97-AF65-F5344CB8AC3E}">
        <p14:creationId xmlns:p14="http://schemas.microsoft.com/office/powerpoint/2010/main" val="3590181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11</a:t>
            </a:fld>
            <a:endParaRPr lang="da-DK"/>
          </a:p>
        </p:txBody>
      </p:sp>
    </p:spTree>
    <p:extLst>
      <p:ext uri="{BB962C8B-B14F-4D97-AF65-F5344CB8AC3E}">
        <p14:creationId xmlns:p14="http://schemas.microsoft.com/office/powerpoint/2010/main" val="349565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12</a:t>
            </a:fld>
            <a:endParaRPr lang="da-DK"/>
          </a:p>
        </p:txBody>
      </p:sp>
    </p:spTree>
    <p:extLst>
      <p:ext uri="{BB962C8B-B14F-4D97-AF65-F5344CB8AC3E}">
        <p14:creationId xmlns:p14="http://schemas.microsoft.com/office/powerpoint/2010/main" val="322860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13</a:t>
            </a:fld>
            <a:endParaRPr lang="da-DK"/>
          </a:p>
        </p:txBody>
      </p:sp>
    </p:spTree>
    <p:extLst>
      <p:ext uri="{BB962C8B-B14F-4D97-AF65-F5344CB8AC3E}">
        <p14:creationId xmlns:p14="http://schemas.microsoft.com/office/powerpoint/2010/main" val="3657867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14</a:t>
            </a:fld>
            <a:endParaRPr lang="da-DK"/>
          </a:p>
        </p:txBody>
      </p:sp>
    </p:spTree>
    <p:extLst>
      <p:ext uri="{BB962C8B-B14F-4D97-AF65-F5344CB8AC3E}">
        <p14:creationId xmlns:p14="http://schemas.microsoft.com/office/powerpoint/2010/main" val="98132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15</a:t>
            </a:fld>
            <a:endParaRPr lang="da-DK"/>
          </a:p>
        </p:txBody>
      </p:sp>
    </p:spTree>
    <p:extLst>
      <p:ext uri="{BB962C8B-B14F-4D97-AF65-F5344CB8AC3E}">
        <p14:creationId xmlns:p14="http://schemas.microsoft.com/office/powerpoint/2010/main" val="1706575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93D94ADB-3CB5-4D84-801E-186B8E2812D1}" type="slidenum">
              <a:rPr lang="da-DK" smtClean="0"/>
              <a:t>16</a:t>
            </a:fld>
            <a:endParaRPr lang="da-DK"/>
          </a:p>
        </p:txBody>
      </p:sp>
    </p:spTree>
    <p:extLst>
      <p:ext uri="{BB962C8B-B14F-4D97-AF65-F5344CB8AC3E}">
        <p14:creationId xmlns:p14="http://schemas.microsoft.com/office/powerpoint/2010/main" val="3135158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93D94ADB-3CB5-4D84-801E-186B8E2812D1}" type="slidenum">
              <a:rPr lang="da-DK" smtClean="0"/>
              <a:t>17</a:t>
            </a:fld>
            <a:endParaRPr lang="da-DK"/>
          </a:p>
        </p:txBody>
      </p:sp>
    </p:spTree>
    <p:extLst>
      <p:ext uri="{BB962C8B-B14F-4D97-AF65-F5344CB8AC3E}">
        <p14:creationId xmlns:p14="http://schemas.microsoft.com/office/powerpoint/2010/main" val="128587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93D94ADB-3CB5-4D84-801E-186B8E2812D1}" type="slidenum">
              <a:rPr lang="da-DK" smtClean="0"/>
              <a:t>18</a:t>
            </a:fld>
            <a:endParaRPr lang="da-DK"/>
          </a:p>
        </p:txBody>
      </p:sp>
    </p:spTree>
    <p:extLst>
      <p:ext uri="{BB962C8B-B14F-4D97-AF65-F5344CB8AC3E}">
        <p14:creationId xmlns:p14="http://schemas.microsoft.com/office/powerpoint/2010/main" val="34871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93D94ADB-3CB5-4D84-801E-186B8E2812D1}" type="slidenum">
              <a:rPr lang="da-DK" smtClean="0"/>
              <a:t>19</a:t>
            </a:fld>
            <a:endParaRPr lang="da-DK"/>
          </a:p>
        </p:txBody>
      </p:sp>
    </p:spTree>
    <p:extLst>
      <p:ext uri="{BB962C8B-B14F-4D97-AF65-F5344CB8AC3E}">
        <p14:creationId xmlns:p14="http://schemas.microsoft.com/office/powerpoint/2010/main" val="233761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2</a:t>
            </a:fld>
            <a:endParaRPr lang="da-DK"/>
          </a:p>
        </p:txBody>
      </p:sp>
    </p:spTree>
    <p:extLst>
      <p:ext uri="{BB962C8B-B14F-4D97-AF65-F5344CB8AC3E}">
        <p14:creationId xmlns:p14="http://schemas.microsoft.com/office/powerpoint/2010/main" val="491872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93D94ADB-3CB5-4D84-801E-186B8E2812D1}" type="slidenum">
              <a:rPr lang="da-DK" smtClean="0"/>
              <a:t>20</a:t>
            </a:fld>
            <a:endParaRPr lang="da-DK"/>
          </a:p>
        </p:txBody>
      </p:sp>
    </p:spTree>
    <p:extLst>
      <p:ext uri="{BB962C8B-B14F-4D97-AF65-F5344CB8AC3E}">
        <p14:creationId xmlns:p14="http://schemas.microsoft.com/office/powerpoint/2010/main" val="2834400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93D94ADB-3CB5-4D84-801E-186B8E2812D1}" type="slidenum">
              <a:rPr lang="da-DK" smtClean="0"/>
              <a:t>21</a:t>
            </a:fld>
            <a:endParaRPr lang="da-DK"/>
          </a:p>
        </p:txBody>
      </p:sp>
    </p:spTree>
    <p:extLst>
      <p:ext uri="{BB962C8B-B14F-4D97-AF65-F5344CB8AC3E}">
        <p14:creationId xmlns:p14="http://schemas.microsoft.com/office/powerpoint/2010/main" val="3621237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22</a:t>
            </a:fld>
            <a:endParaRPr lang="da-DK"/>
          </a:p>
        </p:txBody>
      </p:sp>
    </p:spTree>
    <p:extLst>
      <p:ext uri="{BB962C8B-B14F-4D97-AF65-F5344CB8AC3E}">
        <p14:creationId xmlns:p14="http://schemas.microsoft.com/office/powerpoint/2010/main" val="149891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3</a:t>
            </a:fld>
            <a:endParaRPr lang="da-DK"/>
          </a:p>
        </p:txBody>
      </p:sp>
    </p:spTree>
    <p:extLst>
      <p:ext uri="{BB962C8B-B14F-4D97-AF65-F5344CB8AC3E}">
        <p14:creationId xmlns:p14="http://schemas.microsoft.com/office/powerpoint/2010/main" val="82615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4</a:t>
            </a:fld>
            <a:endParaRPr lang="da-DK"/>
          </a:p>
        </p:txBody>
      </p:sp>
    </p:spTree>
    <p:extLst>
      <p:ext uri="{BB962C8B-B14F-4D97-AF65-F5344CB8AC3E}">
        <p14:creationId xmlns:p14="http://schemas.microsoft.com/office/powerpoint/2010/main" val="60984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5</a:t>
            </a:fld>
            <a:endParaRPr lang="da-DK"/>
          </a:p>
        </p:txBody>
      </p:sp>
    </p:spTree>
    <p:extLst>
      <p:ext uri="{BB962C8B-B14F-4D97-AF65-F5344CB8AC3E}">
        <p14:creationId xmlns:p14="http://schemas.microsoft.com/office/powerpoint/2010/main" val="1230373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6</a:t>
            </a:fld>
            <a:endParaRPr lang="da-DK"/>
          </a:p>
        </p:txBody>
      </p:sp>
    </p:spTree>
    <p:extLst>
      <p:ext uri="{BB962C8B-B14F-4D97-AF65-F5344CB8AC3E}">
        <p14:creationId xmlns:p14="http://schemas.microsoft.com/office/powerpoint/2010/main" val="2800513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7</a:t>
            </a:fld>
            <a:endParaRPr lang="da-DK"/>
          </a:p>
        </p:txBody>
      </p:sp>
    </p:spTree>
    <p:extLst>
      <p:ext uri="{BB962C8B-B14F-4D97-AF65-F5344CB8AC3E}">
        <p14:creationId xmlns:p14="http://schemas.microsoft.com/office/powerpoint/2010/main" val="3547296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8</a:t>
            </a:fld>
            <a:endParaRPr lang="da-DK"/>
          </a:p>
        </p:txBody>
      </p:sp>
    </p:spTree>
    <p:extLst>
      <p:ext uri="{BB962C8B-B14F-4D97-AF65-F5344CB8AC3E}">
        <p14:creationId xmlns:p14="http://schemas.microsoft.com/office/powerpoint/2010/main" val="309835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3D94ADB-3CB5-4D84-801E-186B8E2812D1}" type="slidenum">
              <a:rPr lang="da-DK" smtClean="0"/>
              <a:t>9</a:t>
            </a:fld>
            <a:endParaRPr lang="da-DK"/>
          </a:p>
        </p:txBody>
      </p:sp>
    </p:spTree>
    <p:extLst>
      <p:ext uri="{BB962C8B-B14F-4D97-AF65-F5344CB8AC3E}">
        <p14:creationId xmlns:p14="http://schemas.microsoft.com/office/powerpoint/2010/main" val="3464836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2" name="Title 1"/>
          <p:cNvSpPr>
            <a:spLocks noGrp="1"/>
          </p:cNvSpPr>
          <p:nvPr>
            <p:ph type="ctrTitle"/>
          </p:nvPr>
        </p:nvSpPr>
        <p:spPr>
          <a:xfrm>
            <a:off x="612156" y="2978633"/>
            <a:ext cx="7772400" cy="1102519"/>
          </a:xfrm>
        </p:spPr>
        <p:txBody>
          <a:bodyPr/>
          <a:lstStyle>
            <a:lvl1pPr>
              <a:defRPr b="1">
                <a:solidFill>
                  <a:srgbClr val="003366"/>
                </a:solidFill>
              </a:defRPr>
            </a:lvl1pPr>
          </a:lstStyle>
          <a:p>
            <a:r>
              <a:rPr lang="en-US" dirty="0" smtClean="0"/>
              <a:t>Click to edit Master title style</a:t>
            </a:r>
            <a:endParaRPr lang="da-DK" dirty="0"/>
          </a:p>
        </p:txBody>
      </p:sp>
      <p:sp>
        <p:nvSpPr>
          <p:cNvPr id="3" name="Subtitle 2"/>
          <p:cNvSpPr>
            <a:spLocks noGrp="1"/>
          </p:cNvSpPr>
          <p:nvPr>
            <p:ph type="subTitle" idx="1"/>
          </p:nvPr>
        </p:nvSpPr>
        <p:spPr>
          <a:xfrm>
            <a:off x="3344617" y="4530591"/>
            <a:ext cx="4229092" cy="472927"/>
          </a:xfrm>
        </p:spPr>
        <p:txBody>
          <a:bodyPr>
            <a:normAutofit/>
          </a:bodyPr>
          <a:lstStyle>
            <a:lvl1pPr marL="0" indent="0" algn="r">
              <a:buNone/>
              <a:defRPr sz="2000" b="1">
                <a:solidFill>
                  <a:srgbClr val="0033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a-DK" dirty="0"/>
          </a:p>
        </p:txBody>
      </p:sp>
      <p:sp>
        <p:nvSpPr>
          <p:cNvPr id="4" name="Date Placeholder 3"/>
          <p:cNvSpPr>
            <a:spLocks noGrp="1"/>
          </p:cNvSpPr>
          <p:nvPr>
            <p:ph type="dt" sz="half" idx="10"/>
          </p:nvPr>
        </p:nvSpPr>
        <p:spPr/>
        <p:txBody>
          <a:bodyPr/>
          <a:lstStyle/>
          <a:p>
            <a:fld id="{BF4727AD-0C50-43B1-9A56-9474DA94C4B7}"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210838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C2332EFD-8774-4B07-BF1D-F32FF10B1949}"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410660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9A3C459F-7825-4628-BF1E-2330B07804CC}"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4015289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2" name="Title 1"/>
          <p:cNvSpPr>
            <a:spLocks noGrp="1"/>
          </p:cNvSpPr>
          <p:nvPr>
            <p:ph type="ctrTitle"/>
          </p:nvPr>
        </p:nvSpPr>
        <p:spPr>
          <a:xfrm>
            <a:off x="612156" y="2978633"/>
            <a:ext cx="7772400" cy="1102519"/>
          </a:xfrm>
        </p:spPr>
        <p:txBody>
          <a:bodyPr/>
          <a:lstStyle>
            <a:lvl1pPr>
              <a:defRPr b="1">
                <a:solidFill>
                  <a:srgbClr val="003366"/>
                </a:solidFill>
              </a:defRPr>
            </a:lvl1pPr>
          </a:lstStyle>
          <a:p>
            <a:r>
              <a:rPr lang="en-US" dirty="0" smtClean="0"/>
              <a:t>Click to edit Master title style</a:t>
            </a:r>
            <a:endParaRPr lang="da-DK" dirty="0"/>
          </a:p>
        </p:txBody>
      </p:sp>
      <p:sp>
        <p:nvSpPr>
          <p:cNvPr id="3" name="Subtitle 2"/>
          <p:cNvSpPr>
            <a:spLocks noGrp="1"/>
          </p:cNvSpPr>
          <p:nvPr>
            <p:ph type="subTitle" idx="1"/>
          </p:nvPr>
        </p:nvSpPr>
        <p:spPr>
          <a:xfrm>
            <a:off x="3344617" y="4530591"/>
            <a:ext cx="4229092" cy="472927"/>
          </a:xfrm>
        </p:spPr>
        <p:txBody>
          <a:bodyPr>
            <a:normAutofit/>
          </a:bodyPr>
          <a:lstStyle>
            <a:lvl1pPr marL="0" indent="0" algn="r">
              <a:buNone/>
              <a:defRPr sz="2000" b="1">
                <a:solidFill>
                  <a:srgbClr val="0033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a-DK" dirty="0"/>
          </a:p>
        </p:txBody>
      </p:sp>
      <p:sp>
        <p:nvSpPr>
          <p:cNvPr id="4" name="Date Placeholder 3"/>
          <p:cNvSpPr>
            <a:spLocks noGrp="1"/>
          </p:cNvSpPr>
          <p:nvPr>
            <p:ph type="dt" sz="half" idx="10"/>
          </p:nvPr>
        </p:nvSpPr>
        <p:spPr/>
        <p:txBody>
          <a:bodyPr/>
          <a:lstStyle/>
          <a:p>
            <a:fld id="{BF4727AD-0C50-43B1-9A56-9474DA94C4B7}"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
        <p:nvSpPr>
          <p:cNvPr id="8" name="Subtitle 2"/>
          <p:cNvSpPr txBox="1">
            <a:spLocks/>
          </p:cNvSpPr>
          <p:nvPr userDrawn="1"/>
        </p:nvSpPr>
        <p:spPr>
          <a:xfrm>
            <a:off x="3362003" y="216873"/>
            <a:ext cx="4229092" cy="472927"/>
          </a:xfrm>
          <a:prstGeom prst="rect">
            <a:avLst/>
          </a:prstGeom>
        </p:spPr>
        <p:txBody>
          <a:bodyPr vert="horz" lIns="91440" tIns="45720" rIns="91440" bIns="45720" rtlCol="0">
            <a:normAutofit/>
          </a:bodyPr>
          <a:lstStyle>
            <a:lvl1pPr marL="0" indent="0" algn="r" defTabSz="914400" rtl="0" eaLnBrk="1" latinLnBrk="0" hangingPunct="1">
              <a:spcBef>
                <a:spcPct val="20000"/>
              </a:spcBef>
              <a:buFont typeface="Arial" panose="020B0604020202020204" pitchFamily="34" charset="0"/>
              <a:buNone/>
              <a:defRPr sz="2000" b="1" kern="1200">
                <a:solidFill>
                  <a:srgbClr val="003366"/>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400" dirty="0" smtClean="0"/>
              <a:t>Click to edit Master subtitle style</a:t>
            </a:r>
            <a:endParaRPr lang="da-DK" sz="1400" dirty="0"/>
          </a:p>
        </p:txBody>
      </p:sp>
    </p:spTree>
    <p:extLst>
      <p:ext uri="{BB962C8B-B14F-4D97-AF65-F5344CB8AC3E}">
        <p14:creationId xmlns:p14="http://schemas.microsoft.com/office/powerpoint/2010/main" val="346796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003366"/>
                </a:solidFill>
              </a:defRPr>
            </a:lvl1pPr>
          </a:lstStyle>
          <a:p>
            <a:r>
              <a:rPr lang="en-US" dirty="0" smtClean="0"/>
              <a:t>Click to edit Master title style</a:t>
            </a:r>
            <a:endParaRPr lang="da-DK" dirty="0"/>
          </a:p>
        </p:txBody>
      </p:sp>
      <p:sp>
        <p:nvSpPr>
          <p:cNvPr id="3" name="Content Placeholder 2"/>
          <p:cNvSpPr>
            <a:spLocks noGrp="1"/>
          </p:cNvSpPr>
          <p:nvPr>
            <p:ph idx="1"/>
          </p:nvPr>
        </p:nvSpPr>
        <p:spPr/>
        <p:txBody>
          <a:bodyPr/>
          <a:lstStyle>
            <a:lvl1pPr>
              <a:defRPr sz="2800">
                <a:solidFill>
                  <a:srgbClr val="003366"/>
                </a:solidFill>
              </a:defRPr>
            </a:lvl1pPr>
            <a:lvl2pPr>
              <a:defRPr sz="2400">
                <a:solidFill>
                  <a:srgbClr val="003366"/>
                </a:solidFill>
              </a:defRPr>
            </a:lvl2pPr>
            <a:lvl3pPr>
              <a:defRPr sz="2200">
                <a:solidFill>
                  <a:srgbClr val="003366"/>
                </a:solidFill>
              </a:defRPr>
            </a:lvl3pPr>
            <a:lvl4pPr>
              <a:defRPr sz="2200">
                <a:solidFill>
                  <a:srgbClr val="003366"/>
                </a:solidFill>
              </a:defRPr>
            </a:lvl4pPr>
            <a:lvl5pPr>
              <a:defRPr sz="2200">
                <a:solidFill>
                  <a:srgbClr val="0033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4" name="Date Placeholder 3"/>
          <p:cNvSpPr>
            <a:spLocks noGrp="1"/>
          </p:cNvSpPr>
          <p:nvPr>
            <p:ph type="dt" sz="half" idx="10"/>
          </p:nvPr>
        </p:nvSpPr>
        <p:spPr/>
        <p:txBody>
          <a:bodyPr/>
          <a:lstStyle/>
          <a:p>
            <a:fld id="{5AA7E664-C846-40BF-8DF5-25AA27DEFB7B}"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730003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0E94D-F71F-44B4-90DE-516FD5D6DC68}"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2283590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4"/>
          <p:cNvSpPr>
            <a:spLocks noGrp="1"/>
          </p:cNvSpPr>
          <p:nvPr>
            <p:ph type="dt" sz="half" idx="10"/>
          </p:nvPr>
        </p:nvSpPr>
        <p:spPr/>
        <p:txBody>
          <a:bodyPr/>
          <a:lstStyle/>
          <a:p>
            <a:fld id="{B51DD376-09ED-4599-861A-47760267F2B9}" type="datetime1">
              <a:rPr lang="en-GB" smtClean="0"/>
              <a:t>27/09/2022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3431905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6"/>
          <p:cNvSpPr>
            <a:spLocks noGrp="1"/>
          </p:cNvSpPr>
          <p:nvPr>
            <p:ph type="dt" sz="half" idx="10"/>
          </p:nvPr>
        </p:nvSpPr>
        <p:spPr/>
        <p:txBody>
          <a:bodyPr/>
          <a:lstStyle/>
          <a:p>
            <a:fld id="{6228540D-890C-46BC-B7F3-A308111061A5}" type="datetime1">
              <a:rPr lang="en-GB" smtClean="0"/>
              <a:t>27/09/2022</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153540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2"/>
          <p:cNvSpPr>
            <a:spLocks noGrp="1"/>
          </p:cNvSpPr>
          <p:nvPr>
            <p:ph type="dt" sz="half" idx="10"/>
          </p:nvPr>
        </p:nvSpPr>
        <p:spPr/>
        <p:txBody>
          <a:bodyPr/>
          <a:lstStyle/>
          <a:p>
            <a:fld id="{A7BAAA16-899A-4CAE-8D91-6C0A004FDE6F}" type="datetime1">
              <a:rPr lang="en-GB" smtClean="0"/>
              <a:t>27/09/2022</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4002616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4144" y="4767263"/>
            <a:ext cx="2133600" cy="273844"/>
          </a:xfrm>
        </p:spPr>
        <p:txBody>
          <a:bodyPr/>
          <a:lstStyle/>
          <a:p>
            <a:fld id="{C8F938D2-749A-4666-951E-933E66D03D2D}" type="datetime1">
              <a:rPr lang="en-GB" smtClean="0"/>
              <a:t>27/09/2022</a:t>
            </a:fld>
            <a:endParaRPr lang="da-DK" dirty="0"/>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a:xfrm>
            <a:off x="6804248" y="4767263"/>
            <a:ext cx="2133600" cy="273844"/>
          </a:xfrm>
        </p:spPr>
        <p:txBody>
          <a:bodyPr/>
          <a:lstStyle/>
          <a:p>
            <a:fld id="{3DE8AB88-620A-4B87-9FED-8413B303A2B3}" type="slidenum">
              <a:rPr lang="da-DK" smtClean="0"/>
              <a:t>‹#›</a:t>
            </a:fld>
            <a:endParaRPr lang="da-DK" dirty="0"/>
          </a:p>
        </p:txBody>
      </p:sp>
    </p:spTree>
    <p:extLst>
      <p:ext uri="{BB962C8B-B14F-4D97-AF65-F5344CB8AC3E}">
        <p14:creationId xmlns:p14="http://schemas.microsoft.com/office/powerpoint/2010/main" val="263452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E9424-A8F1-4F99-A634-ECBD50D8036B}" type="datetime1">
              <a:rPr lang="en-GB" smtClean="0"/>
              <a:t>27/09/2022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2715735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003366"/>
                </a:solidFill>
              </a:defRPr>
            </a:lvl1pPr>
          </a:lstStyle>
          <a:p>
            <a:r>
              <a:rPr lang="en-US" dirty="0" smtClean="0"/>
              <a:t>Click to edit Master title style</a:t>
            </a:r>
            <a:endParaRPr lang="da-DK" dirty="0"/>
          </a:p>
        </p:txBody>
      </p:sp>
      <p:sp>
        <p:nvSpPr>
          <p:cNvPr id="3" name="Content Placeholder 2"/>
          <p:cNvSpPr>
            <a:spLocks noGrp="1"/>
          </p:cNvSpPr>
          <p:nvPr>
            <p:ph idx="1"/>
          </p:nvPr>
        </p:nvSpPr>
        <p:spPr/>
        <p:txBody>
          <a:bodyPr/>
          <a:lstStyle>
            <a:lvl1pPr>
              <a:defRPr sz="2800">
                <a:solidFill>
                  <a:srgbClr val="003366"/>
                </a:solidFill>
              </a:defRPr>
            </a:lvl1pPr>
            <a:lvl2pPr>
              <a:defRPr sz="2400">
                <a:solidFill>
                  <a:srgbClr val="003366"/>
                </a:solidFill>
              </a:defRPr>
            </a:lvl2pPr>
            <a:lvl3pPr>
              <a:defRPr sz="2200">
                <a:solidFill>
                  <a:srgbClr val="003366"/>
                </a:solidFill>
              </a:defRPr>
            </a:lvl3pPr>
            <a:lvl4pPr>
              <a:defRPr sz="2200">
                <a:solidFill>
                  <a:srgbClr val="003366"/>
                </a:solidFill>
              </a:defRPr>
            </a:lvl4pPr>
            <a:lvl5pPr>
              <a:defRPr sz="2200">
                <a:solidFill>
                  <a:srgbClr val="0033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4" name="Date Placeholder 3"/>
          <p:cNvSpPr>
            <a:spLocks noGrp="1"/>
          </p:cNvSpPr>
          <p:nvPr>
            <p:ph type="dt" sz="half" idx="10"/>
          </p:nvPr>
        </p:nvSpPr>
        <p:spPr/>
        <p:txBody>
          <a:bodyPr/>
          <a:lstStyle/>
          <a:p>
            <a:fld id="{5AA7E664-C846-40BF-8DF5-25AA27DEFB7B}"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424440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2E3378-581B-4C51-A70E-2FDF1A78F1FA}" type="datetime1">
              <a:rPr lang="en-GB" smtClean="0"/>
              <a:t>27/09/2022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1599700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C2332EFD-8774-4B07-BF1D-F32FF10B1949}"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2341307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9A3C459F-7825-4628-BF1E-2330B07804CC}"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2014224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0E94D-F71F-44B4-90DE-516FD5D6DC68}" type="datetime1">
              <a:rPr lang="en-GB" smtClean="0"/>
              <a:t>27/09/2022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986426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4"/>
          <p:cNvSpPr>
            <a:spLocks noGrp="1"/>
          </p:cNvSpPr>
          <p:nvPr>
            <p:ph type="dt" sz="half" idx="10"/>
          </p:nvPr>
        </p:nvSpPr>
        <p:spPr/>
        <p:txBody>
          <a:bodyPr/>
          <a:lstStyle/>
          <a:p>
            <a:fld id="{B51DD376-09ED-4599-861A-47760267F2B9}" type="datetime1">
              <a:rPr lang="en-GB" smtClean="0"/>
              <a:t>27/09/2022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152385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6"/>
          <p:cNvSpPr>
            <a:spLocks noGrp="1"/>
          </p:cNvSpPr>
          <p:nvPr>
            <p:ph type="dt" sz="half" idx="10"/>
          </p:nvPr>
        </p:nvSpPr>
        <p:spPr/>
        <p:txBody>
          <a:bodyPr/>
          <a:lstStyle/>
          <a:p>
            <a:fld id="{6228540D-890C-46BC-B7F3-A308111061A5}" type="datetime1">
              <a:rPr lang="en-GB" smtClean="0"/>
              <a:t>27/09/2022</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134387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2"/>
          <p:cNvSpPr>
            <a:spLocks noGrp="1"/>
          </p:cNvSpPr>
          <p:nvPr>
            <p:ph type="dt" sz="half" idx="10"/>
          </p:nvPr>
        </p:nvSpPr>
        <p:spPr/>
        <p:txBody>
          <a:bodyPr/>
          <a:lstStyle/>
          <a:p>
            <a:fld id="{A7BAAA16-899A-4CAE-8D91-6C0A004FDE6F}" type="datetime1">
              <a:rPr lang="en-GB" smtClean="0"/>
              <a:t>27/09/2022</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2692465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4144" y="4767263"/>
            <a:ext cx="2133600" cy="273844"/>
          </a:xfrm>
        </p:spPr>
        <p:txBody>
          <a:bodyPr/>
          <a:lstStyle/>
          <a:p>
            <a:fld id="{C8F938D2-749A-4666-951E-933E66D03D2D}" type="datetime1">
              <a:rPr lang="en-GB" smtClean="0"/>
              <a:t>27/09/2022</a:t>
            </a:fld>
            <a:endParaRPr lang="da-DK" dirty="0"/>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a:xfrm>
            <a:off x="6804248" y="4767263"/>
            <a:ext cx="2133600" cy="273844"/>
          </a:xfrm>
        </p:spPr>
        <p:txBody>
          <a:bodyPr/>
          <a:lstStyle/>
          <a:p>
            <a:fld id="{3DE8AB88-620A-4B87-9FED-8413B303A2B3}" type="slidenum">
              <a:rPr lang="da-DK" smtClean="0"/>
              <a:t>‹#›</a:t>
            </a:fld>
            <a:endParaRPr lang="da-DK" dirty="0"/>
          </a:p>
        </p:txBody>
      </p:sp>
    </p:spTree>
    <p:extLst>
      <p:ext uri="{BB962C8B-B14F-4D97-AF65-F5344CB8AC3E}">
        <p14:creationId xmlns:p14="http://schemas.microsoft.com/office/powerpoint/2010/main" val="95290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E9424-A8F1-4F99-A634-ECBD50D8036B}" type="datetime1">
              <a:rPr lang="en-GB" smtClean="0"/>
              <a:t>27/09/2022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2198279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2E3378-581B-4C51-A70E-2FDF1A78F1FA}" type="datetime1">
              <a:rPr lang="en-GB" smtClean="0"/>
              <a:t>27/09/2022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DE8AB88-620A-4B87-9FED-8413B303A2B3}" type="slidenum">
              <a:rPr lang="da-DK" smtClean="0"/>
              <a:t>‹#›</a:t>
            </a:fld>
            <a:endParaRPr lang="da-DK"/>
          </a:p>
        </p:txBody>
      </p:sp>
    </p:spTree>
    <p:extLst>
      <p:ext uri="{BB962C8B-B14F-4D97-AF65-F5344CB8AC3E}">
        <p14:creationId xmlns:p14="http://schemas.microsoft.com/office/powerpoint/2010/main" val="172300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596" y="205978"/>
            <a:ext cx="8496557" cy="857250"/>
          </a:xfrm>
          <a:prstGeom prst="rect">
            <a:avLst/>
          </a:prstGeom>
        </p:spPr>
        <p:txBody>
          <a:bodyPr vert="horz" lIns="91440" tIns="45720" rIns="91440" bIns="45720" rtlCol="0" anchor="ctr">
            <a:normAutofit/>
          </a:bodyPr>
          <a:lstStyle/>
          <a:p>
            <a:r>
              <a:rPr lang="en-US" dirty="0" smtClean="0"/>
              <a:t>Click to edit Master title style</a:t>
            </a:r>
            <a:endParaRPr lang="da-DK" dirty="0"/>
          </a:p>
        </p:txBody>
      </p:sp>
      <p:sp>
        <p:nvSpPr>
          <p:cNvPr id="3" name="Text Placeholder 2"/>
          <p:cNvSpPr>
            <a:spLocks noGrp="1"/>
          </p:cNvSpPr>
          <p:nvPr>
            <p:ph type="body" idx="1"/>
          </p:nvPr>
        </p:nvSpPr>
        <p:spPr>
          <a:xfrm>
            <a:off x="340596" y="1200151"/>
            <a:ext cx="8496557"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4" name="Date Placeholder 3"/>
          <p:cNvSpPr>
            <a:spLocks noGrp="1"/>
          </p:cNvSpPr>
          <p:nvPr>
            <p:ph type="dt" sz="half" idx="2"/>
          </p:nvPr>
        </p:nvSpPr>
        <p:spPr>
          <a:xfrm>
            <a:off x="334460" y="4840907"/>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C1D82FD-541B-4DE8-AC5A-758908BC63D9}" type="datetime1">
              <a:rPr lang="en-GB" smtClean="0"/>
              <a:t>27/09/2022</a:t>
            </a:fld>
            <a:endParaRPr lang="da-DK"/>
          </a:p>
        </p:txBody>
      </p:sp>
      <p:sp>
        <p:nvSpPr>
          <p:cNvPr id="5" name="Footer Placeholder 4"/>
          <p:cNvSpPr>
            <a:spLocks noGrp="1"/>
          </p:cNvSpPr>
          <p:nvPr>
            <p:ph type="ftr" sz="quarter" idx="3"/>
          </p:nvPr>
        </p:nvSpPr>
        <p:spPr>
          <a:xfrm>
            <a:off x="3124200" y="4840907"/>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780269" y="4840907"/>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E8AB88-620A-4B87-9FED-8413B303A2B3}" type="slidenum">
              <a:rPr lang="da-DK" smtClean="0"/>
              <a:t>‹#›</a:t>
            </a:fld>
            <a:endParaRPr lang="da-DK"/>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267" y="4359823"/>
            <a:ext cx="1078504" cy="453796"/>
          </a:xfrm>
          <a:prstGeom prst="rect">
            <a:avLst/>
          </a:prstGeom>
        </p:spPr>
      </p:pic>
    </p:spTree>
    <p:extLst>
      <p:ext uri="{BB962C8B-B14F-4D97-AF65-F5344CB8AC3E}">
        <p14:creationId xmlns:p14="http://schemas.microsoft.com/office/powerpoint/2010/main" val="341701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3600" kern="1200">
          <a:solidFill>
            <a:srgbClr val="00336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596" y="205978"/>
            <a:ext cx="8496557" cy="857250"/>
          </a:xfrm>
          <a:prstGeom prst="rect">
            <a:avLst/>
          </a:prstGeom>
        </p:spPr>
        <p:txBody>
          <a:bodyPr vert="horz" lIns="91440" tIns="45720" rIns="91440" bIns="45720" rtlCol="0" anchor="ctr">
            <a:normAutofit/>
          </a:bodyPr>
          <a:lstStyle/>
          <a:p>
            <a:r>
              <a:rPr lang="en-US" dirty="0" smtClean="0"/>
              <a:t>Click to edit Master title style</a:t>
            </a:r>
            <a:endParaRPr lang="da-DK" dirty="0"/>
          </a:p>
        </p:txBody>
      </p:sp>
      <p:sp>
        <p:nvSpPr>
          <p:cNvPr id="3" name="Text Placeholder 2"/>
          <p:cNvSpPr>
            <a:spLocks noGrp="1"/>
          </p:cNvSpPr>
          <p:nvPr>
            <p:ph type="body" idx="1"/>
          </p:nvPr>
        </p:nvSpPr>
        <p:spPr>
          <a:xfrm>
            <a:off x="340596" y="1200151"/>
            <a:ext cx="8496557"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4" name="Date Placeholder 3"/>
          <p:cNvSpPr>
            <a:spLocks noGrp="1"/>
          </p:cNvSpPr>
          <p:nvPr>
            <p:ph type="dt" sz="half" idx="2"/>
          </p:nvPr>
        </p:nvSpPr>
        <p:spPr>
          <a:xfrm>
            <a:off x="334460" y="4840907"/>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C1D82FD-541B-4DE8-AC5A-758908BC63D9}" type="datetime1">
              <a:rPr lang="en-GB" smtClean="0"/>
              <a:t>27/09/2022</a:t>
            </a:fld>
            <a:endParaRPr lang="da-DK"/>
          </a:p>
        </p:txBody>
      </p:sp>
      <p:sp>
        <p:nvSpPr>
          <p:cNvPr id="5" name="Footer Placeholder 4"/>
          <p:cNvSpPr>
            <a:spLocks noGrp="1"/>
          </p:cNvSpPr>
          <p:nvPr>
            <p:ph type="ftr" sz="quarter" idx="3"/>
          </p:nvPr>
        </p:nvSpPr>
        <p:spPr>
          <a:xfrm>
            <a:off x="3124200" y="4840907"/>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780269" y="4840907"/>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E8AB88-620A-4B87-9FED-8413B303A2B3}" type="slidenum">
              <a:rPr lang="da-DK" smtClean="0"/>
              <a:t>‹#›</a:t>
            </a:fld>
            <a:endParaRPr lang="da-DK"/>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267" y="4359823"/>
            <a:ext cx="1078504" cy="453796"/>
          </a:xfrm>
          <a:prstGeom prst="rect">
            <a:avLst/>
          </a:prstGeom>
        </p:spPr>
      </p:pic>
    </p:spTree>
    <p:extLst>
      <p:ext uri="{BB962C8B-B14F-4D97-AF65-F5344CB8AC3E}">
        <p14:creationId xmlns:p14="http://schemas.microsoft.com/office/powerpoint/2010/main" val="425757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3600" kern="1200">
          <a:solidFill>
            <a:srgbClr val="00336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mailto:sarah.titcombe@bbc.co.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01342" y="2174620"/>
            <a:ext cx="7772400" cy="1102519"/>
          </a:xfrm>
        </p:spPr>
        <p:txBody>
          <a:bodyPr>
            <a:normAutofit/>
          </a:bodyPr>
          <a:lstStyle/>
          <a:p>
            <a:r>
              <a:rPr lang="da-DK" sz="3100" dirty="0" err="1" smtClean="0"/>
              <a:t>Introduction</a:t>
            </a:r>
            <a:r>
              <a:rPr lang="da-DK" sz="3100" dirty="0" smtClean="0"/>
              <a:t> and </a:t>
            </a:r>
            <a:r>
              <a:rPr lang="da-DK" sz="3100" dirty="0" err="1" smtClean="0"/>
              <a:t>progress</a:t>
            </a:r>
            <a:r>
              <a:rPr lang="da-DK" sz="3100" dirty="0" smtClean="0"/>
              <a:t> </a:t>
            </a:r>
            <a:r>
              <a:rPr lang="da-DK" sz="3100" dirty="0" err="1" smtClean="0"/>
              <a:t>since</a:t>
            </a:r>
            <a:r>
              <a:rPr lang="da-DK" sz="3100" dirty="0" smtClean="0"/>
              <a:t> last meeting</a:t>
            </a:r>
            <a:br>
              <a:rPr lang="da-DK" sz="3100" dirty="0" smtClean="0"/>
            </a:br>
            <a:r>
              <a:rPr lang="da-DK" sz="1800" dirty="0" smtClean="0"/>
              <a:t>INTERACT III, SMF 5</a:t>
            </a:r>
            <a:endParaRPr lang="da-DK" sz="1800" dirty="0"/>
          </a:p>
        </p:txBody>
      </p:sp>
      <p:sp>
        <p:nvSpPr>
          <p:cNvPr id="8" name="Subtitle 7"/>
          <p:cNvSpPr>
            <a:spLocks noGrp="1"/>
          </p:cNvSpPr>
          <p:nvPr>
            <p:ph type="subTitle" idx="1"/>
          </p:nvPr>
        </p:nvSpPr>
        <p:spPr>
          <a:xfrm>
            <a:off x="3119034" y="4624715"/>
            <a:ext cx="4517428" cy="518406"/>
          </a:xfrm>
        </p:spPr>
        <p:txBody>
          <a:bodyPr>
            <a:noAutofit/>
          </a:bodyPr>
          <a:lstStyle/>
          <a:p>
            <a:r>
              <a:rPr lang="da-DK" sz="1200" dirty="0" smtClean="0"/>
              <a:t>INTERACT III, Station Manager Forum 5, </a:t>
            </a:r>
          </a:p>
          <a:p>
            <a:r>
              <a:rPr lang="da-DK" sz="1200" dirty="0" err="1" smtClean="0"/>
              <a:t>Sudurnes</a:t>
            </a:r>
            <a:r>
              <a:rPr lang="da-DK" sz="1200" dirty="0" smtClean="0"/>
              <a:t> Science and Learning Center, </a:t>
            </a:r>
            <a:r>
              <a:rPr lang="da-DK" sz="1200" dirty="0" err="1" smtClean="0"/>
              <a:t>Iceland</a:t>
            </a:r>
            <a:r>
              <a:rPr lang="da-DK" sz="1200" dirty="0" smtClean="0"/>
              <a:t>, 27-28 </a:t>
            </a:r>
            <a:r>
              <a:rPr lang="da-DK" sz="1200" dirty="0" err="1" smtClean="0"/>
              <a:t>October</a:t>
            </a:r>
            <a:r>
              <a:rPr lang="da-DK" sz="1200" dirty="0" smtClean="0"/>
              <a:t> 2022  </a:t>
            </a:r>
            <a:endParaRPr lang="da-DK" sz="1200" dirty="0"/>
          </a:p>
        </p:txBody>
      </p:sp>
      <p:sp>
        <p:nvSpPr>
          <p:cNvPr id="2" name="Slide Number Placeholder 1"/>
          <p:cNvSpPr>
            <a:spLocks noGrp="1"/>
          </p:cNvSpPr>
          <p:nvPr>
            <p:ph type="sldNum" sz="quarter" idx="12"/>
          </p:nvPr>
        </p:nvSpPr>
        <p:spPr/>
        <p:txBody>
          <a:bodyPr/>
          <a:lstStyle/>
          <a:p>
            <a:fld id="{3DE8AB88-620A-4B87-9FED-8413B303A2B3}" type="slidenum">
              <a:rPr lang="da-DK" smtClean="0"/>
              <a:t>1</a:t>
            </a:fld>
            <a:endParaRPr lang="da-DK"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548256" cy="5040976"/>
          </a:xfrm>
          <a:prstGeom prst="rect">
            <a:avLst/>
          </a:prstGeom>
        </p:spPr>
      </p:pic>
      <p:sp>
        <p:nvSpPr>
          <p:cNvPr id="6" name="Subtitle 2"/>
          <p:cNvSpPr txBox="1">
            <a:spLocks/>
          </p:cNvSpPr>
          <p:nvPr/>
        </p:nvSpPr>
        <p:spPr>
          <a:xfrm>
            <a:off x="3949144" y="182935"/>
            <a:ext cx="3299791" cy="658578"/>
          </a:xfrm>
          <a:prstGeom prst="rect">
            <a:avLst/>
          </a:prstGeom>
        </p:spPr>
        <p:txBody>
          <a:bodyPr vert="horz" lIns="91440" tIns="45720" rIns="91440" bIns="45720" rtlCol="0">
            <a:normAutofit fontScale="25000" lnSpcReduction="20000"/>
          </a:bodyPr>
          <a:lstStyle>
            <a:lvl1pPr marL="0" indent="0" algn="r" defTabSz="914400" rtl="0" eaLnBrk="1" latinLnBrk="0" hangingPunct="1">
              <a:spcBef>
                <a:spcPct val="20000"/>
              </a:spcBef>
              <a:buFont typeface="Arial" panose="020B0604020202020204" pitchFamily="34" charset="0"/>
              <a:buNone/>
              <a:defRPr sz="2000" b="1" kern="1200">
                <a:solidFill>
                  <a:srgbClr val="003366"/>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5000" dirty="0" smtClean="0"/>
              <a:t>Morten Rasch</a:t>
            </a:r>
            <a:r>
              <a:rPr lang="en-US" sz="5000" baseline="30000" dirty="0" smtClean="0"/>
              <a:t>1</a:t>
            </a:r>
            <a:r>
              <a:rPr lang="en-US" sz="5000" dirty="0" smtClean="0"/>
              <a:t>, Elmer Topp-Jørgensen</a:t>
            </a:r>
            <a:r>
              <a:rPr lang="en-US" sz="5000" baseline="30000" dirty="0" smtClean="0"/>
              <a:t>2</a:t>
            </a:r>
            <a:r>
              <a:rPr lang="en-US" sz="5000" dirty="0" smtClean="0"/>
              <a:t>, </a:t>
            </a:r>
          </a:p>
          <a:p>
            <a:pPr algn="l"/>
            <a:r>
              <a:rPr lang="en-US" sz="5000" dirty="0" smtClean="0"/>
              <a:t>Marie Frost Arndal</a:t>
            </a:r>
            <a:r>
              <a:rPr lang="en-US" sz="5000" baseline="30000" dirty="0" smtClean="0"/>
              <a:t>2</a:t>
            </a:r>
            <a:r>
              <a:rPr lang="en-US" sz="5000" dirty="0" smtClean="0"/>
              <a:t>, Susse Wegeberg2</a:t>
            </a:r>
          </a:p>
          <a:p>
            <a:pPr algn="l"/>
            <a:r>
              <a:rPr lang="en-US" sz="3700" b="0" i="1" baseline="30000" dirty="0" smtClean="0"/>
              <a:t>1</a:t>
            </a:r>
            <a:r>
              <a:rPr lang="en-US" sz="3700" b="0" i="1" dirty="0" smtClean="0"/>
              <a:t>University of Copenhagen, Denmark, </a:t>
            </a:r>
            <a:r>
              <a:rPr lang="en-US" sz="3700" b="0" i="1" baseline="30000" dirty="0" smtClean="0"/>
              <a:t>2</a:t>
            </a:r>
            <a:r>
              <a:rPr lang="en-US" sz="3700" b="0" i="1" dirty="0" smtClean="0"/>
              <a:t> Aarhus University, Denmark</a:t>
            </a:r>
          </a:p>
        </p:txBody>
      </p:sp>
    </p:spTree>
    <p:extLst>
      <p:ext uri="{BB962C8B-B14F-4D97-AF65-F5344CB8AC3E}">
        <p14:creationId xmlns:p14="http://schemas.microsoft.com/office/powerpoint/2010/main" val="427149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10</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1876482"/>
          </a:xfrm>
          <a:solidFill>
            <a:schemeClr val="bg1"/>
          </a:solidFill>
          <a:ln>
            <a:solidFill>
              <a:schemeClr val="accent1"/>
            </a:solidFill>
          </a:ln>
        </p:spPr>
        <p:txBody>
          <a:bodyPr>
            <a:noAutofit/>
          </a:bodyPr>
          <a:lstStyle/>
          <a:p>
            <a:pPr marL="0" indent="0">
              <a:buNone/>
            </a:pPr>
            <a:r>
              <a:rPr lang="en-GB" sz="1500" dirty="0"/>
              <a:t>INTERACT is excited to be working with the BBC Natural History Unit to produce four short films that will feature on online digital platforms as education tools. These four films will tackle issues of, disappearing homes of indigenous communities, the effects of increasing tourism, extreme weather events and the impacts of Arctic amplification</a:t>
            </a:r>
            <a:r>
              <a:rPr lang="en-GB" sz="1500" dirty="0" smtClean="0"/>
              <a:t>.</a:t>
            </a:r>
          </a:p>
          <a:p>
            <a:pPr marL="0" indent="0">
              <a:buNone/>
            </a:pPr>
            <a:endParaRPr lang="en-GB" sz="1500" dirty="0">
              <a:solidFill>
                <a:schemeClr val="tx2"/>
              </a:solidFill>
              <a:latin typeface="Calibri" panose="020F0502020204030204" pitchFamily="34" charset="0"/>
              <a:ea typeface="Times New Roman" panose="02020603050405020304" pitchFamily="18" charset="0"/>
            </a:endParaRPr>
          </a:p>
          <a:p>
            <a:pPr marL="0" indent="0">
              <a:buNone/>
            </a:pPr>
            <a:r>
              <a:rPr lang="en-GB" sz="1500" dirty="0" smtClean="0">
                <a:solidFill>
                  <a:schemeClr val="tx2"/>
                </a:solidFill>
                <a:latin typeface="Calibri" panose="020F0502020204030204" pitchFamily="34" charset="0"/>
                <a:ea typeface="Times New Roman" panose="02020603050405020304" pitchFamily="18" charset="0"/>
              </a:rPr>
              <a:t>Sarah </a:t>
            </a:r>
            <a:r>
              <a:rPr lang="en-GB" sz="1500" dirty="0" err="1" smtClean="0">
                <a:solidFill>
                  <a:schemeClr val="tx2"/>
                </a:solidFill>
                <a:latin typeface="Calibri" panose="020F0502020204030204" pitchFamily="34" charset="0"/>
                <a:ea typeface="Times New Roman" panose="02020603050405020304" pitchFamily="18" charset="0"/>
              </a:rPr>
              <a:t>Titcombe</a:t>
            </a:r>
            <a:r>
              <a:rPr lang="en-GB" sz="1500" dirty="0" smtClean="0">
                <a:solidFill>
                  <a:schemeClr val="tx2"/>
                </a:solidFill>
                <a:latin typeface="Calibri" panose="020F0502020204030204" pitchFamily="34" charset="0"/>
                <a:ea typeface="Times New Roman" panose="02020603050405020304" pitchFamily="18" charset="0"/>
              </a:rPr>
              <a:t> from BBC is presented here at the meeting and she would like to establish contact with anyone who could support the production.</a:t>
            </a:r>
            <a:endParaRPr lang="en-GB" sz="1500" dirty="0">
              <a:solidFill>
                <a:schemeClr val="tx2"/>
              </a:solidFill>
              <a:latin typeface="Calibri" panose="020F0502020204030204" pitchFamily="34" charset="0"/>
              <a:ea typeface="Times New Roman" panose="02020603050405020304" pitchFamily="18" charset="0"/>
            </a:endParaRPr>
          </a:p>
        </p:txBody>
      </p:sp>
      <p:sp>
        <p:nvSpPr>
          <p:cNvPr id="9" name="Title 3"/>
          <p:cNvSpPr>
            <a:spLocks noGrp="1"/>
          </p:cNvSpPr>
          <p:nvPr>
            <p:ph type="title"/>
          </p:nvPr>
        </p:nvSpPr>
        <p:spPr>
          <a:xfrm>
            <a:off x="340596" y="25686"/>
            <a:ext cx="8496557" cy="857250"/>
          </a:xfrm>
        </p:spPr>
        <p:txBody>
          <a:bodyPr>
            <a:noAutofit/>
          </a:bodyPr>
          <a:lstStyle/>
          <a:p>
            <a:r>
              <a:rPr lang="en-GB" sz="2400" b="1" dirty="0" smtClean="0">
                <a:latin typeface="Helvetica Neue"/>
                <a:ea typeface="Helvetica Neue"/>
                <a:cs typeface="Helvetica Neue"/>
                <a:sym typeface="Helvetica Neue"/>
              </a:rPr>
              <a:t>BBC four short online films for </a:t>
            </a:r>
            <a:r>
              <a:rPr lang="en-GB" sz="2400" b="1" dirty="0">
                <a:latin typeface="Helvetica Neue"/>
                <a:ea typeface="Helvetica Neue"/>
                <a:cs typeface="Helvetica Neue"/>
                <a:sym typeface="Helvetica Neue"/>
              </a:rPr>
              <a:t>INTERACT</a:t>
            </a:r>
            <a:endParaRPr lang="da-DK" sz="2400" b="1" dirty="0"/>
          </a:p>
        </p:txBody>
      </p:sp>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pic>
        <p:nvPicPr>
          <p:cNvPr id="8" name="Google Shape;55;p13">
            <a:extLst>
              <a:ext uri="{FF2B5EF4-FFF2-40B4-BE49-F238E27FC236}">
                <a16:creationId xmlns:a16="http://schemas.microsoft.com/office/drawing/2014/main" id="{6F001FA8-B955-AF8D-59D5-B37DE3CE9420}"/>
              </a:ext>
            </a:extLst>
          </p:cNvPr>
          <p:cNvPicPr preferRelativeResize="0">
            <a:picLocks noChangeAspect="1"/>
          </p:cNvPicPr>
          <p:nvPr/>
        </p:nvPicPr>
        <p:blipFill>
          <a:blip r:embed="rId4">
            <a:alphaModFix/>
          </a:blip>
          <a:stretch>
            <a:fillRect/>
          </a:stretch>
        </p:blipFill>
        <p:spPr>
          <a:xfrm>
            <a:off x="5341103" y="2817311"/>
            <a:ext cx="2160000" cy="320292"/>
          </a:xfrm>
          <a:prstGeom prst="rect">
            <a:avLst/>
          </a:prstGeom>
          <a:noFill/>
          <a:ln>
            <a:noFill/>
          </a:ln>
        </p:spPr>
      </p:pic>
    </p:spTree>
    <p:extLst>
      <p:ext uri="{BB962C8B-B14F-4D97-AF65-F5344CB8AC3E}">
        <p14:creationId xmlns:p14="http://schemas.microsoft.com/office/powerpoint/2010/main" val="500844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11</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3395316"/>
          </a:xfrm>
          <a:solidFill>
            <a:schemeClr val="bg1"/>
          </a:solidFill>
          <a:ln>
            <a:solidFill>
              <a:schemeClr val="accent1"/>
            </a:solidFill>
          </a:ln>
        </p:spPr>
        <p:txBody>
          <a:bodyPr>
            <a:noAutofit/>
          </a:bodyPr>
          <a:lstStyle/>
          <a:p>
            <a:pPr marL="0" indent="0">
              <a:buNone/>
            </a:pPr>
            <a:r>
              <a:rPr lang="en-GB" sz="15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BBC </a:t>
            </a:r>
            <a:r>
              <a:rPr lang="en-GB"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will be </a:t>
            </a:r>
            <a:r>
              <a:rPr lang="en-GB" sz="15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rely </a:t>
            </a:r>
            <a:r>
              <a:rPr lang="en-GB"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heavily on the use of supporting material from external sources </a:t>
            </a:r>
            <a:r>
              <a:rPr lang="en-GB" sz="15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and need your help. They </a:t>
            </a:r>
            <a:r>
              <a:rPr lang="en-GB"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would welcome any footage (camera or drone) or photos you may have acquired during your field seasons/research. </a:t>
            </a:r>
            <a:endParaRPr lang="en-GB" sz="1500" dirty="0">
              <a:solidFill>
                <a:schemeClr val="tx2"/>
              </a:solidFill>
              <a:latin typeface="Calibri" panose="020F0502020204030204" pitchFamily="34" charset="0"/>
              <a:ea typeface="Times New Roman" panose="02020603050405020304" pitchFamily="18" charset="0"/>
            </a:endParaRPr>
          </a:p>
          <a:p>
            <a:pPr marL="0" indent="0">
              <a:buNone/>
            </a:pPr>
            <a:r>
              <a:rPr lang="en-GB" sz="1500" dirty="0">
                <a:solidFill>
                  <a:schemeClr val="tx2"/>
                </a:solidFill>
                <a:latin typeface="Calibri" panose="020F0502020204030204" pitchFamily="34" charset="0"/>
                <a:ea typeface="Times New Roman" panose="02020603050405020304" pitchFamily="18" charset="0"/>
              </a:rPr>
              <a:t>In particular the BBC </a:t>
            </a:r>
            <a:r>
              <a:rPr lang="en-GB" sz="1500" dirty="0" smtClean="0">
                <a:solidFill>
                  <a:schemeClr val="tx2"/>
                </a:solidFill>
                <a:latin typeface="Calibri" panose="020F0502020204030204" pitchFamily="34" charset="0"/>
                <a:ea typeface="Times New Roman" panose="02020603050405020304" pitchFamily="18" charset="0"/>
              </a:rPr>
              <a:t>is </a:t>
            </a:r>
            <a:r>
              <a:rPr lang="en-GB" sz="1500" dirty="0">
                <a:solidFill>
                  <a:schemeClr val="tx2"/>
                </a:solidFill>
                <a:latin typeface="Calibri" panose="020F0502020204030204" pitchFamily="34" charset="0"/>
                <a:ea typeface="Times New Roman" panose="02020603050405020304" pitchFamily="18" charset="0"/>
              </a:rPr>
              <a:t>interested in material to support the following topics related to a warming Arctic:  </a:t>
            </a:r>
          </a:p>
          <a:p>
            <a:pPr marL="914400" lvl="1" indent="-457200">
              <a:buFont typeface="Arial" panose="020B0604020202020204" pitchFamily="34" charset="0"/>
              <a:buChar char="•"/>
            </a:pPr>
            <a:r>
              <a:rPr lang="en-GB" sz="1500" dirty="0">
                <a:solidFill>
                  <a:schemeClr val="tx2"/>
                </a:solidFill>
                <a:latin typeface="Calibri" panose="020F0502020204030204" pitchFamily="34" charset="0"/>
                <a:ea typeface="Times New Roman" panose="02020603050405020304" pitchFamily="18" charset="0"/>
              </a:rPr>
              <a:t>First hand accounts of changes that Indigenous communities are seeing in their landscapes</a:t>
            </a:r>
          </a:p>
          <a:p>
            <a:pPr marL="914400" lvl="1" indent="-457200">
              <a:buFont typeface="Arial" panose="020B0604020202020204" pitchFamily="34" charset="0"/>
              <a:buChar char="•"/>
            </a:pPr>
            <a:r>
              <a:rPr lang="en-GB" sz="1500" dirty="0">
                <a:solidFill>
                  <a:schemeClr val="tx2"/>
                </a:solidFill>
                <a:latin typeface="Calibri" panose="020F0502020204030204" pitchFamily="34" charset="0"/>
                <a:ea typeface="Times New Roman" panose="02020603050405020304" pitchFamily="18" charset="0"/>
              </a:rPr>
              <a:t>Ecology and biodiversity change</a:t>
            </a:r>
          </a:p>
          <a:p>
            <a:pPr marL="914400" lvl="1" indent="-457200">
              <a:buFont typeface="Arial" panose="020B0604020202020204" pitchFamily="34" charset="0"/>
              <a:buChar char="•"/>
            </a:pPr>
            <a:r>
              <a:rPr lang="en-GB" sz="1500" dirty="0">
                <a:solidFill>
                  <a:schemeClr val="tx2"/>
                </a:solidFill>
                <a:latin typeface="Calibri" panose="020F0502020204030204" pitchFamily="34" charset="0"/>
                <a:ea typeface="Times New Roman" panose="02020603050405020304" pitchFamily="18" charset="0"/>
              </a:rPr>
              <a:t>Permafrost thaw monitoring</a:t>
            </a:r>
          </a:p>
          <a:p>
            <a:pPr marL="914400" lvl="1" indent="-457200">
              <a:buFont typeface="Arial" panose="020B0604020202020204" pitchFamily="34" charset="0"/>
              <a:buChar char="•"/>
            </a:pPr>
            <a:r>
              <a:rPr lang="en-GB" sz="1500" dirty="0">
                <a:solidFill>
                  <a:schemeClr val="tx2"/>
                </a:solidFill>
                <a:latin typeface="Calibri" panose="020F0502020204030204" pitchFamily="34" charset="0"/>
                <a:ea typeface="Times New Roman" panose="02020603050405020304" pitchFamily="18" charset="0"/>
              </a:rPr>
              <a:t>Forest and tundra fires, changes in sea ice dynamics</a:t>
            </a:r>
          </a:p>
          <a:p>
            <a:pPr marL="914400" lvl="1" indent="-457200">
              <a:buFont typeface="Arial" panose="020B0604020202020204" pitchFamily="34" charset="0"/>
              <a:buChar char="•"/>
            </a:pPr>
            <a:r>
              <a:rPr lang="en-GB" sz="1500" dirty="0">
                <a:solidFill>
                  <a:schemeClr val="tx2"/>
                </a:solidFill>
              </a:rPr>
              <a:t>Effects of arctic amplification and positive feedback loops (</a:t>
            </a:r>
            <a:r>
              <a:rPr lang="en-GB" sz="1500" dirty="0">
                <a:solidFill>
                  <a:schemeClr val="tx2"/>
                </a:solidFill>
                <a:latin typeface="Calibri" panose="020F0502020204030204" pitchFamily="34" charset="0"/>
              </a:rPr>
              <a:t>c</a:t>
            </a:r>
            <a:r>
              <a:rPr lang="en-GB" sz="1500" dirty="0">
                <a:solidFill>
                  <a:schemeClr val="tx2"/>
                </a:solidFill>
                <a:latin typeface="Calibri" panose="020F0502020204030204" pitchFamily="34" charset="0"/>
                <a:ea typeface="Times New Roman" panose="02020603050405020304" pitchFamily="18" charset="0"/>
              </a:rPr>
              <a:t>hanges in the albedo effect) </a:t>
            </a:r>
          </a:p>
          <a:p>
            <a:pPr marL="914400" lvl="1" indent="-457200">
              <a:buFont typeface="Arial" panose="020B0604020202020204" pitchFamily="34" charset="0"/>
              <a:buChar char="•"/>
            </a:pPr>
            <a:r>
              <a:rPr lang="en-GB" sz="1500" dirty="0">
                <a:solidFill>
                  <a:schemeClr val="tx2"/>
                </a:solidFill>
                <a:latin typeface="Calibri" panose="020F0502020204030204" pitchFamily="34" charset="0"/>
                <a:ea typeface="Times New Roman" panose="02020603050405020304" pitchFamily="18" charset="0"/>
              </a:rPr>
              <a:t>Impacts of Arctic tourism on the </a:t>
            </a:r>
            <a:r>
              <a:rPr lang="en-GB" sz="1500" dirty="0" smtClean="0">
                <a:solidFill>
                  <a:schemeClr val="tx2"/>
                </a:solidFill>
                <a:latin typeface="Calibri" panose="020F0502020204030204" pitchFamily="34" charset="0"/>
                <a:ea typeface="Times New Roman" panose="02020603050405020304" pitchFamily="18" charset="0"/>
              </a:rPr>
              <a:t>environment</a:t>
            </a:r>
            <a:endParaRPr lang="en-GB" sz="1500" dirty="0">
              <a:solidFill>
                <a:schemeClr val="tx2"/>
              </a:solidFill>
              <a:latin typeface="Calibri" panose="020F0502020204030204" pitchFamily="34" charset="0"/>
              <a:ea typeface="Times New Roman" panose="02020603050405020304" pitchFamily="18" charset="0"/>
            </a:endParaRPr>
          </a:p>
        </p:txBody>
      </p:sp>
      <p:sp>
        <p:nvSpPr>
          <p:cNvPr id="9" name="Title 3"/>
          <p:cNvSpPr>
            <a:spLocks noGrp="1"/>
          </p:cNvSpPr>
          <p:nvPr>
            <p:ph type="title"/>
          </p:nvPr>
        </p:nvSpPr>
        <p:spPr>
          <a:xfrm>
            <a:off x="340596" y="25686"/>
            <a:ext cx="8496557" cy="857250"/>
          </a:xfrm>
        </p:spPr>
        <p:txBody>
          <a:bodyPr>
            <a:noAutofit/>
          </a:bodyPr>
          <a:lstStyle/>
          <a:p>
            <a:r>
              <a:rPr lang="en-GB" sz="2400" b="1" dirty="0" smtClean="0">
                <a:latin typeface="Helvetica Neue"/>
                <a:ea typeface="Helvetica Neue"/>
                <a:cs typeface="Helvetica Neue"/>
                <a:sym typeface="Helvetica Neue"/>
              </a:rPr>
              <a:t>BBC four short online films for </a:t>
            </a:r>
            <a:r>
              <a:rPr lang="en-GB" sz="2400" b="1" dirty="0">
                <a:latin typeface="Helvetica Neue"/>
                <a:ea typeface="Helvetica Neue"/>
                <a:cs typeface="Helvetica Neue"/>
                <a:sym typeface="Helvetica Neue"/>
              </a:rPr>
              <a:t>INTERACT</a:t>
            </a:r>
            <a:endParaRPr lang="da-DK" sz="2400" b="1" dirty="0"/>
          </a:p>
        </p:txBody>
      </p:sp>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2897556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12</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1810615"/>
          </a:xfrm>
          <a:solidFill>
            <a:schemeClr val="bg1"/>
          </a:solidFill>
          <a:ln>
            <a:solidFill>
              <a:schemeClr val="accent1"/>
            </a:solidFill>
          </a:ln>
        </p:spPr>
        <p:txBody>
          <a:bodyPr>
            <a:noAutofit/>
          </a:bodyPr>
          <a:lstStyle/>
          <a:p>
            <a:pPr marL="0" indent="0" algn="ctr">
              <a:buNone/>
            </a:pPr>
            <a:r>
              <a:rPr lang="en-US" sz="1800" dirty="0"/>
              <a:t>PLEASE FIND SARAH AT THE CONFERENCE FOR MORE DETAILS</a:t>
            </a:r>
          </a:p>
          <a:p>
            <a:pPr marL="0" indent="0" algn="ctr">
              <a:buNone/>
            </a:pPr>
            <a:endParaRPr lang="en-US" sz="1800" dirty="0">
              <a:solidFill>
                <a:srgbClr val="0563C1"/>
              </a:solidFill>
              <a:hlinkClick r:id="rId4">
                <a:extLst>
                  <a:ext uri="{A12FA001-AC4F-418D-AE19-62706E023703}">
                    <ahyp:hlinkClr xmlns="" xmlns:ahyp="http://schemas.microsoft.com/office/drawing/2018/hyperlinkcolor" xmlns:lc="http://schemas.openxmlformats.org/drawingml/2006/lockedCanvas" val="tx"/>
                  </a:ext>
                </a:extLst>
              </a:hlinkClick>
            </a:endParaRPr>
          </a:p>
          <a:p>
            <a:pPr marL="0" indent="0" algn="ctr">
              <a:buNone/>
            </a:pPr>
            <a:r>
              <a:rPr lang="en-US" sz="2400" dirty="0" smtClean="0">
                <a:solidFill>
                  <a:srgbClr val="0563C1"/>
                </a:solidFill>
                <a:hlinkClick r:id="rId4">
                  <a:extLst>
                    <a:ext uri="{A12FA001-AC4F-418D-AE19-62706E023703}">
                      <ahyp:hlinkClr xmlns="" xmlns:ahyp="http://schemas.microsoft.com/office/drawing/2018/hyperlinkcolor" xmlns:lc="http://schemas.openxmlformats.org/drawingml/2006/lockedCanvas" val="tx"/>
                    </a:ext>
                  </a:extLst>
                </a:hlinkClick>
              </a:rPr>
              <a:t>sarah.titcombe@bbc.co.uk</a:t>
            </a:r>
            <a:r>
              <a:rPr lang="en-US" sz="2400" dirty="0" smtClean="0"/>
              <a:t> </a:t>
            </a:r>
            <a:endParaRPr lang="en-US" sz="2400" dirty="0"/>
          </a:p>
          <a:p>
            <a:pPr marL="0" indent="0" algn="ctr">
              <a:buNone/>
            </a:pPr>
            <a:r>
              <a:rPr lang="en-US" sz="2400" dirty="0"/>
              <a:t>+44 (0)7930916379</a:t>
            </a:r>
          </a:p>
          <a:p>
            <a:pPr marL="0" indent="0">
              <a:buNone/>
            </a:pPr>
            <a:endParaRPr lang="da-DK" sz="1800" b="1" dirty="0">
              <a:solidFill>
                <a:srgbClr val="FF0000"/>
              </a:solidFill>
            </a:endParaRPr>
          </a:p>
        </p:txBody>
      </p:sp>
      <p:pic>
        <p:nvPicPr>
          <p:cNvPr id="5122" name="Picture 2" descr="Image may contain: 1 person, close-up and out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
        <p:nvSpPr>
          <p:cNvPr id="11" name="Title 3"/>
          <p:cNvSpPr>
            <a:spLocks noGrp="1"/>
          </p:cNvSpPr>
          <p:nvPr>
            <p:ph type="title"/>
          </p:nvPr>
        </p:nvSpPr>
        <p:spPr>
          <a:xfrm>
            <a:off x="340596" y="25686"/>
            <a:ext cx="8496557" cy="857250"/>
          </a:xfrm>
        </p:spPr>
        <p:txBody>
          <a:bodyPr>
            <a:noAutofit/>
          </a:bodyPr>
          <a:lstStyle/>
          <a:p>
            <a:r>
              <a:rPr lang="en-GB" sz="2400" b="1" dirty="0" smtClean="0">
                <a:latin typeface="Helvetica Neue"/>
                <a:ea typeface="Helvetica Neue"/>
                <a:cs typeface="Helvetica Neue"/>
                <a:sym typeface="Helvetica Neue"/>
              </a:rPr>
              <a:t>BBC four short online films for </a:t>
            </a:r>
            <a:r>
              <a:rPr lang="en-GB" sz="2400" b="1" dirty="0">
                <a:latin typeface="Helvetica Neue"/>
                <a:ea typeface="Helvetica Neue"/>
                <a:cs typeface="Helvetica Neue"/>
                <a:sym typeface="Helvetica Neue"/>
              </a:rPr>
              <a:t>INTERACT</a:t>
            </a:r>
            <a:endParaRPr lang="da-DK" sz="2400" b="1" dirty="0"/>
          </a:p>
        </p:txBody>
      </p:sp>
      <p:pic>
        <p:nvPicPr>
          <p:cNvPr id="12" name="Google Shape;55;p13">
            <a:extLst>
              <a:ext uri="{FF2B5EF4-FFF2-40B4-BE49-F238E27FC236}">
                <a16:creationId xmlns:a16="http://schemas.microsoft.com/office/drawing/2014/main" id="{6F001FA8-B955-AF8D-59D5-B37DE3CE9420}"/>
              </a:ext>
            </a:extLst>
          </p:cNvPr>
          <p:cNvPicPr preferRelativeResize="0">
            <a:picLocks noChangeAspect="1"/>
          </p:cNvPicPr>
          <p:nvPr/>
        </p:nvPicPr>
        <p:blipFill>
          <a:blip r:embed="rId6">
            <a:alphaModFix/>
          </a:blip>
          <a:stretch>
            <a:fillRect/>
          </a:stretch>
        </p:blipFill>
        <p:spPr>
          <a:xfrm>
            <a:off x="5363999" y="2748068"/>
            <a:ext cx="2160000" cy="320292"/>
          </a:xfrm>
          <a:prstGeom prst="rect">
            <a:avLst/>
          </a:prstGeom>
          <a:noFill/>
          <a:ln>
            <a:noFill/>
          </a:ln>
        </p:spPr>
      </p:pic>
    </p:spTree>
    <p:extLst>
      <p:ext uri="{BB962C8B-B14F-4D97-AF65-F5344CB8AC3E}">
        <p14:creationId xmlns:p14="http://schemas.microsoft.com/office/powerpoint/2010/main" val="2075360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12156" y="2837228"/>
            <a:ext cx="7772400" cy="1102519"/>
          </a:xfrm>
        </p:spPr>
        <p:txBody>
          <a:bodyPr>
            <a:normAutofit/>
          </a:bodyPr>
          <a:lstStyle/>
          <a:p>
            <a:r>
              <a:rPr lang="da-DK" dirty="0" err="1" smtClean="0"/>
              <a:t>Let’s</a:t>
            </a:r>
            <a:r>
              <a:rPr lang="da-DK" dirty="0" smtClean="0"/>
              <a:t> INTERACT </a:t>
            </a:r>
            <a:endParaRPr lang="da-DK" sz="2200" dirty="0"/>
          </a:p>
        </p:txBody>
      </p:sp>
      <p:sp>
        <p:nvSpPr>
          <p:cNvPr id="2" name="Slide Number Placeholder 1"/>
          <p:cNvSpPr>
            <a:spLocks noGrp="1"/>
          </p:cNvSpPr>
          <p:nvPr>
            <p:ph type="sldNum" sz="quarter" idx="12"/>
          </p:nvPr>
        </p:nvSpPr>
        <p:spPr/>
        <p:txBody>
          <a:bodyPr/>
          <a:lstStyle/>
          <a:p>
            <a:fld id="{3DE8AB88-620A-4B87-9FED-8413B303A2B3}" type="slidenum">
              <a:rPr lang="da-DK" smtClean="0"/>
              <a:t>13</a:t>
            </a:fld>
            <a:endParaRPr lang="da-DK"/>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548256" cy="5040976"/>
          </a:xfrm>
          <a:prstGeom prst="rect">
            <a:avLst/>
          </a:prstGeom>
        </p:spPr>
      </p:pic>
      <p:sp>
        <p:nvSpPr>
          <p:cNvPr id="6"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4154886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01342" y="2174620"/>
            <a:ext cx="7772400" cy="1102519"/>
          </a:xfrm>
        </p:spPr>
        <p:txBody>
          <a:bodyPr>
            <a:normAutofit/>
          </a:bodyPr>
          <a:lstStyle/>
          <a:p>
            <a:r>
              <a:rPr lang="da-DK" sz="3100" dirty="0"/>
              <a:t>P</a:t>
            </a:r>
            <a:r>
              <a:rPr lang="da-DK" sz="3100" dirty="0" smtClean="0"/>
              <a:t>rogress </a:t>
            </a:r>
            <a:r>
              <a:rPr lang="da-DK" sz="3100" dirty="0" err="1" smtClean="0"/>
              <a:t>since</a:t>
            </a:r>
            <a:r>
              <a:rPr lang="da-DK" sz="3100" dirty="0" smtClean="0"/>
              <a:t> last meeting</a:t>
            </a:r>
            <a:br>
              <a:rPr lang="da-DK" sz="3100" dirty="0" smtClean="0"/>
            </a:br>
            <a:r>
              <a:rPr lang="da-DK" sz="1800" dirty="0" smtClean="0"/>
              <a:t>INTERACT III, SMF 5</a:t>
            </a:r>
            <a:endParaRPr lang="da-DK" sz="1800" dirty="0"/>
          </a:p>
        </p:txBody>
      </p:sp>
      <p:sp>
        <p:nvSpPr>
          <p:cNvPr id="8" name="Subtitle 7"/>
          <p:cNvSpPr>
            <a:spLocks noGrp="1"/>
          </p:cNvSpPr>
          <p:nvPr>
            <p:ph type="subTitle" idx="1"/>
          </p:nvPr>
        </p:nvSpPr>
        <p:spPr>
          <a:xfrm>
            <a:off x="3119034" y="4624715"/>
            <a:ext cx="4517428" cy="518406"/>
          </a:xfrm>
        </p:spPr>
        <p:txBody>
          <a:bodyPr>
            <a:noAutofit/>
          </a:bodyPr>
          <a:lstStyle/>
          <a:p>
            <a:r>
              <a:rPr lang="da-DK" sz="1200" dirty="0" smtClean="0"/>
              <a:t>INTERACT III, Station Manager Forum 5, </a:t>
            </a:r>
          </a:p>
          <a:p>
            <a:r>
              <a:rPr lang="da-DK" sz="1200" dirty="0" err="1" smtClean="0"/>
              <a:t>Sudurnes</a:t>
            </a:r>
            <a:r>
              <a:rPr lang="da-DK" sz="1200" dirty="0" smtClean="0"/>
              <a:t> Science and Learning Center, </a:t>
            </a:r>
            <a:r>
              <a:rPr lang="da-DK" sz="1200" dirty="0" err="1" smtClean="0"/>
              <a:t>Iceland</a:t>
            </a:r>
            <a:r>
              <a:rPr lang="da-DK" sz="1200" dirty="0" smtClean="0"/>
              <a:t>, 27-28 </a:t>
            </a:r>
            <a:r>
              <a:rPr lang="da-DK" sz="1200" dirty="0" err="1" smtClean="0"/>
              <a:t>October</a:t>
            </a:r>
            <a:r>
              <a:rPr lang="da-DK" sz="1200" dirty="0" smtClean="0"/>
              <a:t> 2022  </a:t>
            </a:r>
            <a:endParaRPr lang="da-DK" sz="1200" dirty="0"/>
          </a:p>
        </p:txBody>
      </p:sp>
      <p:sp>
        <p:nvSpPr>
          <p:cNvPr id="2" name="Slide Number Placeholder 1"/>
          <p:cNvSpPr>
            <a:spLocks noGrp="1"/>
          </p:cNvSpPr>
          <p:nvPr>
            <p:ph type="sldNum" sz="quarter" idx="12"/>
          </p:nvPr>
        </p:nvSpPr>
        <p:spPr/>
        <p:txBody>
          <a:bodyPr/>
          <a:lstStyle/>
          <a:p>
            <a:fld id="{3DE8AB88-620A-4B87-9FED-8413B303A2B3}" type="slidenum">
              <a:rPr lang="da-DK" smtClean="0"/>
              <a:t>14</a:t>
            </a:fld>
            <a:endParaRPr lang="da-DK"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548256" cy="5040976"/>
          </a:xfrm>
          <a:prstGeom prst="rect">
            <a:avLst/>
          </a:prstGeom>
        </p:spPr>
      </p:pic>
      <p:sp>
        <p:nvSpPr>
          <p:cNvPr id="6" name="Subtitle 2"/>
          <p:cNvSpPr txBox="1">
            <a:spLocks/>
          </p:cNvSpPr>
          <p:nvPr/>
        </p:nvSpPr>
        <p:spPr>
          <a:xfrm>
            <a:off x="3949144" y="182935"/>
            <a:ext cx="3299791" cy="658578"/>
          </a:xfrm>
          <a:prstGeom prst="rect">
            <a:avLst/>
          </a:prstGeom>
        </p:spPr>
        <p:txBody>
          <a:bodyPr vert="horz" lIns="91440" tIns="45720" rIns="91440" bIns="45720" rtlCol="0">
            <a:normAutofit fontScale="25000" lnSpcReduction="20000"/>
          </a:bodyPr>
          <a:lstStyle>
            <a:lvl1pPr marL="0" indent="0" algn="r" defTabSz="914400" rtl="0" eaLnBrk="1" latinLnBrk="0" hangingPunct="1">
              <a:spcBef>
                <a:spcPct val="20000"/>
              </a:spcBef>
              <a:buFont typeface="Arial" panose="020B0604020202020204" pitchFamily="34" charset="0"/>
              <a:buNone/>
              <a:defRPr sz="2000" b="1" kern="1200">
                <a:solidFill>
                  <a:srgbClr val="003366"/>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5000" dirty="0" smtClean="0"/>
              <a:t>Morten Rasch</a:t>
            </a:r>
            <a:r>
              <a:rPr lang="en-US" sz="5000" baseline="30000" dirty="0" smtClean="0"/>
              <a:t>1</a:t>
            </a:r>
            <a:r>
              <a:rPr lang="en-US" sz="5000" dirty="0" smtClean="0"/>
              <a:t>, Elmer Topp-Jørgensen</a:t>
            </a:r>
            <a:r>
              <a:rPr lang="en-US" sz="5000" baseline="30000" dirty="0" smtClean="0"/>
              <a:t>2</a:t>
            </a:r>
            <a:r>
              <a:rPr lang="en-US" sz="5000" dirty="0" smtClean="0"/>
              <a:t>, </a:t>
            </a:r>
          </a:p>
          <a:p>
            <a:pPr algn="l"/>
            <a:r>
              <a:rPr lang="en-US" sz="5000" dirty="0" smtClean="0"/>
              <a:t>Marie Frost Arndal</a:t>
            </a:r>
            <a:r>
              <a:rPr lang="en-US" sz="5000" baseline="30000" dirty="0" smtClean="0"/>
              <a:t>2</a:t>
            </a:r>
            <a:r>
              <a:rPr lang="en-US" sz="5000" dirty="0" smtClean="0"/>
              <a:t>, Susse Wegeberg2</a:t>
            </a:r>
          </a:p>
          <a:p>
            <a:pPr algn="l"/>
            <a:r>
              <a:rPr lang="en-US" sz="3700" b="0" i="1" baseline="30000" dirty="0" smtClean="0"/>
              <a:t>1</a:t>
            </a:r>
            <a:r>
              <a:rPr lang="en-US" sz="3700" b="0" i="1" dirty="0" smtClean="0"/>
              <a:t>University of Copenhagen, Denmark, </a:t>
            </a:r>
            <a:r>
              <a:rPr lang="en-US" sz="3700" b="0" i="1" baseline="30000" dirty="0" smtClean="0"/>
              <a:t>2</a:t>
            </a:r>
            <a:r>
              <a:rPr lang="en-US" sz="3700" b="0" i="1" dirty="0" smtClean="0"/>
              <a:t> Aarhus University, Denmark</a:t>
            </a:r>
          </a:p>
        </p:txBody>
      </p:sp>
    </p:spTree>
    <p:extLst>
      <p:ext uri="{BB962C8B-B14F-4D97-AF65-F5344CB8AC3E}">
        <p14:creationId xmlns:p14="http://schemas.microsoft.com/office/powerpoint/2010/main" val="690657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15</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9" name="Title 3"/>
          <p:cNvSpPr>
            <a:spLocks noGrp="1"/>
          </p:cNvSpPr>
          <p:nvPr>
            <p:ph type="title"/>
          </p:nvPr>
        </p:nvSpPr>
        <p:spPr>
          <a:xfrm>
            <a:off x="340596" y="25686"/>
            <a:ext cx="8496557" cy="857250"/>
          </a:xfrm>
        </p:spPr>
        <p:txBody>
          <a:bodyPr>
            <a:noAutofit/>
          </a:bodyPr>
          <a:lstStyle/>
          <a:p>
            <a:r>
              <a:rPr lang="da-DK" sz="2400" b="1" dirty="0" err="1" smtClean="0"/>
              <a:t>Daily</a:t>
            </a:r>
            <a:r>
              <a:rPr lang="da-DK" sz="2400" b="1" dirty="0" smtClean="0"/>
              <a:t> Station Manager Forum </a:t>
            </a:r>
            <a:r>
              <a:rPr lang="da-DK" sz="2400" b="1" dirty="0" err="1" smtClean="0"/>
              <a:t>Activities</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
        <p:nvSpPr>
          <p:cNvPr id="11" name="Content Placeholder 5"/>
          <p:cNvSpPr>
            <a:spLocks noGrp="1"/>
          </p:cNvSpPr>
          <p:nvPr>
            <p:ph idx="1"/>
          </p:nvPr>
        </p:nvSpPr>
        <p:spPr>
          <a:xfrm>
            <a:off x="340597" y="835721"/>
            <a:ext cx="7183404" cy="2353055"/>
          </a:xfrm>
          <a:solidFill>
            <a:schemeClr val="bg1"/>
          </a:solidFill>
          <a:ln>
            <a:solidFill>
              <a:schemeClr val="accent1"/>
            </a:solidFill>
          </a:ln>
        </p:spPr>
        <p:txBody>
          <a:bodyPr>
            <a:noAutofit/>
          </a:bodyPr>
          <a:lstStyle/>
          <a:p>
            <a:r>
              <a:rPr lang="da-DK" sz="1800" dirty="0" err="1"/>
              <a:t>Ensure</a:t>
            </a:r>
            <a:r>
              <a:rPr lang="da-DK" sz="1800" dirty="0"/>
              <a:t> progression of </a:t>
            </a:r>
            <a:r>
              <a:rPr lang="da-DK" sz="1800" dirty="0" err="1"/>
              <a:t>tasks</a:t>
            </a:r>
            <a:endParaRPr lang="da-DK" sz="1800" dirty="0"/>
          </a:p>
          <a:p>
            <a:r>
              <a:rPr lang="da-DK" sz="1800" dirty="0" err="1"/>
              <a:t>Liaise</a:t>
            </a:r>
            <a:r>
              <a:rPr lang="da-DK" sz="1800" dirty="0"/>
              <a:t> with </a:t>
            </a:r>
            <a:r>
              <a:rPr lang="da-DK" sz="1800" dirty="0" err="1"/>
              <a:t>other</a:t>
            </a:r>
            <a:r>
              <a:rPr lang="da-DK" sz="1800" dirty="0"/>
              <a:t> </a:t>
            </a:r>
            <a:r>
              <a:rPr lang="da-DK" sz="1800" dirty="0" err="1"/>
              <a:t>WPs</a:t>
            </a:r>
            <a:r>
              <a:rPr lang="da-DK" sz="1800" dirty="0"/>
              <a:t> </a:t>
            </a:r>
          </a:p>
          <a:p>
            <a:r>
              <a:rPr lang="da-DK" sz="1800" dirty="0" err="1"/>
              <a:t>Representing</a:t>
            </a:r>
            <a:r>
              <a:rPr lang="da-DK" sz="1800" dirty="0"/>
              <a:t> INTERACT/SMF at international meetings/workshops/</a:t>
            </a:r>
            <a:r>
              <a:rPr lang="da-DK" sz="1800" dirty="0" err="1"/>
              <a:t>conferences</a:t>
            </a:r>
            <a:endParaRPr lang="da-DK" sz="1800" dirty="0"/>
          </a:p>
          <a:p>
            <a:r>
              <a:rPr lang="da-DK" sz="1800" dirty="0" err="1"/>
              <a:t>Cooperation</a:t>
            </a:r>
            <a:r>
              <a:rPr lang="da-DK" sz="1800" dirty="0"/>
              <a:t> with </a:t>
            </a:r>
            <a:r>
              <a:rPr lang="da-DK" sz="1800" dirty="0" err="1"/>
              <a:t>other</a:t>
            </a:r>
            <a:r>
              <a:rPr lang="da-DK" sz="1800" dirty="0"/>
              <a:t> </a:t>
            </a:r>
            <a:r>
              <a:rPr lang="da-DK" sz="1800" dirty="0" err="1"/>
              <a:t>infrastructure</a:t>
            </a:r>
            <a:r>
              <a:rPr lang="da-DK" sz="1800" dirty="0"/>
              <a:t> </a:t>
            </a:r>
            <a:r>
              <a:rPr lang="da-DK" sz="1800" dirty="0" err="1"/>
              <a:t>networks</a:t>
            </a:r>
            <a:r>
              <a:rPr lang="da-DK" sz="1800" dirty="0"/>
              <a:t> and organisations</a:t>
            </a:r>
          </a:p>
          <a:p>
            <a:r>
              <a:rPr lang="da-DK" sz="1800" dirty="0" err="1"/>
              <a:t>Operate</a:t>
            </a:r>
            <a:r>
              <a:rPr lang="da-DK" sz="1800" dirty="0"/>
              <a:t> INTERACT GIS</a:t>
            </a:r>
          </a:p>
          <a:p>
            <a:r>
              <a:rPr lang="da-DK" sz="1800" dirty="0" err="1"/>
              <a:t>Circulate</a:t>
            </a:r>
            <a:r>
              <a:rPr lang="da-DK" sz="1800" dirty="0"/>
              <a:t> 360 </a:t>
            </a:r>
            <a:r>
              <a:rPr lang="da-DK" sz="1800" dirty="0" err="1"/>
              <a:t>cameras</a:t>
            </a:r>
            <a:endParaRPr lang="da-DK" sz="1800" dirty="0"/>
          </a:p>
        </p:txBody>
      </p:sp>
    </p:spTree>
    <p:extLst>
      <p:ext uri="{BB962C8B-B14F-4D97-AF65-F5344CB8AC3E}">
        <p14:creationId xmlns:p14="http://schemas.microsoft.com/office/powerpoint/2010/main" val="3470245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16</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9" name="Title 3"/>
          <p:cNvSpPr>
            <a:spLocks noGrp="1"/>
          </p:cNvSpPr>
          <p:nvPr>
            <p:ph type="title"/>
          </p:nvPr>
        </p:nvSpPr>
        <p:spPr>
          <a:xfrm>
            <a:off x="340596" y="25686"/>
            <a:ext cx="8496557" cy="857250"/>
          </a:xfrm>
        </p:spPr>
        <p:txBody>
          <a:bodyPr>
            <a:noAutofit/>
          </a:bodyPr>
          <a:lstStyle/>
          <a:p>
            <a:r>
              <a:rPr lang="da-DK" sz="2400" b="1" dirty="0" err="1" smtClean="0"/>
              <a:t>Handbook</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649" y="616315"/>
            <a:ext cx="3809632" cy="276999"/>
          </a:xfrm>
          <a:prstGeom prst="rect">
            <a:avLst/>
          </a:prstGeom>
          <a:noFill/>
        </p:spPr>
        <p:txBody>
          <a:bodyPr wrap="square" rtlCol="0">
            <a:spAutoFit/>
          </a:bodyPr>
          <a:lstStyle/>
          <a:p>
            <a:r>
              <a:rPr lang="en-GB" sz="1200" b="1" dirty="0" smtClean="0"/>
              <a:t>Reducing the CO2 Emissions in Arctic Science (WP5)</a:t>
            </a:r>
            <a:endParaRPr lang="en-GB" sz="1200" b="1" dirty="0"/>
          </a:p>
        </p:txBody>
      </p:sp>
      <p:sp>
        <p:nvSpPr>
          <p:cNvPr id="7" name="TextBox 6"/>
          <p:cNvSpPr txBox="1"/>
          <p:nvPr/>
        </p:nvSpPr>
        <p:spPr>
          <a:xfrm>
            <a:off x="5980169" y="699943"/>
            <a:ext cx="1600200" cy="3739485"/>
          </a:xfrm>
          <a:prstGeom prst="rect">
            <a:avLst/>
          </a:prstGeom>
          <a:solidFill>
            <a:schemeClr val="bg1"/>
          </a:solidFill>
          <a:ln>
            <a:solidFill>
              <a:schemeClr val="tx2"/>
            </a:solidFill>
          </a:ln>
        </p:spPr>
        <p:txBody>
          <a:bodyPr wrap="square" rtlCol="0">
            <a:spAutoFit/>
          </a:bodyPr>
          <a:lstStyle/>
          <a:p>
            <a:r>
              <a:rPr lang="en-GB" sz="1000" b="1" dirty="0" smtClean="0"/>
              <a:t>Status:</a:t>
            </a:r>
          </a:p>
          <a:p>
            <a:r>
              <a:rPr lang="en-GB" sz="900" dirty="0" smtClean="0"/>
              <a:t>Published</a:t>
            </a:r>
          </a:p>
          <a:p>
            <a:endParaRPr lang="en-GB" sz="1000" dirty="0" smtClean="0"/>
          </a:p>
          <a:p>
            <a:r>
              <a:rPr lang="en-GB" sz="1000" b="1" dirty="0" smtClean="0"/>
              <a:t>Cooperation:</a:t>
            </a:r>
          </a:p>
          <a:p>
            <a:r>
              <a:rPr lang="en-GB" sz="900" dirty="0" smtClean="0"/>
              <a:t>APECS and INTERACT</a:t>
            </a:r>
            <a:endParaRPr lang="en-GB" sz="900" dirty="0"/>
          </a:p>
          <a:p>
            <a:endParaRPr lang="en-GB" sz="1000" dirty="0" smtClean="0"/>
          </a:p>
          <a:p>
            <a:r>
              <a:rPr lang="en-GB" sz="1000" b="1" dirty="0" smtClean="0"/>
              <a:t>Authors:</a:t>
            </a:r>
          </a:p>
          <a:p>
            <a:r>
              <a:rPr lang="en-GB" sz="900" dirty="0" smtClean="0"/>
              <a:t>Svenja Holste</a:t>
            </a:r>
          </a:p>
          <a:p>
            <a:r>
              <a:rPr lang="en-GB" sz="900" dirty="0" smtClean="0"/>
              <a:t>Sophie </a:t>
            </a:r>
            <a:r>
              <a:rPr lang="en-GB" sz="900" dirty="0" err="1" smtClean="0"/>
              <a:t>Duveau</a:t>
            </a:r>
            <a:endParaRPr lang="en-GB" sz="900" dirty="0" smtClean="0"/>
          </a:p>
          <a:p>
            <a:r>
              <a:rPr lang="en-GB" sz="900" dirty="0" smtClean="0"/>
              <a:t>Marta Moreno Ibáñez</a:t>
            </a:r>
          </a:p>
          <a:p>
            <a:r>
              <a:rPr lang="en-GB" sz="900" dirty="0" err="1" smtClean="0"/>
              <a:t>Deniz</a:t>
            </a:r>
            <a:r>
              <a:rPr lang="en-GB" sz="900" dirty="0" smtClean="0"/>
              <a:t> </a:t>
            </a:r>
            <a:r>
              <a:rPr lang="en-GB" sz="900" dirty="0" err="1" smtClean="0"/>
              <a:t>Vural</a:t>
            </a:r>
            <a:endParaRPr lang="en-GB" sz="900" dirty="0" smtClean="0"/>
          </a:p>
          <a:p>
            <a:r>
              <a:rPr lang="en-GB" sz="900" dirty="0" smtClean="0"/>
              <a:t>Rebecca Duncan</a:t>
            </a:r>
          </a:p>
          <a:p>
            <a:r>
              <a:rPr lang="en-GB" sz="900" dirty="0" smtClean="0"/>
              <a:t>Gwenaëlle </a:t>
            </a:r>
            <a:r>
              <a:rPr lang="en-GB" sz="900" dirty="0"/>
              <a:t>Gremion </a:t>
            </a:r>
          </a:p>
          <a:p>
            <a:r>
              <a:rPr lang="en-GB" sz="900" dirty="0" smtClean="0"/>
              <a:t>Susana </a:t>
            </a:r>
            <a:r>
              <a:rPr lang="en-GB" sz="900" dirty="0"/>
              <a:t>Hancock </a:t>
            </a:r>
            <a:endParaRPr lang="en-GB" sz="900" dirty="0" smtClean="0"/>
          </a:p>
          <a:p>
            <a:r>
              <a:rPr lang="en-GB" sz="900" dirty="0" smtClean="0"/>
              <a:t>Paul Rosenbaum</a:t>
            </a:r>
          </a:p>
          <a:p>
            <a:r>
              <a:rPr lang="en-GB" sz="900" dirty="0" smtClean="0"/>
              <a:t>Tatiana </a:t>
            </a:r>
            <a:r>
              <a:rPr lang="en-GB" sz="900" dirty="0" err="1" smtClean="0"/>
              <a:t>Burmenko</a:t>
            </a:r>
            <a:endParaRPr lang="en-GB" sz="900" dirty="0"/>
          </a:p>
          <a:p>
            <a:r>
              <a:rPr lang="en-GB" sz="900" dirty="0" smtClean="0">
                <a:latin typeface="+mj-lt"/>
              </a:rPr>
              <a:t>Femi </a:t>
            </a:r>
            <a:r>
              <a:rPr lang="en-GB" sz="900" dirty="0">
                <a:latin typeface="+mj-lt"/>
              </a:rPr>
              <a:t>Anna Thomas </a:t>
            </a:r>
            <a:endParaRPr lang="en-GB" sz="900" dirty="0" smtClean="0">
              <a:latin typeface="+mj-lt"/>
            </a:endParaRPr>
          </a:p>
          <a:p>
            <a:r>
              <a:rPr lang="en-GB" sz="900" dirty="0" smtClean="0"/>
              <a:t>Morten Rasch</a:t>
            </a:r>
          </a:p>
          <a:p>
            <a:endParaRPr lang="en-GB" sz="1000" dirty="0" smtClean="0"/>
          </a:p>
          <a:p>
            <a:r>
              <a:rPr lang="en-GB" sz="1000" b="1" dirty="0" smtClean="0"/>
              <a:t>Editors:</a:t>
            </a:r>
          </a:p>
          <a:p>
            <a:r>
              <a:rPr lang="en-GB" sz="900" dirty="0" smtClean="0"/>
              <a:t>Svenja Holste</a:t>
            </a:r>
            <a:endParaRPr lang="en-GB" sz="900" dirty="0"/>
          </a:p>
          <a:p>
            <a:r>
              <a:rPr lang="en-GB" sz="900" dirty="0" smtClean="0"/>
              <a:t>Morten Rasch</a:t>
            </a:r>
          </a:p>
          <a:p>
            <a:r>
              <a:rPr lang="en-GB" sz="900" dirty="0" smtClean="0"/>
              <a:t>Elmer Topp-Jørgensen</a:t>
            </a:r>
          </a:p>
          <a:p>
            <a:endParaRPr lang="en-GB" sz="1000" dirty="0"/>
          </a:p>
          <a:p>
            <a:r>
              <a:rPr lang="en-GB" sz="1000" b="1" dirty="0" smtClean="0"/>
              <a:t>Pages:</a:t>
            </a:r>
            <a:r>
              <a:rPr lang="en-GB" sz="1000" dirty="0" smtClean="0"/>
              <a:t> 98</a:t>
            </a:r>
          </a:p>
        </p:txBody>
      </p:sp>
      <p:sp>
        <p:nvSpPr>
          <p:cNvPr id="8" name="TextBox 7"/>
          <p:cNvSpPr txBox="1"/>
          <p:nvPr/>
        </p:nvSpPr>
        <p:spPr>
          <a:xfrm>
            <a:off x="2159850" y="4563062"/>
            <a:ext cx="5258877" cy="492443"/>
          </a:xfrm>
          <a:prstGeom prst="rect">
            <a:avLst/>
          </a:prstGeom>
          <a:solidFill>
            <a:schemeClr val="bg1"/>
          </a:solidFill>
          <a:ln>
            <a:solidFill>
              <a:schemeClr val="tx2"/>
            </a:solidFill>
          </a:ln>
        </p:spPr>
        <p:txBody>
          <a:bodyPr wrap="square" rtlCol="0">
            <a:spAutoFit/>
          </a:bodyPr>
          <a:lstStyle/>
          <a:p>
            <a:r>
              <a:rPr lang="en-GB" sz="1000" b="1" dirty="0" smtClean="0"/>
              <a:t>Upcoming products:</a:t>
            </a:r>
          </a:p>
          <a:p>
            <a:r>
              <a:rPr lang="en-GB" sz="800" i="1" dirty="0" smtClean="0"/>
              <a:t>INTERACT Reducing the Environmental Impact of Arctic Research Stations. </a:t>
            </a:r>
            <a:r>
              <a:rPr lang="en-GB" sz="800" b="1" dirty="0" smtClean="0"/>
              <a:t>Status</a:t>
            </a:r>
            <a:r>
              <a:rPr lang="en-GB" sz="800" dirty="0" smtClean="0"/>
              <a:t>: Preliminary manuscript ready for review</a:t>
            </a:r>
          </a:p>
          <a:p>
            <a:r>
              <a:rPr lang="en-GB" sz="800" i="1" dirty="0" smtClean="0"/>
              <a:t>INTERACT Arctic Safety Manual. </a:t>
            </a:r>
            <a:r>
              <a:rPr lang="en-GB" sz="800" b="1" dirty="0" smtClean="0"/>
              <a:t>Status: </a:t>
            </a:r>
            <a:r>
              <a:rPr lang="en-GB" sz="800" dirty="0" smtClean="0"/>
              <a:t>Writing group under establishment </a:t>
            </a:r>
          </a:p>
        </p:txBody>
      </p:sp>
      <p:sp>
        <p:nvSpPr>
          <p:cNvPr id="12" name="TextBox 11"/>
          <p:cNvSpPr txBox="1"/>
          <p:nvPr/>
        </p:nvSpPr>
        <p:spPr>
          <a:xfrm>
            <a:off x="2054577" y="110071"/>
            <a:ext cx="5703724" cy="461665"/>
          </a:xfrm>
          <a:prstGeom prst="rect">
            <a:avLst/>
          </a:prstGeom>
          <a:solidFill>
            <a:schemeClr val="bg1"/>
          </a:solidFill>
          <a:ln>
            <a:solidFill>
              <a:schemeClr val="tx1"/>
            </a:solidFill>
          </a:ln>
        </p:spPr>
        <p:txBody>
          <a:bodyPr wrap="square" rtlCol="0">
            <a:spAutoFit/>
          </a:bodyPr>
          <a:lstStyle/>
          <a:p>
            <a:r>
              <a:rPr lang="en-GB" sz="1200" b="1" dirty="0" smtClean="0"/>
              <a:t>Overall idea with all these handbooks: </a:t>
            </a:r>
            <a:r>
              <a:rPr lang="en-GB" sz="1200" dirty="0" smtClean="0"/>
              <a:t>Making INTERACT the place to seek information concerning fieldwork in the arctic and run of arctic and northern alpine research stations</a:t>
            </a:r>
            <a:endParaRPr lang="en-GB" sz="1200" dirty="0"/>
          </a:p>
        </p:txBody>
      </p:sp>
      <p:pic>
        <p:nvPicPr>
          <p:cNvPr id="5" name="Picture 4"/>
          <p:cNvPicPr>
            <a:picLocks noChangeAspect="1"/>
          </p:cNvPicPr>
          <p:nvPr/>
        </p:nvPicPr>
        <p:blipFill rotWithShape="1">
          <a:blip r:embed="rId5"/>
          <a:srcRect l="25238" t="18425" r="44997" b="7384"/>
          <a:stretch/>
        </p:blipFill>
        <p:spPr>
          <a:xfrm>
            <a:off x="3280853" y="945113"/>
            <a:ext cx="2310847" cy="3240000"/>
          </a:xfrm>
          <a:prstGeom prst="rect">
            <a:avLst/>
          </a:prstGeom>
          <a:ln>
            <a:solidFill>
              <a:schemeClr val="tx1"/>
            </a:solidFill>
          </a:ln>
        </p:spPr>
      </p:pic>
      <p:pic>
        <p:nvPicPr>
          <p:cNvPr id="10" name="Picture 9"/>
          <p:cNvPicPr>
            <a:picLocks noChangeAspect="1"/>
          </p:cNvPicPr>
          <p:nvPr/>
        </p:nvPicPr>
        <p:blipFill rotWithShape="1">
          <a:blip r:embed="rId6"/>
          <a:srcRect l="25229" t="37016" r="59940" b="26443"/>
          <a:stretch/>
        </p:blipFill>
        <p:spPr>
          <a:xfrm>
            <a:off x="810537" y="927515"/>
            <a:ext cx="2337855" cy="3240000"/>
          </a:xfrm>
          <a:prstGeom prst="rect">
            <a:avLst/>
          </a:prstGeom>
          <a:ln>
            <a:solidFill>
              <a:schemeClr val="tx1"/>
            </a:solidFill>
          </a:ln>
        </p:spPr>
      </p:pic>
      <p:sp>
        <p:nvSpPr>
          <p:cNvPr id="15" name="TextBox 14"/>
          <p:cNvSpPr txBox="1"/>
          <p:nvPr/>
        </p:nvSpPr>
        <p:spPr>
          <a:xfrm>
            <a:off x="1041333" y="2240756"/>
            <a:ext cx="4886199" cy="954107"/>
          </a:xfrm>
          <a:prstGeom prst="rect">
            <a:avLst/>
          </a:prstGeom>
          <a:solidFill>
            <a:schemeClr val="bg1"/>
          </a:solidFill>
          <a:ln w="44450" cmpd="sng">
            <a:solidFill>
              <a:srgbClr val="FF0000"/>
            </a:solidFill>
          </a:ln>
        </p:spPr>
        <p:txBody>
          <a:bodyPr wrap="square" rtlCol="0">
            <a:spAutoFit/>
          </a:bodyPr>
          <a:lstStyle/>
          <a:p>
            <a:pPr algn="ctr"/>
            <a:r>
              <a:rPr lang="en-GB" sz="2800" b="1" dirty="0" smtClean="0">
                <a:solidFill>
                  <a:srgbClr val="FF0000"/>
                </a:solidFill>
              </a:rPr>
              <a:t>REMEMBER THE BOOK LAUNCH Thursday at 19:30</a:t>
            </a:r>
            <a:endParaRPr lang="en-GB" sz="2800" b="1" dirty="0">
              <a:solidFill>
                <a:srgbClr val="FF0000"/>
              </a:solidFill>
            </a:endParaRPr>
          </a:p>
        </p:txBody>
      </p:sp>
    </p:spTree>
    <p:extLst>
      <p:ext uri="{BB962C8B-B14F-4D97-AF65-F5344CB8AC3E}">
        <p14:creationId xmlns:p14="http://schemas.microsoft.com/office/powerpoint/2010/main" val="414743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17</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9" name="Title 3"/>
          <p:cNvSpPr>
            <a:spLocks noGrp="1"/>
          </p:cNvSpPr>
          <p:nvPr>
            <p:ph type="title"/>
          </p:nvPr>
        </p:nvSpPr>
        <p:spPr>
          <a:xfrm>
            <a:off x="340596" y="25686"/>
            <a:ext cx="8496557" cy="857250"/>
          </a:xfrm>
        </p:spPr>
        <p:txBody>
          <a:bodyPr>
            <a:noAutofit/>
          </a:bodyPr>
          <a:lstStyle/>
          <a:p>
            <a:r>
              <a:rPr lang="da-DK" sz="2400" b="1" dirty="0" smtClean="0"/>
              <a:t>INTERACT GIS</a:t>
            </a:r>
            <a:endParaRPr lang="da-DK" sz="2400" b="1" dirty="0"/>
          </a:p>
        </p:txBody>
      </p:sp>
      <p:sp>
        <p:nvSpPr>
          <p:cNvPr id="5" name="TextBox 4"/>
          <p:cNvSpPr txBox="1"/>
          <p:nvPr/>
        </p:nvSpPr>
        <p:spPr>
          <a:xfrm>
            <a:off x="4806644" y="730549"/>
            <a:ext cx="2835849" cy="3447098"/>
          </a:xfrm>
          <a:prstGeom prst="rect">
            <a:avLst/>
          </a:prstGeom>
          <a:solidFill>
            <a:schemeClr val="bg1"/>
          </a:solidFill>
          <a:ln>
            <a:solidFill>
              <a:schemeClr val="tx1"/>
            </a:solidFill>
          </a:ln>
        </p:spPr>
        <p:txBody>
          <a:bodyPr wrap="square" rtlCol="0">
            <a:spAutoFit/>
          </a:bodyPr>
          <a:lstStyle/>
          <a:p>
            <a:r>
              <a:rPr lang="da-DK" b="1" dirty="0"/>
              <a:t>Recent </a:t>
            </a:r>
            <a:r>
              <a:rPr lang="da-DK" b="1" dirty="0" err="1"/>
              <a:t>developments</a:t>
            </a:r>
            <a:r>
              <a:rPr lang="da-DK" b="1" dirty="0"/>
              <a:t> and plans </a:t>
            </a:r>
            <a:r>
              <a:rPr lang="da-DK" b="1" dirty="0" err="1" smtClean="0"/>
              <a:t>ahead</a:t>
            </a:r>
            <a:r>
              <a:rPr lang="da-DK" b="1" dirty="0" smtClean="0"/>
              <a:t>:</a:t>
            </a:r>
            <a:endParaRPr lang="da-DK" b="1" dirty="0"/>
          </a:p>
          <a:p>
            <a:endParaRPr lang="da-DK" sz="1400" dirty="0"/>
          </a:p>
          <a:p>
            <a:r>
              <a:rPr lang="da-DK" sz="1400" b="1" dirty="0" err="1"/>
              <a:t>Restructuring</a:t>
            </a:r>
            <a:r>
              <a:rPr lang="da-DK" sz="1400" b="1" dirty="0"/>
              <a:t> of the system with </a:t>
            </a:r>
            <a:r>
              <a:rPr lang="da-DK" sz="1400" b="1" dirty="0" err="1"/>
              <a:t>focus</a:t>
            </a:r>
            <a:r>
              <a:rPr lang="da-DK" sz="1400" b="1" dirty="0"/>
              <a:t> on</a:t>
            </a:r>
          </a:p>
          <a:p>
            <a:r>
              <a:rPr lang="da-DK" sz="1400" dirty="0" smtClean="0"/>
              <a:t>- </a:t>
            </a:r>
            <a:r>
              <a:rPr lang="da-DK" sz="1400" dirty="0" err="1"/>
              <a:t>improved</a:t>
            </a:r>
            <a:r>
              <a:rPr lang="da-DK" sz="1400" dirty="0"/>
              <a:t> GIS platform (</a:t>
            </a:r>
            <a:r>
              <a:rPr lang="da-DK" sz="1400" dirty="0" err="1"/>
              <a:t>map</a:t>
            </a:r>
            <a:r>
              <a:rPr lang="da-DK" sz="1400" dirty="0"/>
              <a:t>)</a:t>
            </a:r>
          </a:p>
          <a:p>
            <a:r>
              <a:rPr lang="da-DK" sz="1400" dirty="0" smtClean="0"/>
              <a:t>- </a:t>
            </a:r>
            <a:r>
              <a:rPr lang="da-DK" sz="1400" dirty="0"/>
              <a:t>station </a:t>
            </a:r>
            <a:r>
              <a:rPr lang="da-DK" sz="1400" dirty="0" err="1"/>
              <a:t>catalogue</a:t>
            </a:r>
            <a:r>
              <a:rPr lang="da-DK" sz="1400" dirty="0"/>
              <a:t> info integration and </a:t>
            </a:r>
            <a:r>
              <a:rPr lang="da-DK" sz="1400" dirty="0" err="1"/>
              <a:t>search</a:t>
            </a:r>
            <a:r>
              <a:rPr lang="da-DK" sz="1400" dirty="0"/>
              <a:t> </a:t>
            </a:r>
            <a:r>
              <a:rPr lang="da-DK" sz="1400" dirty="0" err="1"/>
              <a:t>function</a:t>
            </a:r>
            <a:r>
              <a:rPr lang="da-DK" sz="1400" dirty="0"/>
              <a:t>	</a:t>
            </a:r>
          </a:p>
          <a:p>
            <a:r>
              <a:rPr lang="da-DK" sz="1400" dirty="0" smtClean="0"/>
              <a:t>- </a:t>
            </a:r>
            <a:r>
              <a:rPr lang="da-DK" sz="1400" dirty="0" err="1"/>
              <a:t>simplicity</a:t>
            </a:r>
            <a:r>
              <a:rPr lang="da-DK" sz="1400" dirty="0"/>
              <a:t> and </a:t>
            </a:r>
            <a:r>
              <a:rPr lang="da-DK" sz="1400" dirty="0" err="1"/>
              <a:t>usability</a:t>
            </a:r>
            <a:endParaRPr lang="da-DK" sz="1400" dirty="0"/>
          </a:p>
          <a:p>
            <a:endParaRPr lang="da-DK" sz="1400" b="1" dirty="0" smtClean="0"/>
          </a:p>
          <a:p>
            <a:r>
              <a:rPr lang="da-DK" sz="1400" b="1" dirty="0" smtClean="0"/>
              <a:t>Scientific </a:t>
            </a:r>
            <a:r>
              <a:rPr lang="da-DK" sz="1400" b="1" dirty="0" err="1"/>
              <a:t>networks</a:t>
            </a:r>
            <a:r>
              <a:rPr lang="da-DK" sz="1400" b="1" dirty="0"/>
              <a:t> and </a:t>
            </a:r>
            <a:r>
              <a:rPr lang="da-DK" sz="1400" b="1" dirty="0" err="1"/>
              <a:t>thematic</a:t>
            </a:r>
            <a:r>
              <a:rPr lang="da-DK" sz="1400" b="1" dirty="0"/>
              <a:t> </a:t>
            </a:r>
            <a:r>
              <a:rPr lang="da-DK" sz="1400" b="1" dirty="0" err="1"/>
              <a:t>maps</a:t>
            </a:r>
            <a:r>
              <a:rPr lang="da-DK" sz="1400" b="1" dirty="0"/>
              <a:t> features</a:t>
            </a:r>
          </a:p>
          <a:p>
            <a:endParaRPr lang="da-DK" sz="1400" b="1" dirty="0" smtClean="0"/>
          </a:p>
          <a:p>
            <a:r>
              <a:rPr lang="da-DK" sz="1400" b="1" dirty="0" smtClean="0"/>
              <a:t>Development </a:t>
            </a:r>
            <a:r>
              <a:rPr lang="da-DK" sz="1400" b="1" dirty="0"/>
              <a:t>of upload </a:t>
            </a:r>
            <a:r>
              <a:rPr lang="da-DK" sz="1400" b="1" dirty="0" err="1"/>
              <a:t>function</a:t>
            </a:r>
            <a:r>
              <a:rPr lang="da-DK" sz="1400" b="1" dirty="0"/>
              <a:t> for </a:t>
            </a:r>
            <a:r>
              <a:rPr lang="da-DK" sz="1400" b="1" dirty="0" err="1"/>
              <a:t>project</a:t>
            </a:r>
            <a:r>
              <a:rPr lang="da-DK" sz="1400" b="1" dirty="0"/>
              <a:t> metadata</a:t>
            </a:r>
            <a:endParaRPr lang="en-GB" sz="1400" b="1" dirty="0"/>
          </a:p>
        </p:txBody>
      </p:sp>
      <p:sp>
        <p:nvSpPr>
          <p:cNvPr id="8"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pic>
        <p:nvPicPr>
          <p:cNvPr id="4" name="Picture 3"/>
          <p:cNvPicPr>
            <a:picLocks noChangeAspect="1"/>
          </p:cNvPicPr>
          <p:nvPr/>
        </p:nvPicPr>
        <p:blipFill rotWithShape="1">
          <a:blip r:embed="rId4"/>
          <a:srcRect l="19104" t="14407" r="20356" b="13408"/>
          <a:stretch/>
        </p:blipFill>
        <p:spPr>
          <a:xfrm>
            <a:off x="151109" y="951243"/>
            <a:ext cx="4506150" cy="3226404"/>
          </a:xfrm>
          <a:prstGeom prst="rect">
            <a:avLst/>
          </a:prstGeom>
          <a:ln>
            <a:solidFill>
              <a:schemeClr val="tx1"/>
            </a:solidFill>
          </a:ln>
        </p:spPr>
      </p:pic>
      <p:sp>
        <p:nvSpPr>
          <p:cNvPr id="7" name="TextBox 6"/>
          <p:cNvSpPr txBox="1"/>
          <p:nvPr/>
        </p:nvSpPr>
        <p:spPr>
          <a:xfrm>
            <a:off x="1251155" y="2092632"/>
            <a:ext cx="5900980" cy="2246769"/>
          </a:xfrm>
          <a:prstGeom prst="rect">
            <a:avLst/>
          </a:prstGeom>
          <a:solidFill>
            <a:schemeClr val="bg1"/>
          </a:solidFill>
          <a:ln w="44450">
            <a:solidFill>
              <a:srgbClr val="FF0000"/>
            </a:solidFill>
          </a:ln>
        </p:spPr>
        <p:txBody>
          <a:bodyPr wrap="square" rtlCol="0">
            <a:spAutoFit/>
          </a:bodyPr>
          <a:lstStyle/>
          <a:p>
            <a:pPr algn="ctr"/>
            <a:r>
              <a:rPr lang="en-GB" sz="2800" b="1" dirty="0" smtClean="0">
                <a:solidFill>
                  <a:srgbClr val="FF0000"/>
                </a:solidFill>
              </a:rPr>
              <a:t>Presentation by Elmer Topp-Jørgensen</a:t>
            </a:r>
          </a:p>
          <a:p>
            <a:pPr algn="ctr"/>
            <a:r>
              <a:rPr lang="en-GB" sz="2800" b="1" dirty="0" smtClean="0">
                <a:solidFill>
                  <a:srgbClr val="FF0000"/>
                </a:solidFill>
              </a:rPr>
              <a:t>16:45 </a:t>
            </a:r>
          </a:p>
          <a:p>
            <a:pPr algn="ctr"/>
            <a:endParaRPr lang="da-DK" sz="2800" b="1" dirty="0">
              <a:solidFill>
                <a:srgbClr val="FF0000"/>
              </a:solidFill>
            </a:endParaRPr>
          </a:p>
          <a:p>
            <a:pPr algn="ctr"/>
            <a:r>
              <a:rPr lang="da-DK" sz="2800" b="1" dirty="0" smtClean="0">
                <a:solidFill>
                  <a:srgbClr val="FF0000"/>
                </a:solidFill>
              </a:rPr>
              <a:t>If </a:t>
            </a:r>
            <a:r>
              <a:rPr lang="da-DK" sz="2800" b="1" dirty="0" err="1" smtClean="0">
                <a:solidFill>
                  <a:srgbClr val="FF0000"/>
                </a:solidFill>
              </a:rPr>
              <a:t>you</a:t>
            </a:r>
            <a:r>
              <a:rPr lang="da-DK" sz="2800" b="1" dirty="0" smtClean="0">
                <a:solidFill>
                  <a:srgbClr val="FF0000"/>
                </a:solidFill>
              </a:rPr>
              <a:t> have not </a:t>
            </a:r>
            <a:r>
              <a:rPr lang="da-DK" sz="2800" b="1" dirty="0" err="1" smtClean="0">
                <a:solidFill>
                  <a:srgbClr val="FF0000"/>
                </a:solidFill>
              </a:rPr>
              <a:t>already</a:t>
            </a:r>
            <a:r>
              <a:rPr lang="da-DK" sz="2800" b="1" dirty="0" smtClean="0">
                <a:solidFill>
                  <a:srgbClr val="FF0000"/>
                </a:solidFill>
              </a:rPr>
              <a:t> </a:t>
            </a:r>
            <a:r>
              <a:rPr lang="da-DK" sz="2800" b="1" dirty="0" err="1" smtClean="0">
                <a:solidFill>
                  <a:srgbClr val="FF0000"/>
                </a:solidFill>
              </a:rPr>
              <a:t>registered</a:t>
            </a:r>
            <a:r>
              <a:rPr lang="da-DK" sz="2800" b="1" dirty="0" smtClean="0">
                <a:solidFill>
                  <a:srgbClr val="FF0000"/>
                </a:solidFill>
              </a:rPr>
              <a:t>, </a:t>
            </a:r>
            <a:r>
              <a:rPr lang="da-DK" sz="2800" b="1" dirty="0" err="1" smtClean="0">
                <a:solidFill>
                  <a:srgbClr val="FF0000"/>
                </a:solidFill>
              </a:rPr>
              <a:t>please</a:t>
            </a:r>
            <a:r>
              <a:rPr lang="da-DK" sz="2800" b="1" dirty="0" smtClean="0">
                <a:solidFill>
                  <a:srgbClr val="FF0000"/>
                </a:solidFill>
              </a:rPr>
              <a:t> do so NOW</a:t>
            </a:r>
            <a:endParaRPr lang="en-GB" sz="2800" b="1" dirty="0">
              <a:solidFill>
                <a:srgbClr val="FF0000"/>
              </a:solidFill>
            </a:endParaRPr>
          </a:p>
        </p:txBody>
      </p:sp>
    </p:spTree>
    <p:extLst>
      <p:ext uri="{BB962C8B-B14F-4D97-AF65-F5344CB8AC3E}">
        <p14:creationId xmlns:p14="http://schemas.microsoft.com/office/powerpoint/2010/main" val="27545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64156" y="4824795"/>
            <a:ext cx="2133600" cy="273844"/>
          </a:xfrm>
        </p:spPr>
        <p:txBody>
          <a:bodyPr/>
          <a:lstStyle/>
          <a:p>
            <a:fld id="{3DE8AB88-620A-4B87-9FED-8413B303A2B3}" type="slidenum">
              <a:rPr lang="da-DK" smtClean="0"/>
              <a:t>18</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677" y="-382679"/>
            <a:ext cx="1798476" cy="5139373"/>
          </a:xfrm>
          <a:prstGeom prst="rect">
            <a:avLst/>
          </a:prstGeom>
        </p:spPr>
      </p:pic>
      <p:sp>
        <p:nvSpPr>
          <p:cNvPr id="9" name="Title 3"/>
          <p:cNvSpPr>
            <a:spLocks noGrp="1"/>
          </p:cNvSpPr>
          <p:nvPr>
            <p:ph type="title"/>
          </p:nvPr>
        </p:nvSpPr>
        <p:spPr>
          <a:xfrm>
            <a:off x="340596" y="25686"/>
            <a:ext cx="8496557" cy="857250"/>
          </a:xfrm>
        </p:spPr>
        <p:txBody>
          <a:bodyPr>
            <a:noAutofit/>
          </a:bodyPr>
          <a:lstStyle/>
          <a:p>
            <a:r>
              <a:rPr lang="da-DK" sz="2400" b="1" dirty="0" smtClean="0"/>
              <a:t>Joint FARO, INTERACT and EPB Meeting in Bruxelles</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560" y="949686"/>
            <a:ext cx="2503637" cy="3240000"/>
          </a:xfrm>
          <a:prstGeom prst="rect">
            <a:avLst/>
          </a:prstGeom>
          <a:ln>
            <a:solidFill>
              <a:schemeClr val="tx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6378" y="949686"/>
            <a:ext cx="2503637" cy="3240000"/>
          </a:xfrm>
          <a:prstGeom prst="rect">
            <a:avLst/>
          </a:prstGeom>
          <a:ln>
            <a:solidFill>
              <a:schemeClr val="tx1"/>
            </a:solidFill>
          </a:ln>
        </p:spPr>
      </p:pic>
      <p:pic>
        <p:nvPicPr>
          <p:cNvPr id="6" name="Picture 5"/>
          <p:cNvPicPr>
            <a:picLocks noChangeAspect="1"/>
          </p:cNvPicPr>
          <p:nvPr/>
        </p:nvPicPr>
        <p:blipFill rotWithShape="1">
          <a:blip r:embed="rId7"/>
          <a:srcRect l="29571" t="25281" r="47582" b="20002"/>
          <a:stretch/>
        </p:blipFill>
        <p:spPr>
          <a:xfrm rot="1122782">
            <a:off x="2947007" y="1086634"/>
            <a:ext cx="2040083" cy="2748210"/>
          </a:xfrm>
          <a:prstGeom prst="rect">
            <a:avLst/>
          </a:prstGeom>
          <a:ln>
            <a:solidFill>
              <a:schemeClr val="tx1"/>
            </a:solidFill>
          </a:ln>
          <a:effectLst>
            <a:outerShdw blurRad="50800" dist="38100" dir="2700000" algn="tl" rotWithShape="0">
              <a:prstClr val="black">
                <a:alpha val="40000"/>
              </a:prstClr>
            </a:outerShdw>
          </a:effectLst>
        </p:spPr>
      </p:pic>
      <p:grpSp>
        <p:nvGrpSpPr>
          <p:cNvPr id="13" name="Group 12"/>
          <p:cNvGrpSpPr/>
          <p:nvPr/>
        </p:nvGrpSpPr>
        <p:grpSpPr>
          <a:xfrm>
            <a:off x="1922187" y="1086636"/>
            <a:ext cx="5258877" cy="3931352"/>
            <a:chOff x="1922187" y="1086636"/>
            <a:chExt cx="5258877" cy="3931352"/>
          </a:xfrm>
        </p:grpSpPr>
        <p:sp>
          <p:nvSpPr>
            <p:cNvPr id="8" name="TextBox 7"/>
            <p:cNvSpPr txBox="1"/>
            <p:nvPr/>
          </p:nvSpPr>
          <p:spPr>
            <a:xfrm>
              <a:off x="1922187" y="4156214"/>
              <a:ext cx="5258877" cy="861774"/>
            </a:xfrm>
            <a:prstGeom prst="rect">
              <a:avLst/>
            </a:prstGeom>
            <a:solidFill>
              <a:schemeClr val="bg1"/>
            </a:solidFill>
            <a:ln>
              <a:solidFill>
                <a:schemeClr val="tx2"/>
              </a:solidFill>
            </a:ln>
          </p:spPr>
          <p:txBody>
            <a:bodyPr wrap="square" rtlCol="0">
              <a:spAutoFit/>
            </a:bodyPr>
            <a:lstStyle/>
            <a:p>
              <a:pPr fontAlgn="base"/>
              <a:r>
                <a:rPr lang="en-GB" sz="1000" b="1" dirty="0" smtClean="0"/>
                <a:t>Paper in</a:t>
              </a:r>
              <a:r>
                <a:rPr lang="en-GB" sz="1000" b="1" dirty="0"/>
                <a:t> </a:t>
              </a:r>
              <a:r>
                <a:rPr lang="en-GB" sz="1000" b="1" dirty="0" smtClean="0"/>
                <a:t>Polar Record: </a:t>
              </a:r>
              <a:r>
                <a:rPr lang="da-DK" sz="1000" dirty="0" smtClean="0"/>
                <a:t>Kate Ruck, </a:t>
              </a:r>
              <a:r>
                <a:rPr lang="da-DK" sz="1000" dirty="0"/>
                <a:t>Marie Frost </a:t>
              </a:r>
              <a:r>
                <a:rPr lang="da-DK" sz="1000" dirty="0" smtClean="0"/>
                <a:t>Arndal, </a:t>
              </a:r>
              <a:r>
                <a:rPr lang="da-DK" sz="1000" dirty="0"/>
                <a:t>Nicole </a:t>
              </a:r>
              <a:r>
                <a:rPr lang="da-DK" sz="1000" dirty="0" smtClean="0"/>
                <a:t>Biebow, </a:t>
              </a:r>
              <a:r>
                <a:rPr lang="da-DK" sz="1000" dirty="0" err="1"/>
                <a:t>Justiina</a:t>
              </a:r>
              <a:r>
                <a:rPr lang="da-DK" sz="1000" dirty="0"/>
                <a:t> </a:t>
              </a:r>
              <a:r>
                <a:rPr lang="da-DK" sz="1000" dirty="0" smtClean="0"/>
                <a:t>Dahl, </a:t>
              </a:r>
              <a:r>
                <a:rPr lang="da-DK" sz="1000" dirty="0"/>
                <a:t>Stig </a:t>
              </a:r>
              <a:r>
                <a:rPr lang="da-DK" sz="1000" dirty="0" smtClean="0"/>
                <a:t>Flått, </a:t>
              </a:r>
              <a:r>
                <a:rPr lang="da-DK" sz="1000" dirty="0"/>
                <a:t>Mats </a:t>
              </a:r>
              <a:r>
                <a:rPr lang="da-DK" sz="1000" dirty="0" smtClean="0"/>
                <a:t>Granskog, </a:t>
              </a:r>
              <a:r>
                <a:rPr lang="da-DK" sz="1000" dirty="0"/>
                <a:t>Svenja </a:t>
              </a:r>
              <a:r>
                <a:rPr lang="da-DK" sz="1000" dirty="0" smtClean="0"/>
                <a:t>Holste, </a:t>
              </a:r>
              <a:r>
                <a:rPr lang="da-DK" sz="1000" dirty="0"/>
                <a:t>Josefine </a:t>
              </a:r>
              <a:r>
                <a:rPr lang="da-DK" sz="1000" dirty="0" smtClean="0"/>
                <a:t>Lenz, </a:t>
              </a:r>
              <a:r>
                <a:rPr lang="da-DK" sz="1000" dirty="0"/>
                <a:t>Jennifer </a:t>
              </a:r>
              <a:r>
                <a:rPr lang="da-DK" sz="1000" dirty="0" smtClean="0"/>
                <a:t>Mercer, </a:t>
              </a:r>
              <a:r>
                <a:rPr lang="da-DK" sz="1000" dirty="0"/>
                <a:t>Franziska </a:t>
              </a:r>
              <a:r>
                <a:rPr lang="da-DK" sz="1000" dirty="0" smtClean="0"/>
                <a:t>Pausch, </a:t>
              </a:r>
              <a:r>
                <a:rPr lang="da-DK" sz="1000" dirty="0"/>
                <a:t>Anna-Maria </a:t>
              </a:r>
              <a:r>
                <a:rPr lang="da-DK" sz="1000" dirty="0" smtClean="0"/>
                <a:t>Perttu, </a:t>
              </a:r>
              <a:r>
                <a:rPr lang="da-DK" sz="1000" dirty="0"/>
                <a:t>Morten </a:t>
              </a:r>
              <a:r>
                <a:rPr lang="da-DK" sz="1000" dirty="0" smtClean="0"/>
                <a:t>Rasch, </a:t>
              </a:r>
              <a:r>
                <a:rPr lang="da-DK" sz="1000" dirty="0"/>
                <a:t>Maria </a:t>
              </a:r>
              <a:r>
                <a:rPr lang="da-DK" sz="1000" dirty="0" smtClean="0"/>
                <a:t>Samuelsson, </a:t>
              </a:r>
              <a:r>
                <a:rPr lang="da-DK" sz="1000" dirty="0"/>
                <a:t>Arild </a:t>
              </a:r>
              <a:r>
                <a:rPr lang="da-DK" sz="1000" dirty="0" smtClean="0"/>
                <a:t>Sundfjord, </a:t>
              </a:r>
              <a:r>
                <a:rPr lang="da-DK" sz="1000" dirty="0"/>
                <a:t>Femi Anna </a:t>
              </a:r>
              <a:r>
                <a:rPr lang="da-DK" sz="1000" dirty="0" smtClean="0"/>
                <a:t>Thomas, </a:t>
              </a:r>
              <a:r>
                <a:rPr lang="da-DK" sz="1000" dirty="0"/>
                <a:t>Elmer </a:t>
              </a:r>
              <a:r>
                <a:rPr lang="da-DK" sz="1000" dirty="0" smtClean="0"/>
                <a:t>Topp-Jørgensen </a:t>
              </a:r>
              <a:r>
                <a:rPr lang="da-DK" sz="1000" dirty="0"/>
                <a:t>and Veronica </a:t>
              </a:r>
              <a:r>
                <a:rPr lang="da-DK" sz="1000" dirty="0" smtClean="0"/>
                <a:t>Willmott (2022</a:t>
              </a:r>
              <a:r>
                <a:rPr lang="da-DK" sz="1000" dirty="0"/>
                <a:t>). International </a:t>
              </a:r>
              <a:r>
                <a:rPr lang="da-DK" sz="1000" dirty="0" err="1"/>
                <a:t>access</a:t>
              </a:r>
              <a:r>
                <a:rPr lang="da-DK" sz="1000" dirty="0"/>
                <a:t> to research </a:t>
              </a:r>
              <a:r>
                <a:rPr lang="da-DK" sz="1000" dirty="0" err="1"/>
                <a:t>infrastructure</a:t>
              </a:r>
              <a:r>
                <a:rPr lang="da-DK" sz="1000" dirty="0"/>
                <a:t> in the Arctic. </a:t>
              </a:r>
              <a:r>
                <a:rPr lang="da-DK" sz="1000" i="1" dirty="0"/>
                <a:t>Polar </a:t>
              </a:r>
              <a:r>
                <a:rPr lang="da-DK" sz="1000" i="1" dirty="0" err="1" smtClean="0"/>
                <a:t>Record</a:t>
              </a:r>
              <a:r>
                <a:rPr lang="da-DK" sz="1000" dirty="0"/>
                <a:t> </a:t>
              </a:r>
              <a:r>
                <a:rPr lang="da-DK" sz="1000" i="1" dirty="0" smtClean="0"/>
                <a:t>58</a:t>
              </a:r>
              <a:r>
                <a:rPr lang="da-DK" sz="1000" dirty="0"/>
                <a:t>.</a:t>
              </a:r>
              <a:r>
                <a:rPr lang="da-DK" sz="1000" dirty="0" smtClean="0"/>
                <a:t> </a:t>
              </a:r>
              <a:endParaRPr lang="en-GB" sz="1000" b="1" dirty="0" smtClean="0"/>
            </a:p>
          </p:txBody>
        </p:sp>
        <p:pic>
          <p:nvPicPr>
            <p:cNvPr id="10" name="Picture 9"/>
            <p:cNvPicPr>
              <a:picLocks noChangeAspect="1"/>
            </p:cNvPicPr>
            <p:nvPr/>
          </p:nvPicPr>
          <p:blipFill rotWithShape="1">
            <a:blip r:embed="rId7"/>
            <a:srcRect l="29571" t="25281" r="47582" b="20002"/>
            <a:stretch/>
          </p:blipFill>
          <p:spPr>
            <a:xfrm rot="1122782">
              <a:off x="2947005" y="1086636"/>
              <a:ext cx="2040083" cy="2748210"/>
            </a:xfrm>
            <a:prstGeom prst="rect">
              <a:avLst/>
            </a:prstGeom>
            <a:ln>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04781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64156" y="4824795"/>
            <a:ext cx="2133600" cy="273844"/>
          </a:xfrm>
        </p:spPr>
        <p:txBody>
          <a:bodyPr/>
          <a:lstStyle/>
          <a:p>
            <a:fld id="{3DE8AB88-620A-4B87-9FED-8413B303A2B3}" type="slidenum">
              <a:rPr lang="da-DK" smtClean="0"/>
              <a:t>19</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677" y="-382679"/>
            <a:ext cx="1798476" cy="5139373"/>
          </a:xfrm>
          <a:prstGeom prst="rect">
            <a:avLst/>
          </a:prstGeom>
        </p:spPr>
      </p:pic>
      <p:sp>
        <p:nvSpPr>
          <p:cNvPr id="9" name="Title 3"/>
          <p:cNvSpPr>
            <a:spLocks noGrp="1"/>
          </p:cNvSpPr>
          <p:nvPr>
            <p:ph type="title"/>
          </p:nvPr>
        </p:nvSpPr>
        <p:spPr>
          <a:xfrm>
            <a:off x="340596" y="25686"/>
            <a:ext cx="8496557" cy="857250"/>
          </a:xfrm>
        </p:spPr>
        <p:txBody>
          <a:bodyPr>
            <a:noAutofit/>
          </a:bodyPr>
          <a:lstStyle/>
          <a:p>
            <a:r>
              <a:rPr lang="da-DK" sz="2400" b="1" dirty="0" smtClean="0"/>
              <a:t>Open Station events </a:t>
            </a:r>
            <a:r>
              <a:rPr lang="da-DK" sz="2400" b="1" dirty="0" err="1" smtClean="0"/>
              <a:t>material</a:t>
            </a:r>
            <a:endParaRPr lang="da-DK" sz="2400" b="1" dirty="0"/>
          </a:p>
        </p:txBody>
      </p:sp>
      <p:pic>
        <p:nvPicPr>
          <p:cNvPr id="12" name="Picture 11"/>
          <p:cNvPicPr>
            <a:picLocks noChangeAspect="1"/>
          </p:cNvPicPr>
          <p:nvPr/>
        </p:nvPicPr>
        <p:blipFill rotWithShape="1">
          <a:blip r:embed="rId4"/>
          <a:srcRect l="36175" t="19572" r="37087" b="13321"/>
          <a:stretch/>
        </p:blipFill>
        <p:spPr>
          <a:xfrm>
            <a:off x="185779" y="913291"/>
            <a:ext cx="2295000" cy="3240000"/>
          </a:xfrm>
          <a:prstGeom prst="rect">
            <a:avLst/>
          </a:prstGeom>
          <a:ln>
            <a:solidFill>
              <a:srgbClr val="002060"/>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5"/>
          <a:srcRect l="36291" t="18820" r="37097" b="13796"/>
          <a:stretch/>
        </p:blipFill>
        <p:spPr>
          <a:xfrm>
            <a:off x="2560459" y="913291"/>
            <a:ext cx="2274894" cy="3240000"/>
          </a:xfrm>
          <a:prstGeom prst="rect">
            <a:avLst/>
          </a:prstGeom>
          <a:ln>
            <a:solidFill>
              <a:srgbClr val="002060"/>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rotWithShape="1">
          <a:blip r:embed="rId6"/>
          <a:srcRect l="35870" t="18720" r="37228" b="13163"/>
          <a:stretch/>
        </p:blipFill>
        <p:spPr>
          <a:xfrm>
            <a:off x="4899932" y="913291"/>
            <a:ext cx="2274893" cy="3240000"/>
          </a:xfrm>
          <a:prstGeom prst="rect">
            <a:avLst/>
          </a:prstGeom>
          <a:ln>
            <a:solidFill>
              <a:srgbClr val="002060"/>
            </a:solidFill>
          </a:ln>
          <a:effectLst>
            <a:outerShdw blurRad="50800" dist="38100" dir="2700000" algn="tl" rotWithShape="0">
              <a:prstClr val="black">
                <a:alpha val="40000"/>
              </a:prstClr>
            </a:outerShdw>
          </a:effectLst>
        </p:spPr>
      </p:pic>
      <p:sp>
        <p:nvSpPr>
          <p:cNvPr id="16" name="TextBox 15"/>
          <p:cNvSpPr txBox="1"/>
          <p:nvPr/>
        </p:nvSpPr>
        <p:spPr>
          <a:xfrm>
            <a:off x="2224405" y="4548755"/>
            <a:ext cx="4916440" cy="246221"/>
          </a:xfrm>
          <a:prstGeom prst="rect">
            <a:avLst/>
          </a:prstGeom>
          <a:solidFill>
            <a:schemeClr val="bg1"/>
          </a:solidFill>
          <a:ln>
            <a:solidFill>
              <a:schemeClr val="tx2"/>
            </a:solidFill>
          </a:ln>
        </p:spPr>
        <p:txBody>
          <a:bodyPr wrap="square" rtlCol="0">
            <a:spAutoFit/>
          </a:bodyPr>
          <a:lstStyle/>
          <a:p>
            <a:pPr fontAlgn="base"/>
            <a:r>
              <a:rPr lang="en-GB" sz="1000" b="1" dirty="0" smtClean="0"/>
              <a:t>Three posters and three roll-up displays – to be adapted for specific purposes by stations</a:t>
            </a:r>
          </a:p>
        </p:txBody>
      </p:sp>
    </p:spTree>
    <p:extLst>
      <p:ext uri="{BB962C8B-B14F-4D97-AF65-F5344CB8AC3E}">
        <p14:creationId xmlns:p14="http://schemas.microsoft.com/office/powerpoint/2010/main" val="81088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2</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3387568"/>
          </a:xfrm>
          <a:solidFill>
            <a:schemeClr val="bg1"/>
          </a:solidFill>
          <a:ln>
            <a:solidFill>
              <a:schemeClr val="accent1"/>
            </a:solidFill>
          </a:ln>
        </p:spPr>
        <p:txBody>
          <a:bodyPr>
            <a:normAutofit/>
          </a:bodyPr>
          <a:lstStyle/>
          <a:p>
            <a:pPr marL="0" indent="0">
              <a:buNone/>
            </a:pPr>
            <a:r>
              <a:rPr lang="en-GB" sz="1800" dirty="0" smtClean="0"/>
              <a:t>8:30 Welcome </a:t>
            </a:r>
            <a:r>
              <a:rPr lang="en-GB" sz="1800" dirty="0"/>
              <a:t>and round of </a:t>
            </a:r>
            <a:r>
              <a:rPr lang="en-GB" sz="1800" dirty="0" smtClean="0"/>
              <a:t>introduction (Morten Rasch and Elmer Topp-Jørgensen)</a:t>
            </a:r>
          </a:p>
          <a:p>
            <a:pPr marL="0" indent="0">
              <a:buNone/>
            </a:pPr>
            <a:r>
              <a:rPr lang="en-US" sz="1800" dirty="0" smtClean="0"/>
              <a:t>8:50: </a:t>
            </a:r>
            <a:r>
              <a:rPr lang="en-GB" sz="1800" dirty="0"/>
              <a:t>Activities since last </a:t>
            </a:r>
            <a:r>
              <a:rPr lang="en-GB" sz="1800" dirty="0" smtClean="0"/>
              <a:t>meeting (Morten Rasch and Elmer Topp-Jørgensen)</a:t>
            </a:r>
            <a:endParaRPr lang="da-DK" sz="1800" dirty="0"/>
          </a:p>
          <a:p>
            <a:pPr marL="0" indent="0">
              <a:buNone/>
            </a:pPr>
            <a:r>
              <a:rPr lang="en-US" sz="1800" dirty="0" smtClean="0"/>
              <a:t>9:00: INTERACT Arctic Safety Guidebook (Morten Rasch and Elmer Topp-Jørgensen)</a:t>
            </a:r>
          </a:p>
          <a:p>
            <a:pPr marL="0" indent="0">
              <a:buNone/>
            </a:pPr>
            <a:endParaRPr lang="en-US" sz="1800" b="1" dirty="0" smtClean="0">
              <a:solidFill>
                <a:srgbClr val="FF0000"/>
              </a:solidFill>
            </a:endParaRPr>
          </a:p>
          <a:p>
            <a:pPr marL="0" indent="0">
              <a:buNone/>
            </a:pPr>
            <a:r>
              <a:rPr lang="en-US" sz="1800" b="1" dirty="0" smtClean="0">
                <a:solidFill>
                  <a:srgbClr val="FF0000"/>
                </a:solidFill>
              </a:rPr>
              <a:t>10:00: Coffee</a:t>
            </a:r>
          </a:p>
          <a:p>
            <a:pPr marL="0" indent="0">
              <a:buNone/>
            </a:pPr>
            <a:endParaRPr lang="en-US" sz="1800" b="1" dirty="0" smtClean="0">
              <a:solidFill>
                <a:srgbClr val="FF0000"/>
              </a:solidFill>
            </a:endParaRPr>
          </a:p>
          <a:p>
            <a:pPr marL="0" indent="0">
              <a:buNone/>
            </a:pPr>
            <a:r>
              <a:rPr lang="en-US" sz="1800" dirty="0" smtClean="0"/>
              <a:t>10:30</a:t>
            </a:r>
            <a:r>
              <a:rPr lang="en-US" sz="1800" dirty="0"/>
              <a:t>: INTERACT Arctic Safety Guidebook </a:t>
            </a:r>
            <a:r>
              <a:rPr lang="en-US" sz="1800" dirty="0" smtClean="0"/>
              <a:t>(report back in plenum)</a:t>
            </a:r>
            <a:endParaRPr lang="en-US" sz="1800" b="1" dirty="0">
              <a:solidFill>
                <a:srgbClr val="FF0000"/>
              </a:solidFill>
            </a:endParaRPr>
          </a:p>
          <a:p>
            <a:pPr marL="0" indent="0">
              <a:buNone/>
            </a:pPr>
            <a:endParaRPr lang="en-GB" sz="2200" i="1" dirty="0" smtClean="0"/>
          </a:p>
          <a:p>
            <a:pPr marL="0" indent="0">
              <a:buNone/>
            </a:pPr>
            <a:endParaRPr lang="en-GB" sz="2200" i="1" dirty="0"/>
          </a:p>
          <a:p>
            <a:pPr marL="0" indent="0">
              <a:lnSpc>
                <a:spcPct val="120000"/>
              </a:lnSpc>
              <a:buNone/>
            </a:pPr>
            <a:endParaRPr lang="da-DK" sz="2200" b="1" dirty="0"/>
          </a:p>
          <a:p>
            <a:pPr marL="0" indent="0">
              <a:buNone/>
            </a:pPr>
            <a:endParaRPr lang="da-DK" dirty="0"/>
          </a:p>
        </p:txBody>
      </p:sp>
      <p:sp>
        <p:nvSpPr>
          <p:cNvPr id="9" name="Title 3"/>
          <p:cNvSpPr>
            <a:spLocks noGrp="1"/>
          </p:cNvSpPr>
          <p:nvPr>
            <p:ph type="title"/>
          </p:nvPr>
        </p:nvSpPr>
        <p:spPr>
          <a:xfrm>
            <a:off x="340596" y="25686"/>
            <a:ext cx="8496557" cy="857250"/>
          </a:xfrm>
        </p:spPr>
        <p:txBody>
          <a:bodyPr>
            <a:noAutofit/>
          </a:bodyPr>
          <a:lstStyle/>
          <a:p>
            <a:r>
              <a:rPr lang="da-DK" sz="2400" b="1" dirty="0" smtClean="0"/>
              <a:t>Agenda, Station Manager Forum 5, 27 </a:t>
            </a:r>
            <a:r>
              <a:rPr lang="da-DK" sz="2400" b="1" dirty="0" err="1" smtClean="0"/>
              <a:t>October</a:t>
            </a:r>
            <a:r>
              <a:rPr lang="da-DK" sz="2400" b="1" dirty="0" smtClean="0"/>
              <a:t> 2022</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949758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64156" y="4824795"/>
            <a:ext cx="2133600" cy="273844"/>
          </a:xfrm>
        </p:spPr>
        <p:txBody>
          <a:bodyPr/>
          <a:lstStyle/>
          <a:p>
            <a:fld id="{3DE8AB88-620A-4B87-9FED-8413B303A2B3}" type="slidenum">
              <a:rPr lang="da-DK" smtClean="0"/>
              <a:t>20</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677" y="-382679"/>
            <a:ext cx="1798476" cy="5139373"/>
          </a:xfrm>
          <a:prstGeom prst="rect">
            <a:avLst/>
          </a:prstGeom>
        </p:spPr>
      </p:pic>
      <p:sp>
        <p:nvSpPr>
          <p:cNvPr id="9" name="Title 3"/>
          <p:cNvSpPr>
            <a:spLocks noGrp="1"/>
          </p:cNvSpPr>
          <p:nvPr>
            <p:ph type="title"/>
          </p:nvPr>
        </p:nvSpPr>
        <p:spPr>
          <a:xfrm>
            <a:off x="340596" y="25686"/>
            <a:ext cx="8496557" cy="857250"/>
          </a:xfrm>
        </p:spPr>
        <p:txBody>
          <a:bodyPr>
            <a:noAutofit/>
          </a:bodyPr>
          <a:lstStyle/>
          <a:p>
            <a:r>
              <a:rPr lang="da-DK" sz="2400" b="1" dirty="0" err="1" smtClean="0"/>
              <a:t>Other</a:t>
            </a:r>
            <a:r>
              <a:rPr lang="da-DK" sz="2400" b="1" dirty="0" smtClean="0"/>
              <a:t> </a:t>
            </a:r>
            <a:r>
              <a:rPr lang="da-DK" sz="2400" b="1" dirty="0" err="1" smtClean="0"/>
              <a:t>things</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p:cNvSpPr>
            <a:spLocks noGrp="1"/>
          </p:cNvSpPr>
          <p:nvPr>
            <p:ph idx="1"/>
          </p:nvPr>
        </p:nvSpPr>
        <p:spPr>
          <a:xfrm>
            <a:off x="340597" y="835721"/>
            <a:ext cx="6866115" cy="3449560"/>
          </a:xfrm>
          <a:solidFill>
            <a:schemeClr val="bg1"/>
          </a:solidFill>
          <a:ln>
            <a:solidFill>
              <a:schemeClr val="accent1"/>
            </a:solidFill>
          </a:ln>
        </p:spPr>
        <p:txBody>
          <a:bodyPr>
            <a:noAutofit/>
          </a:bodyPr>
          <a:lstStyle/>
          <a:p>
            <a:pPr marL="0" indent="0">
              <a:buNone/>
            </a:pPr>
            <a:r>
              <a:rPr lang="da-DK" sz="1800" dirty="0"/>
              <a:t>Pocket guide on </a:t>
            </a:r>
            <a:r>
              <a:rPr lang="da-DK" sz="1800" dirty="0" err="1"/>
              <a:t>how</a:t>
            </a:r>
            <a:r>
              <a:rPr lang="da-DK" sz="1800" dirty="0"/>
              <a:t> to handle </a:t>
            </a:r>
            <a:r>
              <a:rPr lang="da-DK" sz="1800" dirty="0" err="1"/>
              <a:t>tourism</a:t>
            </a:r>
            <a:r>
              <a:rPr lang="da-DK" sz="1800" dirty="0"/>
              <a:t> at INTERACT </a:t>
            </a:r>
            <a:r>
              <a:rPr lang="da-DK" sz="1800" dirty="0" smtClean="0"/>
              <a:t>stations </a:t>
            </a:r>
            <a:r>
              <a:rPr lang="da-DK" sz="1800" dirty="0" err="1" smtClean="0"/>
              <a:t>developed</a:t>
            </a:r>
            <a:r>
              <a:rPr lang="da-DK" sz="1800" dirty="0" smtClean="0"/>
              <a:t> </a:t>
            </a:r>
            <a:r>
              <a:rPr lang="da-DK" sz="1800" dirty="0"/>
              <a:t>with WP9. </a:t>
            </a:r>
            <a:r>
              <a:rPr lang="da-DK" sz="1800" dirty="0" err="1"/>
              <a:t>Deliverables</a:t>
            </a:r>
            <a:r>
              <a:rPr lang="da-DK" sz="1800" dirty="0"/>
              <a:t> </a:t>
            </a:r>
            <a:r>
              <a:rPr lang="da-DK" sz="1800" dirty="0" err="1" smtClean="0"/>
              <a:t>will</a:t>
            </a:r>
            <a:r>
              <a:rPr lang="da-DK" sz="1800" dirty="0" smtClean="0"/>
              <a:t> </a:t>
            </a:r>
            <a:r>
              <a:rPr lang="da-DK" sz="1800" dirty="0" err="1" smtClean="0"/>
              <a:t>be</a:t>
            </a:r>
            <a:r>
              <a:rPr lang="da-DK" sz="1800" dirty="0" smtClean="0"/>
              <a:t> made to a brochure </a:t>
            </a:r>
            <a:r>
              <a:rPr lang="da-DK" sz="1800" dirty="0"/>
              <a:t>for </a:t>
            </a:r>
            <a:r>
              <a:rPr lang="da-DK" sz="1800" dirty="0" err="1"/>
              <a:t>tourists</a:t>
            </a:r>
            <a:r>
              <a:rPr lang="da-DK" sz="1800" dirty="0"/>
              <a:t> and </a:t>
            </a:r>
            <a:r>
              <a:rPr lang="da-DK" sz="1800" dirty="0" smtClean="0"/>
              <a:t>a </a:t>
            </a:r>
            <a:r>
              <a:rPr lang="da-DK" sz="1800" dirty="0" err="1" smtClean="0"/>
              <a:t>pocket</a:t>
            </a:r>
            <a:r>
              <a:rPr lang="da-DK" sz="1800" dirty="0" smtClean="0"/>
              <a:t> </a:t>
            </a:r>
            <a:r>
              <a:rPr lang="da-DK" sz="1800" dirty="0"/>
              <a:t>guide for </a:t>
            </a:r>
            <a:r>
              <a:rPr lang="da-DK" sz="1800" dirty="0" smtClean="0"/>
              <a:t>stations. Presentation </a:t>
            </a:r>
            <a:r>
              <a:rPr lang="da-DK" sz="1800" dirty="0"/>
              <a:t>by Jan Dick </a:t>
            </a:r>
            <a:r>
              <a:rPr lang="da-DK" sz="1800" b="1" dirty="0"/>
              <a:t>at </a:t>
            </a:r>
            <a:r>
              <a:rPr lang="da-DK" sz="1800" b="1" dirty="0" smtClean="0"/>
              <a:t>10.50</a:t>
            </a:r>
            <a:r>
              <a:rPr lang="en-GB" sz="1800" b="1" dirty="0" smtClean="0"/>
              <a:t>. </a:t>
            </a:r>
            <a:r>
              <a:rPr lang="da-DK" sz="1800" dirty="0" err="1" smtClean="0"/>
              <a:t>Respond</a:t>
            </a:r>
            <a:r>
              <a:rPr lang="da-DK" sz="1800" dirty="0" smtClean="0"/>
              <a:t> </a:t>
            </a:r>
            <a:r>
              <a:rPr lang="da-DK" sz="1800" dirty="0"/>
              <a:t>to Jan Dicks </a:t>
            </a:r>
            <a:r>
              <a:rPr lang="da-DK" sz="1800" dirty="0" err="1"/>
              <a:t>request</a:t>
            </a:r>
            <a:r>
              <a:rPr lang="da-DK" sz="1800" dirty="0"/>
              <a:t> for information and </a:t>
            </a:r>
            <a:r>
              <a:rPr lang="da-DK" sz="1800" dirty="0" err="1"/>
              <a:t>be</a:t>
            </a:r>
            <a:r>
              <a:rPr lang="da-DK" sz="1800" dirty="0"/>
              <a:t> </a:t>
            </a:r>
            <a:r>
              <a:rPr lang="da-DK" sz="1800" dirty="0" err="1"/>
              <a:t>co-author</a:t>
            </a:r>
            <a:r>
              <a:rPr lang="da-DK" sz="1800" dirty="0"/>
              <a:t> of a </a:t>
            </a:r>
            <a:r>
              <a:rPr lang="da-DK" sz="1800" dirty="0" err="1"/>
              <a:t>scientific</a:t>
            </a:r>
            <a:r>
              <a:rPr lang="da-DK" sz="1800" dirty="0"/>
              <a:t> </a:t>
            </a:r>
            <a:r>
              <a:rPr lang="da-DK" sz="1800" dirty="0" err="1"/>
              <a:t>paper</a:t>
            </a:r>
            <a:r>
              <a:rPr lang="da-DK" sz="1800" dirty="0"/>
              <a:t> (bonus </a:t>
            </a:r>
            <a:r>
              <a:rPr lang="da-DK" sz="1800" dirty="0" err="1"/>
              <a:t>product</a:t>
            </a:r>
            <a:r>
              <a:rPr lang="da-DK" sz="1800" dirty="0" smtClean="0"/>
              <a:t>).</a:t>
            </a:r>
            <a:endParaRPr lang="da-DK" sz="1800" dirty="0"/>
          </a:p>
          <a:p>
            <a:pPr marL="0" indent="0">
              <a:buNone/>
            </a:pPr>
            <a:endParaRPr lang="da-DK" sz="1800" dirty="0" smtClean="0"/>
          </a:p>
          <a:p>
            <a:pPr marL="0" indent="0">
              <a:buNone/>
            </a:pPr>
            <a:r>
              <a:rPr lang="da-DK" sz="1800" dirty="0" smtClean="0"/>
              <a:t>Extreme </a:t>
            </a:r>
            <a:r>
              <a:rPr lang="da-DK" sz="1800" dirty="0"/>
              <a:t>events and rapid </a:t>
            </a:r>
            <a:r>
              <a:rPr lang="da-DK" sz="1800" dirty="0" err="1"/>
              <a:t>biodiversity</a:t>
            </a:r>
            <a:r>
              <a:rPr lang="da-DK" sz="1800" dirty="0"/>
              <a:t> </a:t>
            </a:r>
            <a:r>
              <a:rPr lang="da-DK" sz="1800" dirty="0" err="1"/>
              <a:t>monitoring</a:t>
            </a:r>
            <a:r>
              <a:rPr lang="da-DK" sz="1800" dirty="0"/>
              <a:t> </a:t>
            </a:r>
            <a:r>
              <a:rPr lang="da-DK" sz="1800" dirty="0" err="1"/>
              <a:t>developed</a:t>
            </a:r>
            <a:r>
              <a:rPr lang="da-DK" sz="1800" dirty="0"/>
              <a:t> with WP4 and CAFF/CBMP – </a:t>
            </a:r>
            <a:r>
              <a:rPr lang="da-DK" sz="1800" dirty="0" err="1"/>
              <a:t>presentation</a:t>
            </a:r>
            <a:r>
              <a:rPr lang="da-DK" sz="1800" dirty="0"/>
              <a:t> by Susse and Elmer </a:t>
            </a:r>
            <a:r>
              <a:rPr lang="da-DK" sz="1800" b="1" dirty="0"/>
              <a:t>at </a:t>
            </a:r>
            <a:r>
              <a:rPr lang="da-DK" sz="1800" b="1" dirty="0" smtClean="0"/>
              <a:t>11.00</a:t>
            </a:r>
            <a:r>
              <a:rPr lang="da-DK" sz="1800" dirty="0" smtClean="0"/>
              <a:t>.</a:t>
            </a:r>
          </a:p>
          <a:p>
            <a:pPr marL="0" indent="0">
              <a:buNone/>
            </a:pPr>
            <a:endParaRPr lang="da-DK" sz="1800" dirty="0"/>
          </a:p>
          <a:p>
            <a:pPr marL="0" indent="0">
              <a:buNone/>
            </a:pPr>
            <a:r>
              <a:rPr lang="da-DK" sz="1800" dirty="0" err="1"/>
              <a:t>Survey</a:t>
            </a:r>
            <a:r>
              <a:rPr lang="da-DK" sz="1800" dirty="0"/>
              <a:t> of </a:t>
            </a:r>
            <a:r>
              <a:rPr lang="da-DK" sz="1800" dirty="0" err="1"/>
              <a:t>environmental</a:t>
            </a:r>
            <a:r>
              <a:rPr lang="da-DK" sz="1800" dirty="0"/>
              <a:t> </a:t>
            </a:r>
            <a:r>
              <a:rPr lang="da-DK" sz="1800" dirty="0" err="1"/>
              <a:t>impacts</a:t>
            </a:r>
            <a:r>
              <a:rPr lang="da-DK" sz="1800" dirty="0"/>
              <a:t> </a:t>
            </a:r>
            <a:r>
              <a:rPr lang="da-DK" sz="1800" dirty="0" err="1"/>
              <a:t>conducted</a:t>
            </a:r>
            <a:r>
              <a:rPr lang="da-DK" sz="1800" dirty="0"/>
              <a:t> </a:t>
            </a:r>
            <a:r>
              <a:rPr lang="da-DK" sz="1800" dirty="0" err="1"/>
              <a:t>developed</a:t>
            </a:r>
            <a:r>
              <a:rPr lang="da-DK" sz="1800" dirty="0"/>
              <a:t> with WP8 – </a:t>
            </a:r>
            <a:r>
              <a:rPr lang="da-DK" sz="1800" dirty="0" err="1"/>
              <a:t>results</a:t>
            </a:r>
            <a:r>
              <a:rPr lang="da-DK" sz="1800" dirty="0"/>
              <a:t> </a:t>
            </a:r>
            <a:r>
              <a:rPr lang="da-DK" sz="1800" dirty="0" err="1"/>
              <a:t>presented</a:t>
            </a:r>
            <a:r>
              <a:rPr lang="da-DK" sz="1800" dirty="0"/>
              <a:t> by Susse and Marie </a:t>
            </a:r>
            <a:r>
              <a:rPr lang="da-DK" sz="1800" b="1" dirty="0"/>
              <a:t>at </a:t>
            </a:r>
            <a:r>
              <a:rPr lang="da-DK" sz="1800" b="1" dirty="0" smtClean="0"/>
              <a:t>15.30</a:t>
            </a:r>
            <a:r>
              <a:rPr lang="da-DK" sz="1800" dirty="0" smtClean="0"/>
              <a:t>.</a:t>
            </a:r>
            <a:endParaRPr lang="da-DK" sz="1800" dirty="0"/>
          </a:p>
          <a:p>
            <a:pPr marL="0" indent="0">
              <a:buNone/>
            </a:pPr>
            <a:endParaRPr lang="da-DK" sz="1800" dirty="0"/>
          </a:p>
        </p:txBody>
      </p:sp>
      <p:sp>
        <p:nvSpPr>
          <p:cNvPr id="14"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2555548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21</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9" name="Title 3"/>
          <p:cNvSpPr>
            <a:spLocks noGrp="1"/>
          </p:cNvSpPr>
          <p:nvPr>
            <p:ph type="title"/>
          </p:nvPr>
        </p:nvSpPr>
        <p:spPr>
          <a:xfrm>
            <a:off x="340596" y="25686"/>
            <a:ext cx="8496557" cy="857250"/>
          </a:xfrm>
        </p:spPr>
        <p:txBody>
          <a:bodyPr>
            <a:noAutofit/>
          </a:bodyPr>
          <a:lstStyle/>
          <a:p>
            <a:r>
              <a:rPr lang="da-DK" sz="2400" b="1" dirty="0" smtClean="0"/>
              <a:t>Progress, </a:t>
            </a:r>
            <a:r>
              <a:rPr lang="da-DK" sz="2400" b="1" dirty="0" err="1" smtClean="0"/>
              <a:t>Deliverables</a:t>
            </a:r>
            <a:r>
              <a:rPr lang="da-DK" sz="2400" b="1" dirty="0" smtClean="0"/>
              <a:t> and Milestones</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8539" y="882936"/>
            <a:ext cx="7390860" cy="2769989"/>
          </a:xfrm>
          <a:prstGeom prst="rect">
            <a:avLst/>
          </a:prstGeom>
          <a:solidFill>
            <a:schemeClr val="bg1"/>
          </a:solidFill>
          <a:ln>
            <a:solidFill>
              <a:schemeClr val="tx1"/>
            </a:solidFill>
          </a:ln>
        </p:spPr>
        <p:txBody>
          <a:bodyPr wrap="square" rtlCol="0">
            <a:spAutoFit/>
          </a:bodyPr>
          <a:lstStyle/>
          <a:p>
            <a:r>
              <a:rPr lang="en-US" sz="1200" b="1" dirty="0" smtClean="0"/>
              <a:t>Deliverables</a:t>
            </a:r>
          </a:p>
          <a:p>
            <a:r>
              <a:rPr lang="en-US" sz="1000" dirty="0" smtClean="0"/>
              <a:t>D2.1: </a:t>
            </a:r>
            <a:r>
              <a:rPr lang="en-US" sz="1000" dirty="0"/>
              <a:t>INTERACT GIS with new </a:t>
            </a:r>
            <a:r>
              <a:rPr lang="en-US" sz="1000" dirty="0" smtClean="0"/>
              <a:t>features</a:t>
            </a:r>
            <a:endParaRPr lang="en-US" sz="1000" dirty="0"/>
          </a:p>
          <a:p>
            <a:r>
              <a:rPr lang="en-US" sz="1000" dirty="0" smtClean="0"/>
              <a:t>D2.2: </a:t>
            </a:r>
            <a:r>
              <a:rPr lang="en-US" sz="1000" dirty="0"/>
              <a:t>Updated digital Station Catalogue integrated in INTERACT </a:t>
            </a:r>
            <a:r>
              <a:rPr lang="en-US" sz="1000" dirty="0" smtClean="0"/>
              <a:t>GIS</a:t>
            </a:r>
            <a:endParaRPr lang="en-US" sz="1000" dirty="0"/>
          </a:p>
          <a:p>
            <a:r>
              <a:rPr lang="en-US" sz="1000" dirty="0" smtClean="0"/>
              <a:t>D2.6: </a:t>
            </a:r>
            <a:r>
              <a:rPr lang="en-US" sz="1000" dirty="0"/>
              <a:t>Guide on research permit systems for all arctic countries on INTERACT </a:t>
            </a:r>
            <a:r>
              <a:rPr lang="en-US" sz="1000" dirty="0" smtClean="0"/>
              <a:t>website</a:t>
            </a:r>
            <a:endParaRPr lang="en-US" sz="1000" dirty="0"/>
          </a:p>
          <a:p>
            <a:r>
              <a:rPr lang="en-US" sz="1000" dirty="0" smtClean="0"/>
              <a:t>D2.7: </a:t>
            </a:r>
            <a:r>
              <a:rPr lang="en-US" sz="1000" dirty="0"/>
              <a:t>Pocket guide on how to reduce CO2 emissions in Arctic </a:t>
            </a:r>
            <a:r>
              <a:rPr lang="en-US" sz="1000" dirty="0" smtClean="0"/>
              <a:t>science</a:t>
            </a:r>
            <a:endParaRPr lang="en-US" sz="1000" dirty="0"/>
          </a:p>
          <a:p>
            <a:r>
              <a:rPr lang="en-US" sz="1000" dirty="0" smtClean="0"/>
              <a:t>D2.12: </a:t>
            </a:r>
            <a:r>
              <a:rPr lang="en-US" sz="1000" dirty="0"/>
              <a:t>Pocket guide on how to handle effects of tourism at research stations and in adjacent local </a:t>
            </a:r>
            <a:r>
              <a:rPr lang="en-US" sz="1000" dirty="0" smtClean="0"/>
              <a:t>communities</a:t>
            </a:r>
            <a:endParaRPr lang="en-US" sz="1000" dirty="0"/>
          </a:p>
          <a:p>
            <a:r>
              <a:rPr lang="en-US" sz="1000" dirty="0" smtClean="0"/>
              <a:t>D2.13: </a:t>
            </a:r>
            <a:r>
              <a:rPr lang="en-US" sz="1000" dirty="0"/>
              <a:t>Pocket guide for tourist on how to behave around research station, incl. their study areas and local </a:t>
            </a:r>
            <a:r>
              <a:rPr lang="en-US" sz="1000" dirty="0" smtClean="0"/>
              <a:t>communities</a:t>
            </a:r>
            <a:endParaRPr lang="en-GB" sz="1000" dirty="0" smtClean="0"/>
          </a:p>
          <a:p>
            <a:endParaRPr lang="en-GB" sz="1000" b="1" dirty="0" smtClean="0"/>
          </a:p>
          <a:p>
            <a:r>
              <a:rPr lang="en-GB" sz="1200" b="1" dirty="0" smtClean="0"/>
              <a:t>Milestones</a:t>
            </a:r>
            <a:endParaRPr lang="en-GB" sz="1200" b="1" dirty="0"/>
          </a:p>
          <a:p>
            <a:pPr fontAlgn="t"/>
            <a:r>
              <a:rPr lang="da-DK" sz="1000" dirty="0" smtClean="0"/>
              <a:t>M2.1-5: SMF Meetings</a:t>
            </a:r>
            <a:endParaRPr lang="da-DK" sz="1000" dirty="0"/>
          </a:p>
          <a:p>
            <a:pPr fontAlgn="t"/>
            <a:r>
              <a:rPr lang="da-DK" sz="1000" dirty="0" smtClean="0"/>
              <a:t>M2.6-9: </a:t>
            </a:r>
            <a:r>
              <a:rPr lang="en-US" sz="1000" dirty="0" smtClean="0"/>
              <a:t>Seminars </a:t>
            </a:r>
            <a:r>
              <a:rPr lang="en-US" sz="1000" dirty="0"/>
              <a:t>on themes chosen by station managers </a:t>
            </a:r>
            <a:endParaRPr lang="da-DK" sz="1000" dirty="0"/>
          </a:p>
          <a:p>
            <a:pPr fontAlgn="t"/>
            <a:r>
              <a:rPr lang="da-DK" sz="1000" dirty="0" smtClean="0"/>
              <a:t>M2.10: Technical </a:t>
            </a:r>
            <a:r>
              <a:rPr lang="da-DK" sz="1000" dirty="0" err="1"/>
              <a:t>staff</a:t>
            </a:r>
            <a:r>
              <a:rPr lang="da-DK" sz="1000" dirty="0"/>
              <a:t> </a:t>
            </a:r>
            <a:r>
              <a:rPr lang="da-DK" sz="1000" dirty="0" smtClean="0"/>
              <a:t>workshops</a:t>
            </a:r>
            <a:endParaRPr lang="da-DK" sz="1000" dirty="0"/>
          </a:p>
          <a:p>
            <a:pPr fontAlgn="t"/>
            <a:r>
              <a:rPr lang="da-DK" sz="1000" dirty="0" smtClean="0"/>
              <a:t>M2.11: </a:t>
            </a:r>
            <a:r>
              <a:rPr lang="en-US" sz="1000" dirty="0" smtClean="0"/>
              <a:t>Workshop </a:t>
            </a:r>
            <a:r>
              <a:rPr lang="en-US" sz="1000" dirty="0"/>
              <a:t>on best practices of research infrastructure management with participation of other communities </a:t>
            </a:r>
            <a:endParaRPr lang="da-DK" sz="1000" dirty="0"/>
          </a:p>
          <a:p>
            <a:pPr fontAlgn="t"/>
            <a:r>
              <a:rPr lang="da-DK" sz="1000" dirty="0" smtClean="0"/>
              <a:t>M2.14: </a:t>
            </a:r>
            <a:r>
              <a:rPr lang="en-US" sz="1000" dirty="0" smtClean="0"/>
              <a:t>Session </a:t>
            </a:r>
            <a:r>
              <a:rPr lang="en-US" sz="1000" dirty="0"/>
              <a:t>at SMF on communication and positioning systems </a:t>
            </a:r>
            <a:endParaRPr lang="da-DK" sz="1000" dirty="0"/>
          </a:p>
          <a:p>
            <a:pPr fontAlgn="t"/>
            <a:r>
              <a:rPr lang="da-DK" sz="1000" dirty="0" smtClean="0"/>
              <a:t>M2.17: </a:t>
            </a:r>
            <a:r>
              <a:rPr lang="en-US" sz="1000" dirty="0" smtClean="0"/>
              <a:t>Selection </a:t>
            </a:r>
            <a:r>
              <a:rPr lang="en-US" sz="1000" dirty="0"/>
              <a:t>of photos from different stations provided to WP6 </a:t>
            </a:r>
            <a:endParaRPr lang="da-DK" sz="1000" dirty="0"/>
          </a:p>
          <a:p>
            <a:pPr fontAlgn="t"/>
            <a:r>
              <a:rPr lang="da-DK" sz="1000" dirty="0" smtClean="0"/>
              <a:t>M2.18: </a:t>
            </a:r>
            <a:r>
              <a:rPr lang="en-US" sz="1000" dirty="0" smtClean="0"/>
              <a:t>Courses </a:t>
            </a:r>
            <a:r>
              <a:rPr lang="en-US" sz="1000" dirty="0"/>
              <a:t>on community based monitoring of local relevance held at schools and/or high schools near four stations </a:t>
            </a:r>
            <a:endParaRPr lang="da-DK" sz="1000" dirty="0"/>
          </a:p>
          <a:p>
            <a:pPr fontAlgn="t"/>
            <a:r>
              <a:rPr lang="da-DK" sz="1000" dirty="0" smtClean="0"/>
              <a:t>M2.21: </a:t>
            </a:r>
            <a:r>
              <a:rPr lang="en-US" sz="1000" dirty="0" smtClean="0"/>
              <a:t>Course </a:t>
            </a:r>
            <a:r>
              <a:rPr lang="en-US" sz="1000" dirty="0"/>
              <a:t>for station managers on improvement of communication to decision makers </a:t>
            </a:r>
            <a:endParaRPr lang="da-DK" sz="1000" dirty="0"/>
          </a:p>
        </p:txBody>
      </p:sp>
      <p:sp>
        <p:nvSpPr>
          <p:cNvPr id="7" name="TextBox 6"/>
          <p:cNvSpPr txBox="1"/>
          <p:nvPr/>
        </p:nvSpPr>
        <p:spPr>
          <a:xfrm>
            <a:off x="799080" y="1919122"/>
            <a:ext cx="6376631" cy="2185214"/>
          </a:xfrm>
          <a:prstGeom prst="rect">
            <a:avLst/>
          </a:prstGeom>
          <a:solidFill>
            <a:schemeClr val="bg1"/>
          </a:solidFill>
          <a:ln w="44450">
            <a:solidFill>
              <a:srgbClr val="FF0000"/>
            </a:solidFill>
          </a:ln>
        </p:spPr>
        <p:txBody>
          <a:bodyPr wrap="square" rtlCol="0">
            <a:spAutoFit/>
          </a:bodyPr>
          <a:lstStyle/>
          <a:p>
            <a:pPr algn="ctr"/>
            <a:r>
              <a:rPr lang="en-GB" sz="4000" b="1" dirty="0" smtClean="0">
                <a:solidFill>
                  <a:srgbClr val="FF0000"/>
                </a:solidFill>
              </a:rPr>
              <a:t>Conclusion: </a:t>
            </a:r>
          </a:p>
          <a:p>
            <a:pPr algn="ctr"/>
            <a:r>
              <a:rPr lang="en-GB" sz="3200" b="1" dirty="0" smtClean="0">
                <a:solidFill>
                  <a:srgbClr val="FF0000"/>
                </a:solidFill>
              </a:rPr>
              <a:t>We h</a:t>
            </a:r>
            <a:r>
              <a:rPr lang="en-GB" sz="3200" b="1" dirty="0" smtClean="0">
                <a:solidFill>
                  <a:srgbClr val="FF0000"/>
                </a:solidFill>
              </a:rPr>
              <a:t>ave postponed </a:t>
            </a:r>
            <a:r>
              <a:rPr lang="en-GB" sz="3200" b="1" dirty="0" smtClean="0">
                <a:solidFill>
                  <a:srgbClr val="FF0000"/>
                </a:solidFill>
              </a:rPr>
              <a:t>a few deadlines due to </a:t>
            </a:r>
            <a:r>
              <a:rPr lang="en-GB" sz="3200" b="1" dirty="0" smtClean="0">
                <a:solidFill>
                  <a:srgbClr val="FF0000"/>
                </a:solidFill>
              </a:rPr>
              <a:t>COVID-19 but are otherwise</a:t>
            </a:r>
            <a:endParaRPr lang="en-GB" sz="4000" b="1" dirty="0" smtClean="0">
              <a:solidFill>
                <a:srgbClr val="FF0000"/>
              </a:solidFill>
            </a:endParaRPr>
          </a:p>
          <a:p>
            <a:pPr algn="ctr"/>
            <a:r>
              <a:rPr lang="en-GB" sz="3200" b="1" dirty="0" smtClean="0">
                <a:solidFill>
                  <a:srgbClr val="FF0000"/>
                </a:solidFill>
              </a:rPr>
              <a:t>on </a:t>
            </a:r>
            <a:r>
              <a:rPr lang="en-GB" sz="3200" b="1" dirty="0" smtClean="0">
                <a:solidFill>
                  <a:srgbClr val="FF0000"/>
                </a:solidFill>
              </a:rPr>
              <a:t>track </a:t>
            </a:r>
            <a:r>
              <a:rPr lang="en-GB" sz="3200" b="1" dirty="0" smtClean="0">
                <a:solidFill>
                  <a:srgbClr val="FF0000"/>
                </a:solidFill>
                <a:sym typeface="Wingdings" panose="05000000000000000000" pitchFamily="2" charset="2"/>
              </a:rPr>
              <a:t></a:t>
            </a:r>
            <a:endParaRPr lang="en-GB" sz="3200" b="1" dirty="0" smtClean="0">
              <a:solidFill>
                <a:srgbClr val="FF0000"/>
              </a:solidFill>
            </a:endParaRPr>
          </a:p>
        </p:txBody>
      </p:sp>
      <p:sp>
        <p:nvSpPr>
          <p:cNvPr id="8"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386515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12156" y="2837228"/>
            <a:ext cx="7772400" cy="1102519"/>
          </a:xfrm>
        </p:spPr>
        <p:txBody>
          <a:bodyPr>
            <a:normAutofit/>
          </a:bodyPr>
          <a:lstStyle/>
          <a:p>
            <a:r>
              <a:rPr lang="da-DK" dirty="0" err="1" smtClean="0"/>
              <a:t>Let’s</a:t>
            </a:r>
            <a:r>
              <a:rPr lang="da-DK" dirty="0" smtClean="0"/>
              <a:t> INTERACT </a:t>
            </a:r>
            <a:endParaRPr lang="da-DK" sz="2200" dirty="0"/>
          </a:p>
        </p:txBody>
      </p:sp>
      <p:sp>
        <p:nvSpPr>
          <p:cNvPr id="2" name="Slide Number Placeholder 1"/>
          <p:cNvSpPr>
            <a:spLocks noGrp="1"/>
          </p:cNvSpPr>
          <p:nvPr>
            <p:ph type="sldNum" sz="quarter" idx="12"/>
          </p:nvPr>
        </p:nvSpPr>
        <p:spPr/>
        <p:txBody>
          <a:bodyPr/>
          <a:lstStyle/>
          <a:p>
            <a:fld id="{3DE8AB88-620A-4B87-9FED-8413B303A2B3}" type="slidenum">
              <a:rPr lang="da-DK" smtClean="0"/>
              <a:t>22</a:t>
            </a:fld>
            <a:endParaRPr lang="da-DK"/>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548256" cy="5040976"/>
          </a:xfrm>
          <a:prstGeom prst="rect">
            <a:avLst/>
          </a:prstGeom>
        </p:spPr>
      </p:pic>
      <p:sp>
        <p:nvSpPr>
          <p:cNvPr id="6"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1849454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3</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0"/>
            <a:ext cx="7183404" cy="3015555"/>
          </a:xfrm>
          <a:solidFill>
            <a:schemeClr val="bg1"/>
          </a:solidFill>
          <a:ln>
            <a:solidFill>
              <a:schemeClr val="accent1"/>
            </a:solidFill>
          </a:ln>
        </p:spPr>
        <p:txBody>
          <a:bodyPr>
            <a:noAutofit/>
          </a:bodyPr>
          <a:lstStyle/>
          <a:p>
            <a:pPr marL="0" indent="0">
              <a:buNone/>
            </a:pPr>
            <a:r>
              <a:rPr lang="da-DK" sz="1800" dirty="0" smtClean="0"/>
              <a:t>10:50: </a:t>
            </a:r>
            <a:r>
              <a:rPr lang="da-DK" sz="1800" dirty="0" err="1" smtClean="0"/>
              <a:t>Tourism</a:t>
            </a:r>
            <a:r>
              <a:rPr lang="da-DK" sz="1800" dirty="0" smtClean="0"/>
              <a:t> </a:t>
            </a:r>
            <a:r>
              <a:rPr lang="da-DK" sz="1800" dirty="0" err="1" smtClean="0"/>
              <a:t>pocket</a:t>
            </a:r>
            <a:r>
              <a:rPr lang="da-DK" sz="1800" dirty="0" smtClean="0"/>
              <a:t> guide for research stations (Jan Dick)</a:t>
            </a:r>
          </a:p>
          <a:p>
            <a:pPr marL="0" indent="0">
              <a:buNone/>
            </a:pPr>
            <a:r>
              <a:rPr lang="da-DK" sz="1800" dirty="0" smtClean="0"/>
              <a:t>11:00: </a:t>
            </a:r>
            <a:r>
              <a:rPr lang="en-GB" sz="1800" dirty="0"/>
              <a:t>Comments to CAFF Extreme events and rapid biodiversity changes guidance </a:t>
            </a:r>
            <a:r>
              <a:rPr lang="en-GB" sz="1800" dirty="0" smtClean="0"/>
              <a:t>tool (Susse Wegeberg and Elmer Topp-Jørgensen)</a:t>
            </a:r>
          </a:p>
          <a:p>
            <a:pPr marL="0" indent="0">
              <a:buNone/>
            </a:pPr>
            <a:endParaRPr lang="da-DK" sz="1800" dirty="0"/>
          </a:p>
          <a:p>
            <a:pPr marL="0" indent="0">
              <a:buNone/>
            </a:pPr>
            <a:r>
              <a:rPr lang="da-DK" sz="1800" b="1" dirty="0" smtClean="0">
                <a:solidFill>
                  <a:srgbClr val="FF0000"/>
                </a:solidFill>
              </a:rPr>
              <a:t>12:00: Lunch</a:t>
            </a:r>
          </a:p>
          <a:p>
            <a:pPr marL="0" indent="0">
              <a:buNone/>
            </a:pPr>
            <a:endParaRPr lang="da-DK" sz="1800" dirty="0" smtClean="0"/>
          </a:p>
          <a:p>
            <a:pPr marL="0" indent="0">
              <a:buNone/>
            </a:pPr>
            <a:r>
              <a:rPr lang="da-DK" sz="1800" dirty="0" smtClean="0"/>
              <a:t>13:00: Seminar on </a:t>
            </a:r>
            <a:r>
              <a:rPr lang="da-DK" sz="1800" dirty="0" err="1" smtClean="0"/>
              <a:t>geopolitics</a:t>
            </a:r>
            <a:r>
              <a:rPr lang="da-DK" sz="1800" dirty="0" smtClean="0"/>
              <a:t> in the Arctic (Martin Breum)</a:t>
            </a:r>
          </a:p>
          <a:p>
            <a:pPr marL="0" indent="0">
              <a:buNone/>
            </a:pPr>
            <a:endParaRPr lang="da-DK" sz="1800" b="1" dirty="0" smtClean="0">
              <a:solidFill>
                <a:srgbClr val="FF0000"/>
              </a:solidFill>
            </a:endParaRPr>
          </a:p>
          <a:p>
            <a:pPr marL="0" indent="0">
              <a:buNone/>
            </a:pPr>
            <a:r>
              <a:rPr lang="da-DK" sz="1800" b="1" dirty="0" smtClean="0">
                <a:solidFill>
                  <a:srgbClr val="FF0000"/>
                </a:solidFill>
              </a:rPr>
              <a:t>15:00: </a:t>
            </a:r>
            <a:r>
              <a:rPr lang="da-DK" sz="1800" b="1" dirty="0" err="1" smtClean="0">
                <a:solidFill>
                  <a:srgbClr val="FF0000"/>
                </a:solidFill>
              </a:rPr>
              <a:t>Coffee</a:t>
            </a:r>
            <a:endParaRPr lang="da-DK" sz="1800" b="1" dirty="0">
              <a:solidFill>
                <a:srgbClr val="FF0000"/>
              </a:solidFill>
            </a:endParaRPr>
          </a:p>
        </p:txBody>
      </p:sp>
      <p:sp>
        <p:nvSpPr>
          <p:cNvPr id="9" name="Title 3"/>
          <p:cNvSpPr>
            <a:spLocks noGrp="1"/>
          </p:cNvSpPr>
          <p:nvPr>
            <p:ph type="title"/>
          </p:nvPr>
        </p:nvSpPr>
        <p:spPr>
          <a:xfrm>
            <a:off x="340596" y="25686"/>
            <a:ext cx="8496557" cy="857250"/>
          </a:xfrm>
        </p:spPr>
        <p:txBody>
          <a:bodyPr>
            <a:noAutofit/>
          </a:bodyPr>
          <a:lstStyle/>
          <a:p>
            <a:r>
              <a:rPr lang="da-DK" sz="2400" b="1" dirty="0" smtClean="0"/>
              <a:t>Agenda, Station Manager Forum 5, 27 </a:t>
            </a:r>
            <a:r>
              <a:rPr lang="da-DK" sz="2400" b="1" dirty="0" err="1" smtClean="0"/>
              <a:t>October</a:t>
            </a:r>
            <a:r>
              <a:rPr lang="da-DK" sz="2400" b="1" dirty="0" smtClean="0"/>
              <a:t> 2022</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260942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4</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1920180"/>
          </a:xfrm>
          <a:solidFill>
            <a:schemeClr val="bg1"/>
          </a:solidFill>
          <a:ln>
            <a:solidFill>
              <a:schemeClr val="accent1"/>
            </a:solidFill>
          </a:ln>
        </p:spPr>
        <p:txBody>
          <a:bodyPr>
            <a:noAutofit/>
          </a:bodyPr>
          <a:lstStyle/>
          <a:p>
            <a:pPr marL="0" indent="0">
              <a:buNone/>
            </a:pPr>
            <a:r>
              <a:rPr lang="da-DK" sz="1800" dirty="0" smtClean="0"/>
              <a:t>15:30: </a:t>
            </a:r>
            <a:r>
              <a:rPr lang="en-GB" sz="1800" dirty="0"/>
              <a:t>Environmental impact survey at </a:t>
            </a:r>
            <a:r>
              <a:rPr lang="en-GB" sz="1800" dirty="0" smtClean="0"/>
              <a:t>stations </a:t>
            </a:r>
            <a:r>
              <a:rPr lang="da-DK" sz="1800" dirty="0" smtClean="0"/>
              <a:t>(Susse Wegeberg and Marie Frost Arndal)</a:t>
            </a:r>
          </a:p>
          <a:p>
            <a:pPr marL="0" indent="0">
              <a:buNone/>
            </a:pPr>
            <a:r>
              <a:rPr lang="da-DK" sz="1800" dirty="0"/>
              <a:t>16:00: </a:t>
            </a:r>
            <a:r>
              <a:rPr lang="en-GB" sz="1800" dirty="0"/>
              <a:t>Repository for selected climate variables </a:t>
            </a:r>
            <a:r>
              <a:rPr lang="da-DK" sz="1800" dirty="0"/>
              <a:t>(Morten Rasch, Elmer Topp-Jørgensen and Jonas K. </a:t>
            </a:r>
            <a:r>
              <a:rPr lang="da-DK" sz="1800" dirty="0" smtClean="0"/>
              <a:t>Rømer)</a:t>
            </a:r>
          </a:p>
          <a:p>
            <a:pPr marL="0" indent="0">
              <a:buNone/>
            </a:pPr>
            <a:r>
              <a:rPr lang="da-DK" sz="1800" dirty="0" smtClean="0"/>
              <a:t>16:30: </a:t>
            </a:r>
            <a:r>
              <a:rPr lang="en-GB" sz="1800" dirty="0" smtClean="0"/>
              <a:t>Ideas </a:t>
            </a:r>
            <a:r>
              <a:rPr lang="en-GB" sz="1800" dirty="0"/>
              <a:t>for upcoming seminar on state of the art </a:t>
            </a:r>
            <a:r>
              <a:rPr lang="en-GB" sz="1800" dirty="0" smtClean="0"/>
              <a:t>environmental monitoring </a:t>
            </a:r>
            <a:r>
              <a:rPr lang="da-DK" sz="1800" dirty="0" smtClean="0"/>
              <a:t>(Elmer Topp Jørgensen)</a:t>
            </a:r>
          </a:p>
        </p:txBody>
      </p:sp>
      <p:sp>
        <p:nvSpPr>
          <p:cNvPr id="9" name="Title 3"/>
          <p:cNvSpPr>
            <a:spLocks noGrp="1"/>
          </p:cNvSpPr>
          <p:nvPr>
            <p:ph type="title"/>
          </p:nvPr>
        </p:nvSpPr>
        <p:spPr>
          <a:xfrm>
            <a:off x="340596" y="25686"/>
            <a:ext cx="8496557" cy="857250"/>
          </a:xfrm>
        </p:spPr>
        <p:txBody>
          <a:bodyPr>
            <a:noAutofit/>
          </a:bodyPr>
          <a:lstStyle/>
          <a:p>
            <a:r>
              <a:rPr lang="da-DK" sz="2400" b="1" dirty="0" smtClean="0"/>
              <a:t>Agenda, Station Manager Forum 5, 27 </a:t>
            </a:r>
            <a:r>
              <a:rPr lang="da-DK" sz="2400" b="1" dirty="0" err="1" smtClean="0"/>
              <a:t>October</a:t>
            </a:r>
            <a:r>
              <a:rPr lang="da-DK" sz="2400" b="1" dirty="0" smtClean="0"/>
              <a:t> 2022</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2338668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5</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1694378"/>
          </a:xfrm>
          <a:solidFill>
            <a:schemeClr val="bg1"/>
          </a:solidFill>
          <a:ln>
            <a:solidFill>
              <a:schemeClr val="accent1"/>
            </a:solidFill>
          </a:ln>
        </p:spPr>
        <p:txBody>
          <a:bodyPr>
            <a:noAutofit/>
          </a:bodyPr>
          <a:lstStyle/>
          <a:p>
            <a:pPr marL="0" indent="0">
              <a:buNone/>
            </a:pPr>
            <a:r>
              <a:rPr lang="da-DK" sz="1800" dirty="0"/>
              <a:t>16:45: INTERACT GIS (Elmer Topp-Jørgensen)</a:t>
            </a:r>
          </a:p>
          <a:p>
            <a:pPr marL="0" indent="0">
              <a:buNone/>
            </a:pPr>
            <a:r>
              <a:rPr lang="da-DK" sz="1800" dirty="0" smtClean="0"/>
              <a:t>17:00</a:t>
            </a:r>
            <a:r>
              <a:rPr lang="da-DK" sz="1800" dirty="0"/>
              <a:t>: Stations to </a:t>
            </a:r>
            <a:r>
              <a:rPr lang="da-DK" sz="1800" dirty="0" err="1"/>
              <a:t>join</a:t>
            </a:r>
            <a:r>
              <a:rPr lang="da-DK" sz="1800" dirty="0"/>
              <a:t> INTERACT GIS (Elmer Topp-Jørgensen)</a:t>
            </a:r>
          </a:p>
          <a:p>
            <a:pPr marL="0" indent="0">
              <a:buNone/>
            </a:pPr>
            <a:r>
              <a:rPr lang="da-DK" sz="1800" dirty="0"/>
              <a:t>18:00: End of Day 1</a:t>
            </a:r>
            <a:endParaRPr lang="da-DK" sz="1800" dirty="0">
              <a:solidFill>
                <a:schemeClr val="tx2"/>
              </a:solidFill>
            </a:endParaRPr>
          </a:p>
          <a:p>
            <a:pPr marL="0" indent="0">
              <a:buNone/>
            </a:pPr>
            <a:endParaRPr lang="da-DK" sz="1800" b="1" dirty="0">
              <a:solidFill>
                <a:srgbClr val="FF0000"/>
              </a:solidFill>
            </a:endParaRPr>
          </a:p>
          <a:p>
            <a:pPr marL="0" indent="0">
              <a:buNone/>
            </a:pPr>
            <a:r>
              <a:rPr lang="da-DK" sz="1800" b="1" dirty="0" smtClean="0">
                <a:solidFill>
                  <a:srgbClr val="FF0000"/>
                </a:solidFill>
              </a:rPr>
              <a:t>18:00</a:t>
            </a:r>
            <a:r>
              <a:rPr lang="da-DK" sz="1800" b="1" dirty="0">
                <a:solidFill>
                  <a:srgbClr val="FF0000"/>
                </a:solidFill>
              </a:rPr>
              <a:t>: </a:t>
            </a:r>
            <a:r>
              <a:rPr lang="da-DK" sz="1800" b="1" dirty="0" err="1" smtClean="0">
                <a:solidFill>
                  <a:srgbClr val="FF0000"/>
                </a:solidFill>
              </a:rPr>
              <a:t>Dinner</a:t>
            </a:r>
            <a:endParaRPr lang="da-DK" sz="1800" b="1" dirty="0" smtClean="0">
              <a:solidFill>
                <a:srgbClr val="FF0000"/>
              </a:solidFill>
            </a:endParaRPr>
          </a:p>
          <a:p>
            <a:pPr marL="0" indent="0">
              <a:buNone/>
            </a:pPr>
            <a:endParaRPr lang="da-DK" sz="1800" b="1" dirty="0">
              <a:solidFill>
                <a:srgbClr val="FF0000"/>
              </a:solidFill>
            </a:endParaRPr>
          </a:p>
        </p:txBody>
      </p:sp>
      <p:sp>
        <p:nvSpPr>
          <p:cNvPr id="9" name="Title 3"/>
          <p:cNvSpPr>
            <a:spLocks noGrp="1"/>
          </p:cNvSpPr>
          <p:nvPr>
            <p:ph type="title"/>
          </p:nvPr>
        </p:nvSpPr>
        <p:spPr>
          <a:xfrm>
            <a:off x="340596" y="25686"/>
            <a:ext cx="8496557" cy="857250"/>
          </a:xfrm>
        </p:spPr>
        <p:txBody>
          <a:bodyPr>
            <a:noAutofit/>
          </a:bodyPr>
          <a:lstStyle/>
          <a:p>
            <a:r>
              <a:rPr lang="da-DK" sz="2400" b="1" dirty="0" smtClean="0"/>
              <a:t>Agenda, Station Manager Forum 5, 27 </a:t>
            </a:r>
            <a:r>
              <a:rPr lang="da-DK" sz="2400" b="1" dirty="0" err="1" smtClean="0"/>
              <a:t>October</a:t>
            </a:r>
            <a:r>
              <a:rPr lang="da-DK" sz="2400" b="1" dirty="0" smtClean="0"/>
              <a:t> 2022</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3854209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6</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3142554"/>
          </a:xfrm>
          <a:solidFill>
            <a:schemeClr val="bg1"/>
          </a:solidFill>
          <a:ln>
            <a:solidFill>
              <a:schemeClr val="accent1"/>
            </a:solidFill>
          </a:ln>
        </p:spPr>
        <p:txBody>
          <a:bodyPr>
            <a:noAutofit/>
          </a:bodyPr>
          <a:lstStyle/>
          <a:p>
            <a:pPr marL="0" indent="0">
              <a:buNone/>
            </a:pPr>
            <a:r>
              <a:rPr lang="da-DK" sz="1800" dirty="0"/>
              <a:t>8</a:t>
            </a:r>
            <a:r>
              <a:rPr lang="da-DK" sz="1800" dirty="0" smtClean="0"/>
              <a:t>:30: </a:t>
            </a:r>
            <a:r>
              <a:rPr lang="da-DK" sz="1800" dirty="0" err="1" smtClean="0"/>
              <a:t>Introduction</a:t>
            </a:r>
            <a:r>
              <a:rPr lang="da-DK" sz="1800" dirty="0" smtClean="0"/>
              <a:t> to Day 2</a:t>
            </a:r>
            <a:r>
              <a:rPr lang="en-GB" sz="1800" dirty="0" smtClean="0"/>
              <a:t> </a:t>
            </a:r>
            <a:r>
              <a:rPr lang="da-DK" sz="1800" dirty="0" smtClean="0"/>
              <a:t>(Elmer Topp-Jørgensen and Morten Rasch)</a:t>
            </a:r>
          </a:p>
          <a:p>
            <a:pPr marL="0" indent="0">
              <a:buNone/>
            </a:pPr>
            <a:r>
              <a:rPr lang="da-DK" sz="1800" dirty="0" smtClean="0"/>
              <a:t>8:40</a:t>
            </a:r>
            <a:r>
              <a:rPr lang="da-DK" sz="1800" dirty="0"/>
              <a:t>: </a:t>
            </a:r>
            <a:r>
              <a:rPr lang="en-GB" sz="1800" dirty="0"/>
              <a:t>AECO Tourist guide template (WP9) </a:t>
            </a:r>
            <a:r>
              <a:rPr lang="da-DK" sz="1800" dirty="0" smtClean="0"/>
              <a:t>(Melissa Nacke)</a:t>
            </a:r>
          </a:p>
          <a:p>
            <a:pPr marL="0" indent="0">
              <a:buNone/>
            </a:pPr>
            <a:r>
              <a:rPr lang="da-DK" sz="1800" dirty="0" smtClean="0"/>
              <a:t>9:00: </a:t>
            </a:r>
            <a:r>
              <a:rPr lang="en-GB" sz="1800" dirty="0"/>
              <a:t>Course on local involvement in research and </a:t>
            </a:r>
            <a:r>
              <a:rPr lang="en-GB" sz="1800" dirty="0" smtClean="0"/>
              <a:t>monitoring</a:t>
            </a:r>
            <a:r>
              <a:rPr lang="da-DK" sz="1800" dirty="0"/>
              <a:t> </a:t>
            </a:r>
            <a:r>
              <a:rPr lang="da-DK" sz="1800" dirty="0" smtClean="0"/>
              <a:t>(Michael Køie Poulsen)</a:t>
            </a:r>
          </a:p>
          <a:p>
            <a:pPr marL="0" indent="0">
              <a:buNone/>
            </a:pPr>
            <a:endParaRPr lang="da-DK" sz="1800" dirty="0"/>
          </a:p>
          <a:p>
            <a:pPr marL="0" indent="0">
              <a:buNone/>
            </a:pPr>
            <a:r>
              <a:rPr lang="da-DK" sz="1800" b="1" dirty="0" smtClean="0">
                <a:solidFill>
                  <a:srgbClr val="FF0000"/>
                </a:solidFill>
              </a:rPr>
              <a:t>10:00</a:t>
            </a:r>
            <a:r>
              <a:rPr lang="da-DK" sz="1800" b="1" dirty="0">
                <a:solidFill>
                  <a:srgbClr val="FF0000"/>
                </a:solidFill>
              </a:rPr>
              <a:t>: </a:t>
            </a:r>
            <a:r>
              <a:rPr lang="da-DK" sz="1800" b="1" dirty="0" err="1" smtClean="0">
                <a:solidFill>
                  <a:srgbClr val="FF0000"/>
                </a:solidFill>
              </a:rPr>
              <a:t>Coffee</a:t>
            </a:r>
            <a:endParaRPr lang="da-DK" sz="1800" b="1" dirty="0">
              <a:solidFill>
                <a:srgbClr val="FF0000"/>
              </a:solidFill>
            </a:endParaRPr>
          </a:p>
          <a:p>
            <a:pPr marL="0" indent="0">
              <a:buNone/>
            </a:pPr>
            <a:endParaRPr lang="da-DK" sz="1800" b="1" dirty="0" smtClean="0">
              <a:solidFill>
                <a:srgbClr val="FF0000"/>
              </a:solidFill>
            </a:endParaRPr>
          </a:p>
          <a:p>
            <a:pPr marL="0" indent="0">
              <a:buNone/>
            </a:pPr>
            <a:r>
              <a:rPr lang="en-GB" sz="1800" dirty="0" smtClean="0"/>
              <a:t>10:30: INTERACT Minimum </a:t>
            </a:r>
            <a:r>
              <a:rPr lang="en-GB" sz="1800" dirty="0"/>
              <a:t>Monitoring </a:t>
            </a:r>
            <a:r>
              <a:rPr lang="en-GB" sz="1800" dirty="0" smtClean="0"/>
              <a:t>System (Efren Lopez-Blanco)</a:t>
            </a:r>
          </a:p>
          <a:p>
            <a:pPr marL="0" indent="0">
              <a:buNone/>
            </a:pPr>
            <a:r>
              <a:rPr lang="en-GB" sz="1800" dirty="0" smtClean="0"/>
              <a:t>11:00: </a:t>
            </a:r>
            <a:r>
              <a:rPr lang="en-GB" sz="1800" dirty="0"/>
              <a:t>AMAP emerging contaminant monitoring </a:t>
            </a:r>
            <a:r>
              <a:rPr lang="en-GB" sz="1800" dirty="0" smtClean="0"/>
              <a:t>(Simon Wilson) </a:t>
            </a:r>
          </a:p>
          <a:p>
            <a:pPr marL="0" indent="0">
              <a:buNone/>
            </a:pPr>
            <a:endParaRPr lang="da-DK" sz="1800" b="1" dirty="0">
              <a:solidFill>
                <a:srgbClr val="FF0000"/>
              </a:solidFill>
            </a:endParaRPr>
          </a:p>
          <a:p>
            <a:pPr marL="0" indent="0">
              <a:buNone/>
            </a:pPr>
            <a:endParaRPr lang="da-DK" sz="1800" dirty="0" smtClean="0"/>
          </a:p>
          <a:p>
            <a:pPr marL="0" indent="0">
              <a:buNone/>
            </a:pPr>
            <a:endParaRPr lang="da-DK" sz="1800" dirty="0" smtClean="0"/>
          </a:p>
        </p:txBody>
      </p:sp>
      <p:sp>
        <p:nvSpPr>
          <p:cNvPr id="9" name="Title 3"/>
          <p:cNvSpPr>
            <a:spLocks noGrp="1"/>
          </p:cNvSpPr>
          <p:nvPr>
            <p:ph type="title"/>
          </p:nvPr>
        </p:nvSpPr>
        <p:spPr>
          <a:xfrm>
            <a:off x="340596" y="25686"/>
            <a:ext cx="8496557" cy="857250"/>
          </a:xfrm>
        </p:spPr>
        <p:txBody>
          <a:bodyPr>
            <a:noAutofit/>
          </a:bodyPr>
          <a:lstStyle/>
          <a:p>
            <a:r>
              <a:rPr lang="da-DK" sz="2400" b="1" dirty="0" smtClean="0"/>
              <a:t>Agenda, Station Manager Forum 5, 28 </a:t>
            </a:r>
            <a:r>
              <a:rPr lang="da-DK" sz="2400" b="1" dirty="0" err="1" smtClean="0"/>
              <a:t>October</a:t>
            </a:r>
            <a:r>
              <a:rPr lang="da-DK" sz="2400" b="1" dirty="0" smtClean="0"/>
              <a:t> 2022</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3818752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7</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1158179"/>
          </a:xfrm>
          <a:solidFill>
            <a:schemeClr val="bg1"/>
          </a:solidFill>
          <a:ln>
            <a:solidFill>
              <a:schemeClr val="accent1"/>
            </a:solidFill>
          </a:ln>
        </p:spPr>
        <p:txBody>
          <a:bodyPr>
            <a:noAutofit/>
          </a:bodyPr>
          <a:lstStyle/>
          <a:p>
            <a:pPr marL="0" indent="0">
              <a:buNone/>
            </a:pPr>
            <a:r>
              <a:rPr lang="da-DK" sz="1800" dirty="0" smtClean="0"/>
              <a:t>11:30: Open </a:t>
            </a:r>
            <a:r>
              <a:rPr lang="da-DK" sz="1800" dirty="0" err="1" smtClean="0"/>
              <a:t>floor</a:t>
            </a:r>
            <a:r>
              <a:rPr lang="da-DK" sz="1800" dirty="0" smtClean="0"/>
              <a:t> (Elmer Topp-Jørgensen)</a:t>
            </a:r>
          </a:p>
          <a:p>
            <a:pPr marL="0" indent="0">
              <a:buNone/>
            </a:pPr>
            <a:r>
              <a:rPr lang="da-DK" sz="1800" dirty="0" smtClean="0"/>
              <a:t>11:55: </a:t>
            </a:r>
            <a:r>
              <a:rPr lang="en-GB" sz="1800" dirty="0" smtClean="0"/>
              <a:t> Round-up of Station Manager Forum 5 (Morten Rasch)</a:t>
            </a:r>
            <a:endParaRPr lang="da-DK" sz="1800" dirty="0" smtClean="0"/>
          </a:p>
          <a:p>
            <a:pPr marL="0" indent="0">
              <a:buNone/>
            </a:pPr>
            <a:r>
              <a:rPr lang="da-DK" sz="1800" dirty="0" smtClean="0"/>
              <a:t>12:00: End of Station Manager Forum 5</a:t>
            </a:r>
          </a:p>
        </p:txBody>
      </p:sp>
      <p:sp>
        <p:nvSpPr>
          <p:cNvPr id="9" name="Title 3"/>
          <p:cNvSpPr>
            <a:spLocks noGrp="1"/>
          </p:cNvSpPr>
          <p:nvPr>
            <p:ph type="title"/>
          </p:nvPr>
        </p:nvSpPr>
        <p:spPr>
          <a:xfrm>
            <a:off x="340596" y="25686"/>
            <a:ext cx="8496557" cy="857250"/>
          </a:xfrm>
        </p:spPr>
        <p:txBody>
          <a:bodyPr>
            <a:noAutofit/>
          </a:bodyPr>
          <a:lstStyle/>
          <a:p>
            <a:r>
              <a:rPr lang="da-DK" sz="2400" b="1" dirty="0" smtClean="0"/>
              <a:t>Agenda, Station Manager Forum 5, 28 </a:t>
            </a:r>
            <a:r>
              <a:rPr lang="da-DK" sz="2400" b="1" dirty="0" err="1" smtClean="0"/>
              <a:t>October</a:t>
            </a:r>
            <a:r>
              <a:rPr lang="da-DK" sz="2400" b="1" dirty="0" smtClean="0"/>
              <a:t> 2022</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
        <p:nvSpPr>
          <p:cNvPr id="4" name="Rectangle 3"/>
          <p:cNvSpPr/>
          <p:nvPr/>
        </p:nvSpPr>
        <p:spPr>
          <a:xfrm>
            <a:off x="340596" y="2456357"/>
            <a:ext cx="6524735" cy="1200329"/>
          </a:xfrm>
          <a:prstGeom prst="rect">
            <a:avLst/>
          </a:prstGeom>
          <a:solidFill>
            <a:schemeClr val="accent6">
              <a:lumMod val="75000"/>
            </a:schemeClr>
          </a:solidFill>
        </p:spPr>
        <p:txBody>
          <a:bodyPr wrap="none">
            <a:spAutoFit/>
          </a:bodyPr>
          <a:lstStyle/>
          <a:p>
            <a:r>
              <a:rPr lang="da-DK" sz="3200" b="1" dirty="0" err="1" smtClean="0">
                <a:solidFill>
                  <a:schemeClr val="bg1"/>
                </a:solidFill>
              </a:rPr>
              <a:t>Thursday</a:t>
            </a:r>
            <a:r>
              <a:rPr lang="da-DK" sz="3200" b="1" dirty="0" smtClean="0">
                <a:solidFill>
                  <a:schemeClr val="bg1"/>
                </a:solidFill>
              </a:rPr>
              <a:t> at 19:30 </a:t>
            </a:r>
          </a:p>
          <a:p>
            <a:r>
              <a:rPr lang="da-DK" sz="4000" b="1" dirty="0" smtClean="0">
                <a:solidFill>
                  <a:schemeClr val="bg1"/>
                </a:solidFill>
              </a:rPr>
              <a:t>New </a:t>
            </a:r>
            <a:r>
              <a:rPr lang="da-DK" sz="4000" b="1" dirty="0" err="1">
                <a:solidFill>
                  <a:schemeClr val="bg1"/>
                </a:solidFill>
              </a:rPr>
              <a:t>publication</a:t>
            </a:r>
            <a:r>
              <a:rPr lang="da-DK" sz="4000" b="1" dirty="0">
                <a:solidFill>
                  <a:schemeClr val="bg1"/>
                </a:solidFill>
              </a:rPr>
              <a:t> </a:t>
            </a:r>
            <a:r>
              <a:rPr lang="da-DK" sz="4000" b="1" dirty="0" err="1">
                <a:solidFill>
                  <a:schemeClr val="bg1"/>
                </a:solidFill>
              </a:rPr>
              <a:t>launch</a:t>
            </a:r>
            <a:r>
              <a:rPr lang="da-DK" sz="4000" b="1" dirty="0">
                <a:solidFill>
                  <a:schemeClr val="bg1"/>
                </a:solidFill>
              </a:rPr>
              <a:t> event</a:t>
            </a:r>
          </a:p>
        </p:txBody>
      </p:sp>
    </p:spTree>
    <p:extLst>
      <p:ext uri="{BB962C8B-B14F-4D97-AF65-F5344CB8AC3E}">
        <p14:creationId xmlns:p14="http://schemas.microsoft.com/office/powerpoint/2010/main" val="864253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8</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7" name="Content Placeholder 5"/>
          <p:cNvSpPr>
            <a:spLocks noGrp="1"/>
          </p:cNvSpPr>
          <p:nvPr>
            <p:ph idx="1"/>
          </p:nvPr>
        </p:nvSpPr>
        <p:spPr>
          <a:xfrm>
            <a:off x="340597" y="835721"/>
            <a:ext cx="7183404" cy="1694378"/>
          </a:xfrm>
          <a:solidFill>
            <a:schemeClr val="bg1"/>
          </a:solidFill>
          <a:ln>
            <a:solidFill>
              <a:schemeClr val="accent1"/>
            </a:solidFill>
          </a:ln>
        </p:spPr>
        <p:txBody>
          <a:bodyPr>
            <a:noAutofit/>
          </a:bodyPr>
          <a:lstStyle/>
          <a:p>
            <a:pPr marL="0" indent="0">
              <a:buNone/>
            </a:pPr>
            <a:r>
              <a:rPr lang="da-DK" sz="1800" dirty="0"/>
              <a:t>16:45: INTERACT GIS (Elmer Topp-Jørgensen)</a:t>
            </a:r>
          </a:p>
          <a:p>
            <a:pPr marL="0" indent="0">
              <a:buNone/>
            </a:pPr>
            <a:r>
              <a:rPr lang="da-DK" sz="1800" dirty="0" smtClean="0"/>
              <a:t>17:00</a:t>
            </a:r>
            <a:r>
              <a:rPr lang="da-DK" sz="1800" dirty="0"/>
              <a:t>: Stations to </a:t>
            </a:r>
            <a:r>
              <a:rPr lang="da-DK" sz="1800" dirty="0" err="1"/>
              <a:t>join</a:t>
            </a:r>
            <a:r>
              <a:rPr lang="da-DK" sz="1800" dirty="0"/>
              <a:t> INTERACT GIS (Elmer Topp-Jørgensen)</a:t>
            </a:r>
          </a:p>
          <a:p>
            <a:pPr marL="0" indent="0">
              <a:buNone/>
            </a:pPr>
            <a:r>
              <a:rPr lang="da-DK" sz="1800" dirty="0"/>
              <a:t>18:00: End of Day 1</a:t>
            </a:r>
            <a:endParaRPr lang="da-DK" sz="1800" dirty="0">
              <a:solidFill>
                <a:schemeClr val="tx2"/>
              </a:solidFill>
            </a:endParaRPr>
          </a:p>
          <a:p>
            <a:pPr marL="0" indent="0">
              <a:buNone/>
            </a:pPr>
            <a:endParaRPr lang="da-DK" sz="1800" b="1" dirty="0">
              <a:solidFill>
                <a:srgbClr val="FF0000"/>
              </a:solidFill>
            </a:endParaRPr>
          </a:p>
          <a:p>
            <a:pPr marL="0" indent="0">
              <a:buNone/>
            </a:pPr>
            <a:r>
              <a:rPr lang="da-DK" sz="1800" b="1" dirty="0" smtClean="0">
                <a:solidFill>
                  <a:srgbClr val="FF0000"/>
                </a:solidFill>
              </a:rPr>
              <a:t>18:00</a:t>
            </a:r>
            <a:r>
              <a:rPr lang="da-DK" sz="1800" b="1" dirty="0">
                <a:solidFill>
                  <a:srgbClr val="FF0000"/>
                </a:solidFill>
              </a:rPr>
              <a:t>: </a:t>
            </a:r>
            <a:r>
              <a:rPr lang="da-DK" sz="1800" b="1" dirty="0" err="1" smtClean="0">
                <a:solidFill>
                  <a:srgbClr val="FF0000"/>
                </a:solidFill>
              </a:rPr>
              <a:t>Dinner</a:t>
            </a:r>
            <a:endParaRPr lang="da-DK" sz="1800" b="1" dirty="0" smtClean="0">
              <a:solidFill>
                <a:srgbClr val="FF0000"/>
              </a:solidFill>
            </a:endParaRPr>
          </a:p>
          <a:p>
            <a:pPr marL="0" indent="0">
              <a:buNone/>
            </a:pPr>
            <a:endParaRPr lang="da-DK" sz="1800" b="1" dirty="0">
              <a:solidFill>
                <a:srgbClr val="FF0000"/>
              </a:solidFill>
            </a:endParaRPr>
          </a:p>
        </p:txBody>
      </p:sp>
      <p:sp>
        <p:nvSpPr>
          <p:cNvPr id="9" name="Title 3"/>
          <p:cNvSpPr>
            <a:spLocks noGrp="1"/>
          </p:cNvSpPr>
          <p:nvPr>
            <p:ph type="title"/>
          </p:nvPr>
        </p:nvSpPr>
        <p:spPr>
          <a:xfrm>
            <a:off x="340596" y="25686"/>
            <a:ext cx="8496557" cy="857250"/>
          </a:xfrm>
        </p:spPr>
        <p:txBody>
          <a:bodyPr>
            <a:noAutofit/>
          </a:bodyPr>
          <a:lstStyle/>
          <a:p>
            <a:r>
              <a:rPr lang="da-DK" sz="2400" b="1" dirty="0" smtClean="0"/>
              <a:t>Agenda, Station Manager Forum 5, 27 </a:t>
            </a:r>
            <a:r>
              <a:rPr lang="da-DK" sz="2400" b="1" dirty="0" err="1" smtClean="0"/>
              <a:t>October</a:t>
            </a:r>
            <a:r>
              <a:rPr lang="da-DK" sz="2400" b="1" dirty="0" smtClean="0"/>
              <a:t> 2022</a:t>
            </a:r>
            <a:endParaRPr lang="da-DK" sz="24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1979586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E8AB88-620A-4B87-9FED-8413B303A2B3}" type="slidenum">
              <a:rPr lang="da-DK" smtClean="0"/>
              <a:t>9</a:t>
            </a:fld>
            <a:endParaRPr lang="da-DK"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0" y="0"/>
            <a:ext cx="1798476" cy="5139373"/>
          </a:xfrm>
          <a:prstGeom prst="rect">
            <a:avLst/>
          </a:prstGeom>
        </p:spPr>
      </p:pic>
      <p:sp>
        <p:nvSpPr>
          <p:cNvPr id="9" name="Title 3"/>
          <p:cNvSpPr>
            <a:spLocks noGrp="1"/>
          </p:cNvSpPr>
          <p:nvPr>
            <p:ph type="title"/>
          </p:nvPr>
        </p:nvSpPr>
        <p:spPr>
          <a:xfrm>
            <a:off x="656597" y="1846430"/>
            <a:ext cx="6940578" cy="857250"/>
          </a:xfrm>
        </p:spPr>
        <p:txBody>
          <a:bodyPr>
            <a:noAutofit/>
          </a:bodyPr>
          <a:lstStyle/>
          <a:p>
            <a:r>
              <a:rPr lang="da-DK" sz="4000" b="1" dirty="0" err="1" smtClean="0"/>
              <a:t>Self-introduction</a:t>
            </a:r>
            <a:r>
              <a:rPr lang="da-DK" sz="4000" b="1" dirty="0" smtClean="0"/>
              <a:t> – </a:t>
            </a:r>
            <a:r>
              <a:rPr lang="da-DK" sz="4000" b="1" dirty="0" err="1" smtClean="0"/>
              <a:t>keep</a:t>
            </a:r>
            <a:r>
              <a:rPr lang="da-DK" sz="4000" b="1" dirty="0" smtClean="0"/>
              <a:t> it short</a:t>
            </a:r>
            <a:endParaRPr lang="da-DK" sz="4000" b="1" dirty="0"/>
          </a:p>
        </p:txBody>
      </p:sp>
      <p:pic>
        <p:nvPicPr>
          <p:cNvPr id="5122" name="Picture 2" descr="Image may contain: 1 person, close-up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713" y="11147145"/>
            <a:ext cx="243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p:cNvSpPr txBox="1">
            <a:spLocks/>
          </p:cNvSpPr>
          <p:nvPr/>
        </p:nvSpPr>
        <p:spPr>
          <a:xfrm>
            <a:off x="3119034" y="4624715"/>
            <a:ext cx="4517428" cy="5184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3366"/>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00336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rgbClr val="0033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da-DK" sz="1200" b="1" dirty="0" smtClean="0"/>
              <a:t>INTERACT III, Station Manager Forum 5, </a:t>
            </a:r>
          </a:p>
          <a:p>
            <a:pPr marL="0" indent="0" algn="r">
              <a:buNone/>
            </a:pPr>
            <a:r>
              <a:rPr lang="da-DK" sz="1200" b="1" dirty="0" err="1" smtClean="0"/>
              <a:t>Sudurnes</a:t>
            </a:r>
            <a:r>
              <a:rPr lang="da-DK" sz="1200" b="1" dirty="0" smtClean="0"/>
              <a:t> Science and Learning Center, </a:t>
            </a:r>
            <a:r>
              <a:rPr lang="da-DK" sz="1200" b="1" dirty="0" err="1" smtClean="0"/>
              <a:t>Iceland</a:t>
            </a:r>
            <a:r>
              <a:rPr lang="da-DK" sz="1200" b="1" dirty="0" smtClean="0"/>
              <a:t>, 27-28 </a:t>
            </a:r>
            <a:r>
              <a:rPr lang="da-DK" sz="1200" b="1" dirty="0" err="1" smtClean="0"/>
              <a:t>October</a:t>
            </a:r>
            <a:r>
              <a:rPr lang="da-DK" sz="1200" b="1" dirty="0" smtClean="0"/>
              <a:t> 2022  </a:t>
            </a:r>
            <a:endParaRPr lang="da-DK" sz="1200" b="1" dirty="0"/>
          </a:p>
        </p:txBody>
      </p:sp>
    </p:spTree>
    <p:extLst>
      <p:ext uri="{BB962C8B-B14F-4D97-AF65-F5344CB8AC3E}">
        <p14:creationId xmlns:p14="http://schemas.microsoft.com/office/powerpoint/2010/main" val="1225170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34470</TotalTime>
  <Words>1703</Words>
  <Application>Microsoft Office PowerPoint</Application>
  <PresentationFormat>On-screen Show (16:9)</PresentationFormat>
  <Paragraphs>247</Paragraphs>
  <Slides>22</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Helvetica Neue</vt:lpstr>
      <vt:lpstr>Times New Roman</vt:lpstr>
      <vt:lpstr>Wingdings</vt:lpstr>
      <vt:lpstr>Office Theme</vt:lpstr>
      <vt:lpstr>1_Office Theme</vt:lpstr>
      <vt:lpstr>Introduction and progress since last meeting INTERACT III, SMF 5</vt:lpstr>
      <vt:lpstr>Agenda, Station Manager Forum 5, 27 October 2022</vt:lpstr>
      <vt:lpstr>Agenda, Station Manager Forum 5, 27 October 2022</vt:lpstr>
      <vt:lpstr>Agenda, Station Manager Forum 5, 27 October 2022</vt:lpstr>
      <vt:lpstr>Agenda, Station Manager Forum 5, 27 October 2022</vt:lpstr>
      <vt:lpstr>Agenda, Station Manager Forum 5, 28 October 2022</vt:lpstr>
      <vt:lpstr>Agenda, Station Manager Forum 5, 28 October 2022</vt:lpstr>
      <vt:lpstr>Agenda, Station Manager Forum 5, 27 October 2022</vt:lpstr>
      <vt:lpstr>Self-introduction – keep it short</vt:lpstr>
      <vt:lpstr>BBC four short online films for INTERACT</vt:lpstr>
      <vt:lpstr>BBC four short online films for INTERACT</vt:lpstr>
      <vt:lpstr>BBC four short online films for INTERACT</vt:lpstr>
      <vt:lpstr>Let’s INTERACT </vt:lpstr>
      <vt:lpstr>Progress since last meeting INTERACT III, SMF 5</vt:lpstr>
      <vt:lpstr>Daily Station Manager Forum Activities</vt:lpstr>
      <vt:lpstr>Handbook</vt:lpstr>
      <vt:lpstr>INTERACT GIS</vt:lpstr>
      <vt:lpstr>Joint FARO, INTERACT and EPB Meeting in Bruxelles</vt:lpstr>
      <vt:lpstr>Open Station events material</vt:lpstr>
      <vt:lpstr>Other things</vt:lpstr>
      <vt:lpstr>Progress, Deliverables and Milestones</vt:lpstr>
      <vt:lpstr>Let’s INTERACT </vt:lpstr>
    </vt:vector>
  </TitlesOfParts>
  <Company>Aarhus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Topp-Jørgensen, Jan Elmer</dc:creator>
  <cp:lastModifiedBy>Morten Rasch</cp:lastModifiedBy>
  <cp:revision>423</cp:revision>
  <cp:lastPrinted>2017-01-13T09:51:05Z</cp:lastPrinted>
  <dcterms:created xsi:type="dcterms:W3CDTF">2013-09-23T14:11:09Z</dcterms:created>
  <dcterms:modified xsi:type="dcterms:W3CDTF">2022-09-27T05:45:03Z</dcterms:modified>
</cp:coreProperties>
</file>