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3" r:id="rId4"/>
    <p:sldId id="260" r:id="rId5"/>
    <p:sldId id="264" r:id="rId6"/>
    <p:sldId id="272" r:id="rId7"/>
    <p:sldId id="265" r:id="rId8"/>
    <p:sldId id="266" r:id="rId9"/>
    <p:sldId id="269" r:id="rId10"/>
    <p:sldId id="270" r:id="rId11"/>
    <p:sldId id="274" r:id="rId12"/>
    <p:sldId id="267" r:id="rId13"/>
    <p:sldId id="268" r:id="rId14"/>
    <p:sldId id="275" r:id="rId15"/>
    <p:sldId id="271" r:id="rId16"/>
    <p:sldId id="276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5" d="100"/>
          <a:sy n="125" d="100"/>
        </p:scale>
        <p:origin x="119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7BD1C-A176-44BE-A3D1-00625591713B}" type="datetimeFigureOut">
              <a:rPr lang="en-US" smtClean="0"/>
              <a:t>31-Jan-19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A76C-76E8-462C-BA09-8CD0659F1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946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7BD1C-A176-44BE-A3D1-00625591713B}" type="datetimeFigureOut">
              <a:rPr lang="en-US" smtClean="0"/>
              <a:t>31-Jan-19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A76C-76E8-462C-BA09-8CD0659F1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214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7BD1C-A176-44BE-A3D1-00625591713B}" type="datetimeFigureOut">
              <a:rPr lang="en-US" smtClean="0"/>
              <a:t>31-Jan-19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A76C-76E8-462C-BA09-8CD0659F1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12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7BD1C-A176-44BE-A3D1-00625591713B}" type="datetimeFigureOut">
              <a:rPr lang="en-US" smtClean="0"/>
              <a:t>31-Jan-19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A76C-76E8-462C-BA09-8CD0659F1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45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7BD1C-A176-44BE-A3D1-00625591713B}" type="datetimeFigureOut">
              <a:rPr lang="en-US" smtClean="0"/>
              <a:t>31-Jan-19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A76C-76E8-462C-BA09-8CD0659F1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715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7BD1C-A176-44BE-A3D1-00625591713B}" type="datetimeFigureOut">
              <a:rPr lang="en-US" smtClean="0"/>
              <a:t>31-Jan-19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A76C-76E8-462C-BA09-8CD0659F1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775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7BD1C-A176-44BE-A3D1-00625591713B}" type="datetimeFigureOut">
              <a:rPr lang="en-US" smtClean="0"/>
              <a:t>31-Jan-19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A76C-76E8-462C-BA09-8CD0659F1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870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7BD1C-A176-44BE-A3D1-00625591713B}" type="datetimeFigureOut">
              <a:rPr lang="en-US" smtClean="0"/>
              <a:t>31-Jan-19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A76C-76E8-462C-BA09-8CD0659F1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23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7BD1C-A176-44BE-A3D1-00625591713B}" type="datetimeFigureOut">
              <a:rPr lang="en-US" smtClean="0"/>
              <a:t>31-Jan-19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A76C-76E8-462C-BA09-8CD0659F1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45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7BD1C-A176-44BE-A3D1-00625591713B}" type="datetimeFigureOut">
              <a:rPr lang="en-US" smtClean="0"/>
              <a:t>31-Jan-19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A76C-76E8-462C-BA09-8CD0659F1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82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7BD1C-A176-44BE-A3D1-00625591713B}" type="datetimeFigureOut">
              <a:rPr lang="en-US" smtClean="0"/>
              <a:t>31-Jan-19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A76C-76E8-462C-BA09-8CD0659F1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3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7BD1C-A176-44BE-A3D1-00625591713B}" type="datetimeFigureOut">
              <a:rPr lang="en-US" smtClean="0"/>
              <a:t>31-Jan-19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7A76C-76E8-462C-BA09-8CD0659F1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13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hyperlink" Target="http://www.google.de/url?sa=i&amp;rct=j&amp;q=&amp;esrc=s&amp;source=images&amp;cd=&amp;cad=rja&amp;uact=8&amp;ved=2ahUKEwjgib2c4pDZAhXKKewKHQKtBq4QjRx6BAgAEAY&amp;url=http://stateofthenation2012.com/?p%3D36831&amp;psig=AOvVaw36cP-F8iripxRDuNI9M6k3&amp;ust=1517988551446073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hyperlink" Target="http://www.eu-interact.org/fileadmin/user_upload/pdf/Downloads/INTERACT_Station_Catalogue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hyperlink" Target="https://www.google.com/url?sa=i&amp;rct=j&amp;q=&amp;esrc=s&amp;source=images&amp;cd=&amp;cad=rja&amp;uact=8&amp;ved=0ahUKEwjXl77X7eTRAhVOxGMKHaXbCZMQjRwIBw&amp;url=https://www.pinterest.com/pin/37928821833855165/&amp;psig=AFQjCNEK5dWFdElKWWLa0En94BFWk2OfAw&amp;ust=148569348420754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5" r="1819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17"/>
          <a:stretch/>
        </p:blipFill>
        <p:spPr>
          <a:xfrm>
            <a:off x="13855" y="0"/>
            <a:ext cx="913014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28600"/>
            <a:ext cx="2819400" cy="1189043"/>
          </a:xfrm>
          <a:prstGeom prst="rect">
            <a:avLst/>
          </a:prstGeom>
        </p:spPr>
      </p:pic>
      <p:sp>
        <p:nvSpPr>
          <p:cNvPr id="8" name="Title 6"/>
          <p:cNvSpPr txBox="1">
            <a:spLocks/>
          </p:cNvSpPr>
          <p:nvPr/>
        </p:nvSpPr>
        <p:spPr>
          <a:xfrm>
            <a:off x="13854" y="6096000"/>
            <a:ext cx="9130145" cy="75609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400" dirty="0" smtClean="0"/>
              <a:t>INTERACT – a Pan-arctic </a:t>
            </a:r>
            <a:r>
              <a:rPr lang="sv-SE" sz="2400" dirty="0"/>
              <a:t>n</a:t>
            </a:r>
            <a:r>
              <a:rPr lang="sv-SE" sz="2400" dirty="0" smtClean="0"/>
              <a:t>etwork of 83 terrestrial field stations</a:t>
            </a:r>
          </a:p>
          <a:p>
            <a:r>
              <a:rPr lang="sv-SE" sz="1600" dirty="0" smtClean="0"/>
              <a:t>Margareta Johansson, Lund Universiy on behalf of INTERACT Friends</a:t>
            </a: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2202106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25"/>
          <a:stretch/>
        </p:blipFill>
        <p:spPr>
          <a:xfrm>
            <a:off x="0" y="0"/>
            <a:ext cx="43434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800997"/>
            <a:ext cx="2325632" cy="98080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143000" y="1219200"/>
            <a:ext cx="7620000" cy="44958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3581400" y="152400"/>
            <a:ext cx="5105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3200" b="1" dirty="0" smtClean="0">
                <a:solidFill>
                  <a:schemeClr val="tx2">
                    <a:lumMod val="75000"/>
                  </a:schemeClr>
                </a:solidFill>
              </a:rPr>
              <a:t>Educational material</a:t>
            </a:r>
            <a:endParaRPr 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2" t="14583" r="35740" b="8712"/>
          <a:stretch/>
        </p:blipFill>
        <p:spPr bwMode="auto">
          <a:xfrm>
            <a:off x="1752600" y="1383881"/>
            <a:ext cx="2971800" cy="42231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8" t="15625" r="35199" b="6535"/>
          <a:stretch/>
        </p:blipFill>
        <p:spPr bwMode="auto">
          <a:xfrm>
            <a:off x="4963956" y="1383882"/>
            <a:ext cx="2960844" cy="42231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3906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25"/>
          <a:stretch/>
        </p:blipFill>
        <p:spPr>
          <a:xfrm>
            <a:off x="0" y="0"/>
            <a:ext cx="43434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800997"/>
            <a:ext cx="2325632" cy="98080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143000" y="1219200"/>
            <a:ext cx="7620000" cy="44958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3581400" y="152400"/>
            <a:ext cx="5105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2800" b="1" dirty="0" smtClean="0">
                <a:solidFill>
                  <a:schemeClr val="tx2"/>
                </a:solidFill>
              </a:rPr>
              <a:t>Drone Development at INTERACT Stations</a:t>
            </a:r>
            <a:endParaRPr lang="en-US" sz="2800" b="1" dirty="0">
              <a:solidFill>
                <a:schemeClr val="tx2"/>
              </a:solidFill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23" t="10610" r="37500" b="32506"/>
          <a:stretch/>
        </p:blipFill>
        <p:spPr bwMode="auto">
          <a:xfrm>
            <a:off x="1404418" y="1770063"/>
            <a:ext cx="2298522" cy="318293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Content Placeholder 5"/>
          <p:cNvPicPr>
            <a:picLocks/>
          </p:cNvPicPr>
          <p:nvPr/>
        </p:nvPicPr>
        <p:blipFill rotWithShape="1">
          <a:blip r:embed="rId5"/>
          <a:srcRect l="23702" t="26185" r="24802" b="15575"/>
          <a:stretch/>
        </p:blipFill>
        <p:spPr bwMode="auto">
          <a:xfrm>
            <a:off x="3885118" y="1770062"/>
            <a:ext cx="4502984" cy="3182939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02533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25"/>
          <a:stretch/>
        </p:blipFill>
        <p:spPr>
          <a:xfrm>
            <a:off x="0" y="0"/>
            <a:ext cx="43434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800997"/>
            <a:ext cx="2325632" cy="98080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143000" y="1219200"/>
            <a:ext cx="7620000" cy="44958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3581400" y="152400"/>
            <a:ext cx="5105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Testing biodiversity 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monitoring 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scheme at INTERACT Stations</a:t>
            </a:r>
            <a:endParaRPr lang="en-US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3" t="14584" r="35077" b="7292"/>
          <a:stretch/>
        </p:blipFill>
        <p:spPr bwMode="auto">
          <a:xfrm>
            <a:off x="2057400" y="1446562"/>
            <a:ext cx="2895600" cy="41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05400" y="2164140"/>
            <a:ext cx="33600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 smtClean="0"/>
              <a:t>Three test sites:</a:t>
            </a:r>
          </a:p>
          <a:p>
            <a:pPr marL="285750" indent="-285750">
              <a:buFontTx/>
              <a:buChar char="-"/>
            </a:pPr>
            <a:r>
              <a:rPr lang="sv-SE" sz="2400" dirty="0" smtClean="0"/>
              <a:t>Rif Station, Iceland</a:t>
            </a:r>
          </a:p>
          <a:p>
            <a:pPr marL="285750" indent="-285750">
              <a:buFontTx/>
              <a:buChar char="-"/>
            </a:pPr>
            <a:r>
              <a:rPr lang="sv-SE" sz="2400" dirty="0" smtClean="0"/>
              <a:t>CHARS, Canada</a:t>
            </a:r>
          </a:p>
          <a:p>
            <a:pPr marL="285750" indent="-285750">
              <a:buFontTx/>
              <a:buChar char="-"/>
            </a:pPr>
            <a:r>
              <a:rPr lang="sv-SE" sz="2400" dirty="0" smtClean="0"/>
              <a:t>Zackenberg, Greenland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24540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25"/>
          <a:stretch/>
        </p:blipFill>
        <p:spPr>
          <a:xfrm>
            <a:off x="0" y="0"/>
            <a:ext cx="43434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800997"/>
            <a:ext cx="2325632" cy="98080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143000" y="1219200"/>
            <a:ext cx="7620000" cy="44958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3581400" y="152400"/>
            <a:ext cx="5105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2400" b="1" dirty="0">
                <a:solidFill>
                  <a:schemeClr val="tx2"/>
                </a:solidFill>
              </a:rPr>
              <a:t>Local Adaptation in communities around INTERACT Stations</a:t>
            </a:r>
            <a:endParaRPr lang="en-US" sz="2400" b="1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6" t="24763" r="15909" b="9372"/>
          <a:stretch/>
        </p:blipFill>
        <p:spPr>
          <a:xfrm>
            <a:off x="1752600" y="1481868"/>
            <a:ext cx="6338455" cy="40807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66269" y="4343400"/>
            <a:ext cx="49251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2400" dirty="0" smtClean="0">
                <a:solidFill>
                  <a:schemeClr val="bg1"/>
                </a:solidFill>
              </a:rPr>
              <a:t>Fisher community in Greenland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2400" dirty="0" smtClean="0">
                <a:solidFill>
                  <a:schemeClr val="bg1"/>
                </a:solidFill>
              </a:rPr>
              <a:t>Reindeer community in Scandinavia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2400" dirty="0" smtClean="0">
                <a:solidFill>
                  <a:schemeClr val="bg1"/>
                </a:solidFill>
              </a:rPr>
              <a:t>Forestry community in Siberia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482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25"/>
          <a:stretch/>
        </p:blipFill>
        <p:spPr>
          <a:xfrm>
            <a:off x="0" y="0"/>
            <a:ext cx="43434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800997"/>
            <a:ext cx="2325632" cy="98080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143000" y="1219200"/>
            <a:ext cx="7620000" cy="44958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3581400" y="152400"/>
            <a:ext cx="5105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2800" b="1" dirty="0" smtClean="0">
                <a:solidFill>
                  <a:schemeClr val="tx2"/>
                </a:solidFill>
              </a:rPr>
              <a:t>Managing Risks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66269" y="4343400"/>
            <a:ext cx="49251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2400" dirty="0" smtClean="0">
                <a:solidFill>
                  <a:schemeClr val="bg1"/>
                </a:solidFill>
              </a:rPr>
              <a:t>Fisher community in Greenland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2400" dirty="0" smtClean="0">
                <a:solidFill>
                  <a:schemeClr val="bg1"/>
                </a:solidFill>
              </a:rPr>
              <a:t>Reindeer community in Scandinavia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2400" dirty="0" smtClean="0">
                <a:solidFill>
                  <a:schemeClr val="bg1"/>
                </a:solidFill>
              </a:rPr>
              <a:t>Forestry community in Siberia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122" name="Picture 2" descr="Bildergebnis für chernobyl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407" y="1524000"/>
            <a:ext cx="5841393" cy="389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714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25"/>
          <a:stretch/>
        </p:blipFill>
        <p:spPr>
          <a:xfrm>
            <a:off x="0" y="0"/>
            <a:ext cx="43434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800997"/>
            <a:ext cx="2325632" cy="98080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143000" y="1219200"/>
            <a:ext cx="7620000" cy="44958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581400" y="152400"/>
            <a:ext cx="5105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2800" b="1" dirty="0" smtClean="0">
                <a:solidFill>
                  <a:schemeClr val="tx2">
                    <a:lumMod val="75000"/>
                  </a:schemeClr>
                </a:solidFill>
              </a:rPr>
              <a:t>Learn more about INTERACT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" t="10119" r="9084" b="7293"/>
          <a:stretch/>
        </p:blipFill>
        <p:spPr bwMode="auto">
          <a:xfrm>
            <a:off x="1636364" y="1981200"/>
            <a:ext cx="6633271" cy="3486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67587" y="1320225"/>
            <a:ext cx="3625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dirty="0"/>
              <a:t>https://eu-interact.org/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1913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25"/>
          <a:stretch/>
        </p:blipFill>
        <p:spPr>
          <a:xfrm>
            <a:off x="0" y="0"/>
            <a:ext cx="43434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800997"/>
            <a:ext cx="2325632" cy="98080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143000" y="1219200"/>
            <a:ext cx="7620000" cy="44958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581400" y="152400"/>
            <a:ext cx="5105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2800" b="1" dirty="0" smtClean="0">
                <a:solidFill>
                  <a:schemeClr val="tx2">
                    <a:lumMod val="75000"/>
                  </a:schemeClr>
                </a:solidFill>
              </a:rPr>
              <a:t>Thanks for your attention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3140260" y="5191780"/>
            <a:ext cx="3625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dirty="0"/>
              <a:t>https://eu-interact.org/</a:t>
            </a:r>
            <a:endParaRPr lang="en-US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4" t="27183" r="23810" b="27083"/>
          <a:stretch/>
        </p:blipFill>
        <p:spPr bwMode="auto">
          <a:xfrm>
            <a:off x="1462314" y="1794328"/>
            <a:ext cx="6981371" cy="3345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52783" y="4812268"/>
            <a:ext cx="322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Photo: Henrik Spanggård Munch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679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25"/>
          <a:stretch/>
        </p:blipFill>
        <p:spPr>
          <a:xfrm>
            <a:off x="0" y="0"/>
            <a:ext cx="43434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800997"/>
            <a:ext cx="2325632" cy="98080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143000" y="1219200"/>
            <a:ext cx="7620000" cy="44958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581400" y="152400"/>
            <a:ext cx="5105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2100" b="1" dirty="0" smtClean="0">
                <a:solidFill>
                  <a:schemeClr val="tx2">
                    <a:lumMod val="75000"/>
                  </a:schemeClr>
                </a:solidFill>
              </a:rPr>
              <a:t>Building capacity for monitoring, research and education throughout the Arctic</a:t>
            </a:r>
            <a:endParaRPr lang="en-US" sz="21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745062"/>
            <a:ext cx="3447144" cy="3444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76400"/>
            <a:ext cx="3839089" cy="3542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752600" y="1295400"/>
            <a:ext cx="2684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 smtClean="0"/>
              <a:t>84 </a:t>
            </a:r>
            <a:r>
              <a:rPr lang="sv-SE" sz="2400" dirty="0" smtClean="0"/>
              <a:t>research stations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0953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25"/>
          <a:stretch/>
        </p:blipFill>
        <p:spPr>
          <a:xfrm>
            <a:off x="0" y="0"/>
            <a:ext cx="43434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800997"/>
            <a:ext cx="2325632" cy="98080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143000" y="1219200"/>
            <a:ext cx="7620000" cy="44958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3581400" y="152400"/>
            <a:ext cx="5105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2800" b="1" dirty="0" smtClean="0">
                <a:solidFill>
                  <a:schemeClr val="tx2">
                    <a:lumMod val="75000"/>
                  </a:schemeClr>
                </a:solidFill>
              </a:rPr>
              <a:t>Presentation of each station…</a:t>
            </a:r>
            <a:endParaRPr lang="en-US" sz="2800" dirty="0"/>
          </a:p>
        </p:txBody>
      </p:sp>
      <p:pic>
        <p:nvPicPr>
          <p:cNvPr id="10" name="Picture 2" descr="http://www.eu-interact.org/typo3temp/pics/f69ece846f.jpg">
            <a:hlinkClick r:id="rId4" tooltip="The Catalogue. Click to download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614" y="1905000"/>
            <a:ext cx="2101803" cy="288787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4" t="13690" r="33095" b="6250"/>
          <a:stretch/>
        </p:blipFill>
        <p:spPr bwMode="auto">
          <a:xfrm>
            <a:off x="3657600" y="1905000"/>
            <a:ext cx="2097023" cy="288787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7" t="17742" r="43778" b="8064"/>
          <a:stretch/>
        </p:blipFill>
        <p:spPr bwMode="auto">
          <a:xfrm>
            <a:off x="5943600" y="1447800"/>
            <a:ext cx="1804905" cy="254569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2" t="19705" r="44619" b="7618"/>
          <a:stretch/>
        </p:blipFill>
        <p:spPr bwMode="auto">
          <a:xfrm>
            <a:off x="6809573" y="2786759"/>
            <a:ext cx="1724827" cy="239484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1207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25"/>
          <a:stretch/>
        </p:blipFill>
        <p:spPr>
          <a:xfrm>
            <a:off x="0" y="0"/>
            <a:ext cx="43434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800997"/>
            <a:ext cx="2325632" cy="98080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143000" y="1219200"/>
            <a:ext cx="7620000" cy="44958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3581400" y="152400"/>
            <a:ext cx="5105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2400" b="1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altLang="en-US" sz="2400" b="1" baseline="30000" dirty="0" smtClean="0">
                <a:solidFill>
                  <a:schemeClr val="tx2">
                    <a:lumMod val="75000"/>
                  </a:schemeClr>
                </a:solidFill>
              </a:rPr>
              <a:t>nd</a:t>
            </a:r>
            <a:r>
              <a:rPr lang="en-US" altLang="en-US" sz="2400" b="1" dirty="0" smtClean="0">
                <a:solidFill>
                  <a:schemeClr val="tx2">
                    <a:lumMod val="75000"/>
                  </a:schemeClr>
                </a:solidFill>
              </a:rPr>
              <a:t> Phase of INTERACT – an advanced community!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1447800" y="1548348"/>
            <a:ext cx="3200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/>
              <a:t>In a nutshell:</a:t>
            </a:r>
          </a:p>
          <a:p>
            <a:endParaRPr lang="sv-SE" sz="2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2400" dirty="0" smtClean="0"/>
              <a:t>4 yr project in Horizon 2020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2400" dirty="0" smtClean="0"/>
              <a:t>Starting date 1 Oct 2016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2400" dirty="0" smtClean="0"/>
              <a:t>47 partners from all Arctic countries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2400" dirty="0" smtClean="0"/>
              <a:t>Total budget 10 million EUR</a:t>
            </a:r>
            <a:endParaRPr lang="en-US" sz="2400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0" t="12302" r="33558" b="37498"/>
          <a:stretch/>
        </p:blipFill>
        <p:spPr bwMode="auto">
          <a:xfrm>
            <a:off x="4495800" y="1548348"/>
            <a:ext cx="3876651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8696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25"/>
          <a:stretch/>
        </p:blipFill>
        <p:spPr>
          <a:xfrm>
            <a:off x="0" y="0"/>
            <a:ext cx="43434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800997"/>
            <a:ext cx="2325632" cy="98080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122218" y="1193274"/>
            <a:ext cx="7620000" cy="44958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3581400" y="152400"/>
            <a:ext cx="5105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200" b="1" dirty="0" smtClean="0">
                <a:solidFill>
                  <a:schemeClr val="tx2">
                    <a:lumMod val="75000"/>
                  </a:schemeClr>
                </a:solidFill>
              </a:rPr>
              <a:t>Transnational Access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1371600" y="1407616"/>
            <a:ext cx="356061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i-FI" sz="2400" dirty="0" smtClean="0"/>
              <a:t>Free access to 43 research infrastructures and installations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fi-FI" sz="2400" dirty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fi-FI" sz="2400" dirty="0" smtClean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fi-FI" sz="2400" dirty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fi-FI" sz="2400" dirty="0" smtClean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fi-FI" sz="2400" dirty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fi-FI" sz="2400" dirty="0" smtClean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i-FI" sz="2400" dirty="0" smtClean="0"/>
              <a:t>Max. 90 days per user group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4360" y="2667000"/>
            <a:ext cx="6667824" cy="205908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19600" y="1447800"/>
            <a:ext cx="43466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i-FI" sz="2400" dirty="0" smtClean="0"/>
              <a:t>6850 person-days in 2016-2020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i-FI" sz="2400" dirty="0" smtClean="0"/>
              <a:t>Not to national infrastructures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0" y="4724400"/>
            <a:ext cx="3922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sz="2400" dirty="0" smtClean="0"/>
              <a:t>Annual call in Sept-Oct &gt; Decisions in Feb-March 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81020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25"/>
          <a:stretch/>
        </p:blipFill>
        <p:spPr>
          <a:xfrm>
            <a:off x="0" y="0"/>
            <a:ext cx="43434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800997"/>
            <a:ext cx="2325632" cy="98080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122218" y="1193274"/>
            <a:ext cx="7620000" cy="44958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3581400" y="152400"/>
            <a:ext cx="5105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200" b="1" dirty="0" smtClean="0">
                <a:solidFill>
                  <a:schemeClr val="tx2">
                    <a:lumMod val="75000"/>
                  </a:schemeClr>
                </a:solidFill>
              </a:rPr>
              <a:t>Transnational Access</a:t>
            </a:r>
            <a:endParaRPr lang="en-US" sz="32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3"/>
          <a:stretch/>
        </p:blipFill>
        <p:spPr bwMode="auto">
          <a:xfrm>
            <a:off x="1599351" y="1437696"/>
            <a:ext cx="2240384" cy="310901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038600" y="1447800"/>
            <a:ext cx="434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/>
              <a:t>Examples of Transnational Access projects funded in 2011-2015</a:t>
            </a:r>
            <a:endParaRPr lang="en-US" sz="24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3534311" y="2498617"/>
            <a:ext cx="4904072" cy="3006091"/>
            <a:chOff x="4343400" y="1959429"/>
            <a:chExt cx="5872217" cy="3599543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89" t="16912" r="35578" b="16185"/>
            <a:stretch/>
          </p:blipFill>
          <p:spPr bwMode="auto">
            <a:xfrm>
              <a:off x="4343400" y="1959429"/>
              <a:ext cx="2941000" cy="3599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21" t="18495" r="34880" b="14401"/>
            <a:stretch/>
          </p:blipFill>
          <p:spPr bwMode="auto">
            <a:xfrm>
              <a:off x="7239000" y="1959430"/>
              <a:ext cx="2976617" cy="3599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87313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25"/>
          <a:stretch/>
        </p:blipFill>
        <p:spPr>
          <a:xfrm>
            <a:off x="0" y="0"/>
            <a:ext cx="43434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800997"/>
            <a:ext cx="2325632" cy="98080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143000" y="1219200"/>
            <a:ext cx="7620000" cy="44958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581400" y="152400"/>
            <a:ext cx="5105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200" b="1" dirty="0" smtClean="0">
                <a:solidFill>
                  <a:schemeClr val="tx2">
                    <a:lumMod val="75000"/>
                  </a:schemeClr>
                </a:solidFill>
              </a:rPr>
              <a:t>Remote Access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1447800" y="1447800"/>
            <a:ext cx="3810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400" dirty="0" smtClean="0"/>
              <a:t>Modality of Transnational Access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400" dirty="0" smtClean="0"/>
              <a:t>Station staff collects the samples according to the research plan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400" dirty="0" smtClean="0"/>
              <a:t>17 stations, 970 staff-days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400" dirty="0" smtClean="0"/>
              <a:t>Logistic costs reimbursed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400" dirty="0" smtClean="0"/>
              <a:t>Same application process to TA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400" dirty="0" smtClean="0"/>
              <a:t>Continuous call</a:t>
            </a:r>
          </a:p>
          <a:p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0429" t="18540" r="45143" b="7674"/>
          <a:stretch/>
        </p:blipFill>
        <p:spPr>
          <a:xfrm>
            <a:off x="5181600" y="1600200"/>
            <a:ext cx="3160448" cy="381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7473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25"/>
          <a:stretch/>
        </p:blipFill>
        <p:spPr>
          <a:xfrm>
            <a:off x="0" y="0"/>
            <a:ext cx="43434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800997"/>
            <a:ext cx="2325632" cy="98080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143000" y="1219200"/>
            <a:ext cx="7620000" cy="44958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3581400" y="152400"/>
            <a:ext cx="5105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3200" b="1" dirty="0" smtClean="0">
                <a:solidFill>
                  <a:schemeClr val="tx2">
                    <a:lumMod val="75000"/>
                  </a:schemeClr>
                </a:solidFill>
              </a:rPr>
              <a:t>Station Managers’ Forum</a:t>
            </a:r>
            <a:endParaRPr lang="en-US" sz="3200" dirty="0"/>
          </a:p>
        </p:txBody>
      </p:sp>
      <p:pic>
        <p:nvPicPr>
          <p:cNvPr id="11" name="Picture 2" descr="Image result for queen elizabeth research station antarctic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95454"/>
            <a:ext cx="6238160" cy="354329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78527" y="1917053"/>
            <a:ext cx="2691699" cy="461665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none" rtlCol="0">
            <a:spAutoFit/>
          </a:bodyPr>
          <a:lstStyle/>
          <a:p>
            <a:r>
              <a:rPr lang="sv-SE" sz="2400" dirty="0" smtClean="0"/>
              <a:t>Working with Safety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378527" y="2667000"/>
            <a:ext cx="2983253" cy="461665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none" rtlCol="0">
            <a:spAutoFit/>
          </a:bodyPr>
          <a:lstStyle/>
          <a:p>
            <a:r>
              <a:rPr lang="sv-SE" sz="2400" dirty="0" smtClean="0"/>
              <a:t>Zero Emission Stations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1378527" y="4126853"/>
            <a:ext cx="1900713" cy="461665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none" rtlCol="0">
            <a:spAutoFit/>
          </a:bodyPr>
          <a:lstStyle/>
          <a:p>
            <a:r>
              <a:rPr lang="sv-SE" sz="2400" dirty="0" smtClean="0"/>
              <a:t>INTERACT GIS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1378527" y="3409541"/>
            <a:ext cx="2960169" cy="461665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none" rtlCol="0">
            <a:spAutoFit/>
          </a:bodyPr>
          <a:lstStyle/>
          <a:p>
            <a:r>
              <a:rPr lang="sv-SE" sz="2400" dirty="0" smtClean="0"/>
              <a:t>Monitoring mentoring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6453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25"/>
          <a:stretch/>
        </p:blipFill>
        <p:spPr>
          <a:xfrm>
            <a:off x="0" y="0"/>
            <a:ext cx="43434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800997"/>
            <a:ext cx="2325632" cy="98080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143000" y="1219200"/>
            <a:ext cx="7620000" cy="44958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3581400" y="152400"/>
            <a:ext cx="5105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3200" b="1" dirty="0" smtClean="0">
                <a:solidFill>
                  <a:schemeClr val="tx2">
                    <a:lumMod val="75000"/>
                  </a:schemeClr>
                </a:solidFill>
              </a:rPr>
              <a:t>Data Forum</a:t>
            </a:r>
            <a:endParaRPr lang="en-US" sz="3200" dirty="0"/>
          </a:p>
        </p:txBody>
      </p:sp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67" y="1648691"/>
            <a:ext cx="5224306" cy="38737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34200" y="1905000"/>
            <a:ext cx="14477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i="1" dirty="0" smtClean="0"/>
              <a:t>”Half </a:t>
            </a:r>
            <a:r>
              <a:rPr lang="fi-FI" i="1" dirty="0"/>
              <a:t>of the INTERACT Research Stations do not have a Data Policy nor a Data Management </a:t>
            </a:r>
            <a:r>
              <a:rPr lang="fi-FI" i="1" dirty="0" smtClean="0"/>
              <a:t>Plan”</a:t>
            </a:r>
            <a:endParaRPr lang="fi-FI" i="1" dirty="0"/>
          </a:p>
        </p:txBody>
      </p:sp>
    </p:spTree>
    <p:extLst>
      <p:ext uri="{BB962C8B-B14F-4D97-AF65-F5344CB8AC3E}">
        <p14:creationId xmlns:p14="http://schemas.microsoft.com/office/powerpoint/2010/main" val="40483870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265</Words>
  <Application>Microsoft Office PowerPoint</Application>
  <PresentationFormat>On-screen Show (4:3)</PresentationFormat>
  <Paragraphs>60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Margareta Johansson</dc:creator>
  <cp:lastModifiedBy>Katharina Beckmann</cp:lastModifiedBy>
  <cp:revision>19</cp:revision>
  <dcterms:created xsi:type="dcterms:W3CDTF">2018-02-05T09:47:57Z</dcterms:created>
  <dcterms:modified xsi:type="dcterms:W3CDTF">2019-01-31T08:52:09Z</dcterms:modified>
</cp:coreProperties>
</file>